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83" r:id="rId5"/>
  </p:sldMasterIdLst>
  <p:notesMasterIdLst>
    <p:notesMasterId r:id="rId17"/>
  </p:notesMasterIdLst>
  <p:sldIdLst>
    <p:sldId id="2134961842" r:id="rId6"/>
    <p:sldId id="2134960424" r:id="rId7"/>
    <p:sldId id="2134961846" r:id="rId8"/>
    <p:sldId id="266" r:id="rId9"/>
    <p:sldId id="2134961843" r:id="rId10"/>
    <p:sldId id="263" r:id="rId11"/>
    <p:sldId id="2134961838" r:id="rId12"/>
    <p:sldId id="2134961839" r:id="rId13"/>
    <p:sldId id="2134961840" r:id="rId14"/>
    <p:sldId id="2134961837" r:id="rId15"/>
    <p:sldId id="258" r:id="rId16"/>
  </p:sldIdLst>
  <p:sldSz cx="12192000" cy="6858000"/>
  <p:notesSz cx="7104063" cy="10234613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vsnitt" id="{ED370CBD-E0DB-4D0F-9DDF-C03DF98655BA}">
          <p14:sldIdLst>
            <p14:sldId id="2134961842"/>
            <p14:sldId id="2134960424"/>
            <p14:sldId id="2134961846"/>
            <p14:sldId id="266"/>
            <p14:sldId id="2134961843"/>
            <p14:sldId id="263"/>
            <p14:sldId id="2134961838"/>
            <p14:sldId id="2134961839"/>
            <p14:sldId id="2134961840"/>
            <p14:sldId id="2134961837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86669F-6C6E-EDC9-4DA7-E85106264394}" name="Karin Echeverri" initials="KE" userId="S::karin.echeverri@konsumentverket.se::92412c24-4a7d-428e-8660-09ee4e96c2fd" providerId="AD"/>
  <p188:author id="{EF406EB8-FB94-CA8D-D5BA-07AA6D5D2AFB}" name="Cerci, Maria" initials="MC" userId="S::Maria.Cerci@socialstyrelsen.se::00ff0b45-ae1a-4ced-9143-bac7403855d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8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DF52F1-9B29-4BB2-8B1E-1EC3CA5D18B0}" v="1649" dt="2026-04-17T07:36:30.428"/>
    <p1510:client id="{FB301AF2-9EF7-4CEC-8EC0-0CC12D88421D}" v="23" dt="2026-04-16T12:01:11.6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45867" autoAdjust="0"/>
  </p:normalViewPr>
  <p:slideViewPr>
    <p:cSldViewPr snapToGrid="0">
      <p:cViewPr varScale="1">
        <p:scale>
          <a:sx n="47" d="100"/>
          <a:sy n="47" d="100"/>
        </p:scale>
        <p:origin x="2952" y="42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4563BC1B-798B-4A59-AAB5-63D85342E0E3}" type="datetimeFigureOut">
              <a:rPr lang="sv-SE" smtClean="0"/>
              <a:t>2026-04-30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9721108"/>
            <a:ext cx="3078427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4023992" y="9721108"/>
            <a:ext cx="3078427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4034BFEE-D171-420B-8F79-DF177EC5DE4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81430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4D4FD-1E98-1938-8120-215A44ABC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D108FF64-7CE1-A63B-0B44-ACEEE3009D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5E4402A0-6EA6-DC13-216A-74ABB2E04F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DA6AA562-BF90-CB0D-DFA3-50D2947EA9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BFEE-D171-420B-8F79-DF177EC5DE4A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7754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eaLnBrk="1" latinLnBrk="0" hangingPunct="1"/>
            <a:endParaRPr lang="sv-SE" sz="1200" kern="1200" dirty="0">
              <a:solidFill>
                <a:schemeClr val="tx1"/>
              </a:solidFill>
              <a:latin typeface="+mn-lt"/>
              <a:ea typeface="+mn-ea"/>
              <a:cs typeface="Calibri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BFEE-D171-420B-8F79-DF177EC5DE4A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960754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BFEE-D171-420B-8F79-DF177EC5DE4A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560160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90478">
              <a:defRPr/>
            </a:pPr>
            <a:fld id="{E4292529-D4AD-F149-B418-D4B5F6B08313}" type="slidenum">
              <a:rPr lang="sv-SE" sz="2400">
                <a:solidFill>
                  <a:prstClr val="black"/>
                </a:solidFill>
                <a:latin typeface="Aptos" panose="02110004020202020204"/>
              </a:rPr>
              <a:pPr defTabSz="990478">
                <a:defRPr/>
              </a:pPr>
              <a:t>2</a:t>
            </a:fld>
            <a:endParaRPr lang="sv-SE" sz="2400" dirty="0">
              <a:solidFill>
                <a:prstClr val="black"/>
              </a:solidFill>
              <a:latin typeface="Aptos" panose="021100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572902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6BD82-826B-57D9-5CC5-2A97DE4393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59FDEE1D-E5B3-DFE8-7FD8-F0858ACA6E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63DEA6C2-9E7F-1774-F275-BE69F38ACF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v-SE" dirty="0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4DC51B10-B79B-0EE0-4E15-CDA1BB89C1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BFEE-D171-420B-8F79-DF177EC5DE4A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45112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strike="noStrik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BFEE-D171-420B-8F79-DF177EC5DE4A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2848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sz="1200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BFEE-D171-420B-8F79-DF177EC5DE4A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982717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sz="1200" noProof="0" dirty="0">
              <a:latin typeface="+mn-lt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BFEE-D171-420B-8F79-DF177EC5DE4A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83910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eaLnBrk="1" latinLnBrk="0" hangingPunct="1"/>
            <a:endParaRPr lang="sv-SE" noProof="0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BFEE-D171-420B-8F79-DF177EC5DE4A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337314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E9A19-A9E0-B17F-DDF5-EF7A570C8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222FB274-24D4-FB2E-07A7-886A13FB8B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E0B0FFF3-A907-3430-7DD1-3A2425098C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ABD037D4-1382-869A-DA0C-178F1945F1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BFEE-D171-420B-8F79-DF177EC5DE4A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401061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4812E1-73D7-60DF-A16E-83A34CD7BA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30190776-E938-735B-3AAD-DE0A9429C4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22B645D3-97EE-23E3-D75F-0B56756768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 eaLnBrk="1" latinLnBrk="0" hangingPunct="1"/>
            <a:endParaRPr lang="sv-SE" sz="1200" b="0" kern="1200" dirty="0">
              <a:solidFill>
                <a:schemeClr val="tx1"/>
              </a:solidFill>
              <a:latin typeface="+mn-lt"/>
              <a:ea typeface="+mn-ea"/>
              <a:cs typeface="Calibri"/>
            </a:endParaRPr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8D094508-C33E-726E-0150-DC485E0852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BFEE-D171-420B-8F79-DF177EC5DE4A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82893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sv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1">
            <a:extLst>
              <a:ext uri="{FF2B5EF4-FFF2-40B4-BE49-F238E27FC236}">
                <a16:creationId xmlns:a16="http://schemas.microsoft.com/office/drawing/2014/main" id="{5DC4C6F0-D240-9B3A-CFE1-283585EF95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" name="Rubrik 1">
            <a:extLst>
              <a:ext uri="{FF2B5EF4-FFF2-40B4-BE49-F238E27FC236}">
                <a16:creationId xmlns:a16="http://schemas.microsoft.com/office/drawing/2014/main" id="{E9178D6E-2078-08E5-BAE6-8DC08A62D7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7200" y="1692000"/>
            <a:ext cx="9180000" cy="2520000"/>
          </a:xfrm>
        </p:spPr>
        <p:txBody>
          <a:bodyPr rIns="0" anchor="b"/>
          <a:lstStyle>
            <a:lvl1pPr algn="l">
              <a:lnSpc>
                <a:spcPct val="100000"/>
              </a:lnSpc>
              <a:defRPr sz="4800" spc="-40" baseline="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EAEAECA3-C0A1-88F4-B211-2BA6D75FC6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7199" y="4320000"/>
            <a:ext cx="9180000" cy="1404000"/>
          </a:xfrm>
        </p:spPr>
        <p:txBody>
          <a:bodyPr lIns="0" tIns="72000" rIns="0"/>
          <a:lstStyle>
            <a:lvl1pPr marL="0" indent="0" algn="l">
              <a:buNone/>
              <a:defRPr sz="24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pic>
        <p:nvPicPr>
          <p:cNvPr id="8" name="Bild 5" descr="Socialstyrelsen logotyp">
            <a:extLst>
              <a:ext uri="{FF2B5EF4-FFF2-40B4-BE49-F238E27FC236}">
                <a16:creationId xmlns:a16="http://schemas.microsoft.com/office/drawing/2014/main" id="{D3F05040-C74E-1D05-78D9-4CDBCBA6176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8490" y="620713"/>
            <a:ext cx="2438400" cy="524075"/>
          </a:xfrm>
          <a:prstGeom prst="rect">
            <a:avLst/>
          </a:prstGeom>
        </p:spPr>
      </p:pic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7CEF9954-370C-4CBC-ACFA-B1E148113F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7199" y="5892800"/>
            <a:ext cx="5220000" cy="360000"/>
          </a:xfrm>
        </p:spPr>
        <p:txBody>
          <a:bodyPr lIns="0" rIns="0" bIns="0" anchor="b" anchorCtr="0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sv-SE" dirty="0"/>
              <a:t>Skapare, datum eller annan information</a:t>
            </a:r>
          </a:p>
        </p:txBody>
      </p:sp>
    </p:spTree>
    <p:extLst>
      <p:ext uri="{BB962C8B-B14F-4D97-AF65-F5344CB8AC3E}">
        <p14:creationId xmlns:p14="http://schemas.microsoft.com/office/powerpoint/2010/main" val="2417418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3D55D55-708A-8FA4-917F-FB99CACD4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89" y="540000"/>
            <a:ext cx="9720000" cy="10800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6" name="Platshållare för text 5">
            <a:extLst>
              <a:ext uri="{FF2B5EF4-FFF2-40B4-BE49-F238E27FC236}">
                <a16:creationId xmlns:a16="http://schemas.microsoft.com/office/drawing/2014/main" id="{F2BE7BE2-043A-8F86-E133-CBC0667ED8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7201" y="1634400"/>
            <a:ext cx="5157600" cy="4583838"/>
          </a:xfrm>
        </p:spPr>
        <p:txBody>
          <a:bodyPr lIns="0" rIns="0"/>
          <a:lstStyle>
            <a:lvl1pPr marL="0" indent="0">
              <a:spcBef>
                <a:spcPts val="1800"/>
              </a:spcBef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/>
              <a:t>Klicka här för att ändra format på bakgrundstexten</a:t>
            </a:r>
          </a:p>
        </p:txBody>
      </p:sp>
      <p:sp>
        <p:nvSpPr>
          <p:cNvPr id="3" name="Platshållare för text 5">
            <a:extLst>
              <a:ext uri="{FF2B5EF4-FFF2-40B4-BE49-F238E27FC236}">
                <a16:creationId xmlns:a16="http://schemas.microsoft.com/office/drawing/2014/main" id="{A489BFAB-1838-E3DA-3086-31955668D0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97201" y="1634400"/>
            <a:ext cx="5157600" cy="4583838"/>
          </a:xfrm>
        </p:spPr>
        <p:txBody>
          <a:bodyPr lIns="0" rIns="0"/>
          <a:lstStyle>
            <a:lvl1pPr marL="0" indent="0">
              <a:spcBef>
                <a:spcPts val="1800"/>
              </a:spcBef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/>
              <a:t>Klicka här för att ändra format på bakgrundstexten</a:t>
            </a:r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9ED9DC-A147-02C8-8A8D-ABCBA04E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B88F5249-30B6-4068-3317-72A80A689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6AD8C-8D45-475A-88F1-A1ABBFDF6A1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1554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ktlista 2-sp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3D55D55-708A-8FA4-917F-FB99CACD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6" name="Platshållare för text 5">
            <a:extLst>
              <a:ext uri="{FF2B5EF4-FFF2-40B4-BE49-F238E27FC236}">
                <a16:creationId xmlns:a16="http://schemas.microsoft.com/office/drawing/2014/main" id="{02D0CF93-B1DD-D6D4-275B-D9885AE1D4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7201" y="1634401"/>
            <a:ext cx="5171462" cy="4574671"/>
          </a:xfrm>
        </p:spPr>
        <p:txBody>
          <a:bodyPr lIns="0" rIns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3" name="Platshållare för text 5">
            <a:extLst>
              <a:ext uri="{FF2B5EF4-FFF2-40B4-BE49-F238E27FC236}">
                <a16:creationId xmlns:a16="http://schemas.microsoft.com/office/drawing/2014/main" id="{56960885-E329-5FCA-2677-EAF2C56F909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83340" y="1634400"/>
            <a:ext cx="5184774" cy="4583838"/>
          </a:xfrm>
        </p:spPr>
        <p:txBody>
          <a:bodyPr lIns="0" rIns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9ED9DC-A147-02C8-8A8D-ABCBA04E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B88F5249-30B6-4068-3317-72A80A689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6AD8C-8D45-475A-88F1-A1ABBFDF6A1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5887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rerad lista 2-spal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3D55D55-708A-8FA4-917F-FB99CACD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6" name="Platshållare för text 5">
            <a:extLst>
              <a:ext uri="{FF2B5EF4-FFF2-40B4-BE49-F238E27FC236}">
                <a16:creationId xmlns:a16="http://schemas.microsoft.com/office/drawing/2014/main" id="{02D0CF93-B1DD-D6D4-275B-D9885AE1D4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7200" y="1634401"/>
            <a:ext cx="5171462" cy="4583838"/>
          </a:xfrm>
        </p:spPr>
        <p:txBody>
          <a:bodyPr lIns="0" rIns="0"/>
          <a:lstStyle>
            <a:lvl1pPr marL="457200" indent="-457200">
              <a:buFont typeface="+mj-lt"/>
              <a:buAutoNum type="arabicPeriod"/>
              <a:defRPr/>
            </a:lvl1pPr>
          </a:lstStyle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3" name="Platshållare för text 5">
            <a:extLst>
              <a:ext uri="{FF2B5EF4-FFF2-40B4-BE49-F238E27FC236}">
                <a16:creationId xmlns:a16="http://schemas.microsoft.com/office/drawing/2014/main" id="{8B2DEFEC-B058-47C3-04B8-57A68B1970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83340" y="1634401"/>
            <a:ext cx="5171461" cy="4583838"/>
          </a:xfrm>
        </p:spPr>
        <p:txBody>
          <a:bodyPr lIns="0" rIns="0"/>
          <a:lstStyle>
            <a:lvl1pPr marL="457200" indent="-457200">
              <a:buFont typeface="+mj-lt"/>
              <a:buAutoNum type="arabicPeriod"/>
              <a:defRPr/>
            </a:lvl1pPr>
          </a:lstStyle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9ED9DC-A147-02C8-8A8D-ABCBA04E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B88F5249-30B6-4068-3317-72A80A689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6AD8C-8D45-475A-88F1-A1ABBFDF6A1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3657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bild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bild 6">
            <a:extLst>
              <a:ext uri="{FF2B5EF4-FFF2-40B4-BE49-F238E27FC236}">
                <a16:creationId xmlns:a16="http://schemas.microsoft.com/office/drawing/2014/main" id="{52EFB50B-C8C2-AB32-73B8-5A65AF0BEF8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077201" y="0"/>
            <a:ext cx="41148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sv-SE" dirty="0"/>
            </a:br>
            <a:r>
              <a:rPr lang="sv-SE" dirty="0"/>
              <a:t>Markera bildplatshållaren (den här rutan), klicka inte på ikonen. Infoga en bild. Kom ihåg att skriva in en alternativtext eller markera som dekorativ.</a:t>
            </a:r>
          </a:p>
          <a:p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63D55D55-708A-8FA4-917F-FB99CACD4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88" y="540000"/>
            <a:ext cx="7020000" cy="10800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6" name="Platshållare för text 5">
            <a:extLst>
              <a:ext uri="{FF2B5EF4-FFF2-40B4-BE49-F238E27FC236}">
                <a16:creationId xmlns:a16="http://schemas.microsoft.com/office/drawing/2014/main" id="{F2BE7BE2-043A-8F86-E133-CBC0667ED8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7200" y="1634400"/>
            <a:ext cx="7020000" cy="4582800"/>
          </a:xfrm>
        </p:spPr>
        <p:txBody>
          <a:bodyPr lIns="0" rIns="0"/>
          <a:lstStyle>
            <a:lvl1pPr marL="0" indent="0">
              <a:spcBef>
                <a:spcPts val="1800"/>
              </a:spcBef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/>
              <a:t>Klicka här för att ändra format på bakgrundstexten</a:t>
            </a:r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9ED9DC-A147-02C8-8A8D-ABCBA04E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B88F5249-30B6-4068-3317-72A80A689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6AD8C-8D45-475A-88F1-A1ABBFDF6A1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7280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ktlista, bild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bild 6">
            <a:extLst>
              <a:ext uri="{FF2B5EF4-FFF2-40B4-BE49-F238E27FC236}">
                <a16:creationId xmlns:a16="http://schemas.microsoft.com/office/drawing/2014/main" id="{52EFB50B-C8C2-AB32-73B8-5A65AF0BEF8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077201" y="0"/>
            <a:ext cx="4114800" cy="6858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sv-SE" dirty="0"/>
            </a:br>
            <a:r>
              <a:rPr lang="sv-SE" dirty="0"/>
              <a:t>Markera bildplatshållaren (den här rutan), klicka inte på ikonen. Infoga en bild. Kom ihåg att skriva in en alternativtext eller markera som dekorativ.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63D55D55-708A-8FA4-917F-FB99CACD4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88" y="540000"/>
            <a:ext cx="7020000" cy="10800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9ED9DC-A147-02C8-8A8D-ABCBA04E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B88F5249-30B6-4068-3317-72A80A689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6AD8C-8D45-475A-88F1-A1ABBFDF6A1B}" type="slidenum">
              <a:rPr lang="sv-SE" smtClean="0"/>
              <a:t>‹#›</a:t>
            </a:fld>
            <a:endParaRPr lang="sv-SE"/>
          </a:p>
        </p:txBody>
      </p:sp>
      <p:sp>
        <p:nvSpPr>
          <p:cNvPr id="9" name="Platshållare för text 5">
            <a:extLst>
              <a:ext uri="{FF2B5EF4-FFF2-40B4-BE49-F238E27FC236}">
                <a16:creationId xmlns:a16="http://schemas.microsoft.com/office/drawing/2014/main" id="{41027A83-3361-4A4B-AAAE-C303B08E9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7200" y="1634401"/>
            <a:ext cx="7019687" cy="4574671"/>
          </a:xfrm>
        </p:spPr>
        <p:txBody>
          <a:bodyPr lIns="0" rIns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1040278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bild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bild 6">
            <a:extLst>
              <a:ext uri="{FF2B5EF4-FFF2-40B4-BE49-F238E27FC236}">
                <a16:creationId xmlns:a16="http://schemas.microsoft.com/office/drawing/2014/main" id="{29DBB08A-F0B4-9378-7585-53C095C29DE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1" y="0"/>
            <a:ext cx="6096000" cy="685799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/>
              <a:t>Klicka på ikonen för att lägga till en bild</a:t>
            </a:r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63D55D55-708A-8FA4-917F-FB99CACD4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89" y="540000"/>
            <a:ext cx="5171774" cy="10800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9ED9DC-A147-02C8-8A8D-ABCBA04E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B88F5249-30B6-4068-3317-72A80A689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6AD8C-8D45-475A-88F1-A1ABBFDF6A1B}" type="slidenum">
              <a:rPr lang="sv-SE" smtClean="0"/>
              <a:t>‹#›</a:t>
            </a:fld>
            <a:endParaRPr lang="sv-SE"/>
          </a:p>
        </p:txBody>
      </p:sp>
      <p:sp>
        <p:nvSpPr>
          <p:cNvPr id="8" name="Platshållare för text 5">
            <a:extLst>
              <a:ext uri="{FF2B5EF4-FFF2-40B4-BE49-F238E27FC236}">
                <a16:creationId xmlns:a16="http://schemas.microsoft.com/office/drawing/2014/main" id="{89260AC1-16F0-41EA-8B68-B8EBC4B41C2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7200" y="1634400"/>
            <a:ext cx="5171463" cy="4582800"/>
          </a:xfrm>
        </p:spPr>
        <p:txBody>
          <a:bodyPr lIns="0" rIns="0"/>
          <a:lstStyle>
            <a:lvl1pPr marL="0" indent="0">
              <a:spcBef>
                <a:spcPts val="1800"/>
              </a:spcBef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4391534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ktlista, bild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bild 6">
            <a:extLst>
              <a:ext uri="{FF2B5EF4-FFF2-40B4-BE49-F238E27FC236}">
                <a16:creationId xmlns:a16="http://schemas.microsoft.com/office/drawing/2014/main" id="{29DBB08A-F0B4-9378-7585-53C095C29DE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6001" y="0"/>
            <a:ext cx="6096000" cy="685799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sv-SE" dirty="0"/>
            </a:br>
            <a:r>
              <a:rPr lang="sv-SE" dirty="0"/>
              <a:t>Markera bildplatshållaren (den här rutan), klicka inte på ikonen. Infoga en bild. Kom ihåg att skriva in en alternativtext eller markera som dekorativ.</a:t>
            </a:r>
          </a:p>
          <a:p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63D55D55-708A-8FA4-917F-FB99CACD4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89" y="540000"/>
            <a:ext cx="5171774" cy="10800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6" name="Platshållare för text 5">
            <a:extLst>
              <a:ext uri="{FF2B5EF4-FFF2-40B4-BE49-F238E27FC236}">
                <a16:creationId xmlns:a16="http://schemas.microsoft.com/office/drawing/2014/main" id="{02D0CF93-B1DD-D6D4-275B-D9885AE1D4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7201" y="1634400"/>
            <a:ext cx="5171463" cy="4583838"/>
          </a:xfrm>
        </p:spPr>
        <p:txBody>
          <a:bodyPr lIns="0" rIns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9ED9DC-A147-02C8-8A8D-ABCBA04E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B88F5249-30B6-4068-3317-72A80A689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6AD8C-8D45-475A-88F1-A1ABBFDF6A1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07494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bild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bild 6">
            <a:extLst>
              <a:ext uri="{FF2B5EF4-FFF2-40B4-BE49-F238E27FC236}">
                <a16:creationId xmlns:a16="http://schemas.microsoft.com/office/drawing/2014/main" id="{29DBB08A-F0B4-9378-7585-53C095C29DE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487401" y="1"/>
            <a:ext cx="7704599" cy="685799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sv-SE" dirty="0"/>
            </a:br>
            <a:r>
              <a:rPr lang="sv-SE" dirty="0"/>
              <a:t>Markera bildplatshållaren (den här rutan), klicka inte på ikonen. Infoga en bild. Kom ihåg att skriva in en alternativtext eller markera som dekorativ.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63D55D55-708A-8FA4-917F-FB99CACD4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90" y="539999"/>
            <a:ext cx="3771514" cy="152520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9ED9DC-A147-02C8-8A8D-ABCBA04E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B88F5249-30B6-4068-3317-72A80A689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6AD8C-8D45-475A-88F1-A1ABBFDF6A1B}" type="slidenum">
              <a:rPr lang="sv-SE" smtClean="0"/>
              <a:t>‹#›</a:t>
            </a:fld>
            <a:endParaRPr lang="sv-SE"/>
          </a:p>
        </p:txBody>
      </p:sp>
      <p:sp>
        <p:nvSpPr>
          <p:cNvPr id="8" name="Platshållare för text 5">
            <a:extLst>
              <a:ext uri="{FF2B5EF4-FFF2-40B4-BE49-F238E27FC236}">
                <a16:creationId xmlns:a16="http://schemas.microsoft.com/office/drawing/2014/main" id="{D9DD10FC-2BD9-4CDA-A6E6-410656069E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7200" y="2065202"/>
            <a:ext cx="3771204" cy="4151998"/>
          </a:xfrm>
        </p:spPr>
        <p:txBody>
          <a:bodyPr lIns="0" rIns="0"/>
          <a:lstStyle>
            <a:lvl1pPr marL="0" indent="0">
              <a:spcBef>
                <a:spcPts val="1800"/>
              </a:spcBef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/>
              <a:t>Klicka här för att ändra format på bakgrundstexten</a:t>
            </a:r>
          </a:p>
        </p:txBody>
      </p:sp>
    </p:spTree>
    <p:extLst>
      <p:ext uri="{BB962C8B-B14F-4D97-AF65-F5344CB8AC3E}">
        <p14:creationId xmlns:p14="http://schemas.microsoft.com/office/powerpoint/2010/main" val="2863525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ktlista, bild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bild 6">
            <a:extLst>
              <a:ext uri="{FF2B5EF4-FFF2-40B4-BE49-F238E27FC236}">
                <a16:creationId xmlns:a16="http://schemas.microsoft.com/office/drawing/2014/main" id="{29DBB08A-F0B4-9378-7585-53C095C29DE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487401" y="1"/>
            <a:ext cx="7704599" cy="6857999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sv-SE" dirty="0"/>
            </a:br>
            <a:r>
              <a:rPr lang="sv-SE" dirty="0"/>
              <a:t>Markera bildplatshållaren (den här rutan), klicka inte på ikonen. Infoga en bild. Kom ihåg att skriva in en alternativtext eller markera som dekorativ.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63D55D55-708A-8FA4-917F-FB99CACD4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90" y="539999"/>
            <a:ext cx="3771514" cy="152520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6" name="Platshållare för text 5">
            <a:extLst>
              <a:ext uri="{FF2B5EF4-FFF2-40B4-BE49-F238E27FC236}">
                <a16:creationId xmlns:a16="http://schemas.microsoft.com/office/drawing/2014/main" id="{02D0CF93-B1DD-D6D4-275B-D9885AE1D4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7200" y="2065204"/>
            <a:ext cx="3771514" cy="4153035"/>
          </a:xfrm>
        </p:spPr>
        <p:txBody>
          <a:bodyPr lIns="0" rIns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9ED9DC-A147-02C8-8A8D-ABCBA04E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B88F5249-30B6-4068-3317-72A80A689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6AD8C-8D45-475A-88F1-A1ABBFDF6A1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7034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, bild 1/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bild 6">
            <a:extLst>
              <a:ext uri="{FF2B5EF4-FFF2-40B4-BE49-F238E27FC236}">
                <a16:creationId xmlns:a16="http://schemas.microsoft.com/office/drawing/2014/main" id="{52EFB50B-C8C2-AB32-73B8-5A65AF0BEF8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2"/>
            <a:ext cx="12192000" cy="6857999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br>
              <a:rPr lang="sv-SE" dirty="0"/>
            </a:br>
            <a:r>
              <a:rPr lang="sv-SE" dirty="0"/>
              <a:t>				Markera bildplatshållaren (den här rutan), klicka inte på ikonen). </a:t>
            </a:r>
            <a:br>
              <a:rPr lang="sv-SE" dirty="0"/>
            </a:br>
            <a:r>
              <a:rPr lang="sv-SE" dirty="0"/>
              <a:t>				Infoga en bild. Kom ihåg att skriva in en alternativtext </a:t>
            </a:r>
            <a:br>
              <a:rPr lang="sv-SE" dirty="0"/>
            </a:br>
            <a:r>
              <a:rPr lang="sv-SE" dirty="0"/>
              <a:t>				eller markera som dekorativ.</a:t>
            </a:r>
          </a:p>
          <a:p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63D55D55-708A-8FA4-917F-FB99CACD4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89" y="540000"/>
            <a:ext cx="9720000" cy="1080000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6" name="Platshållare för text 5">
            <a:extLst>
              <a:ext uri="{FF2B5EF4-FFF2-40B4-BE49-F238E27FC236}">
                <a16:creationId xmlns:a16="http://schemas.microsoft.com/office/drawing/2014/main" id="{F2BE7BE2-043A-8F86-E133-CBC0667ED8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7200" y="1634401"/>
            <a:ext cx="5280114" cy="1533605"/>
          </a:xfrm>
        </p:spPr>
        <p:txBody>
          <a:bodyPr lIns="0" rIns="0"/>
          <a:lstStyle>
            <a:lvl1pPr marL="0" indent="0">
              <a:spcBef>
                <a:spcPts val="1800"/>
              </a:spcBef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/>
              <a:t>Klicka här för att ändra format på bakgrundstexten</a:t>
            </a:r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9ED9DC-A147-02C8-8A8D-ABCBA04E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B88F5249-30B6-4068-3317-72A80A689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6AD8C-8D45-475A-88F1-A1ABBFDF6A1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57852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gens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1">
            <a:extLst>
              <a:ext uri="{FF2B5EF4-FFF2-40B4-BE49-F238E27FC236}">
                <a16:creationId xmlns:a16="http://schemas.microsoft.com/office/drawing/2014/main" id="{9DC7BC62-FFDF-BE17-9318-7D2172EFBB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3175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spc="-40" baseline="0" dirty="0">
              <a:solidFill>
                <a:schemeClr val="bg1"/>
              </a:solidFill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F7854F6-D131-B1BF-DCAE-DABC973D8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90" y="540000"/>
            <a:ext cx="5459111" cy="2889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8F2614B1-4CE7-EEB1-7E09-6933EC11C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765989B9-E41B-BD51-904F-F6A6880C9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E6AD8C-8D45-475A-88F1-A1ABBFDF6A1B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9" name="Platshållare för text 8">
            <a:extLst>
              <a:ext uri="{FF2B5EF4-FFF2-40B4-BE49-F238E27FC236}">
                <a16:creationId xmlns:a16="http://schemas.microsoft.com/office/drawing/2014/main" id="{247BC5CC-511A-C5C0-4273-7A1AF29413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83338" y="540000"/>
            <a:ext cx="5184775" cy="5678238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685800" indent="-2286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2pPr>
            <a:lvl3pPr marL="1143000" indent="-228600"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1600200" indent="-2286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2057400" indent="-228600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pic>
        <p:nvPicPr>
          <p:cNvPr id="10" name="Bild 6" descr="Socialstyrelsen logotyp">
            <a:extLst>
              <a:ext uri="{FF2B5EF4-FFF2-40B4-BE49-F238E27FC236}">
                <a16:creationId xmlns:a16="http://schemas.microsoft.com/office/drawing/2014/main" id="{9CC60EB5-256D-072D-0810-A12B5BA1C23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26800" y="6332400"/>
            <a:ext cx="1440000" cy="30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4149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 centre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1">
            <a:extLst>
              <a:ext uri="{FF2B5EF4-FFF2-40B4-BE49-F238E27FC236}">
                <a16:creationId xmlns:a16="http://schemas.microsoft.com/office/drawing/2014/main" id="{AE00FC94-731C-4487-F68E-51E0793775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7C464FFB-21D6-470E-6B8B-7BD5C51BD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248" y="1613916"/>
            <a:ext cx="7461504" cy="2356072"/>
          </a:xfrm>
        </p:spPr>
        <p:txBody>
          <a:bodyPr anchor="t" anchorCtr="0"/>
          <a:lstStyle>
            <a:lvl1pPr>
              <a:lnSpc>
                <a:spcPct val="100000"/>
              </a:lnSpc>
              <a:defRPr sz="4000" spc="-40" baseline="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11" name="Platshållare för text 10" descr="Citattecken">
            <a:extLst>
              <a:ext uri="{FF2B5EF4-FFF2-40B4-BE49-F238E27FC236}">
                <a16:creationId xmlns:a16="http://schemas.microsoft.com/office/drawing/2014/main" id="{662AA28D-E944-4700-BC14-792C9FF19A2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968849" y="936530"/>
            <a:ext cx="792797" cy="1081722"/>
          </a:xfrm>
        </p:spPr>
        <p:txBody>
          <a:bodyPr/>
          <a:lstStyle>
            <a:lvl1pPr marL="0" indent="0">
              <a:buNone/>
              <a:defRPr sz="8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sv-SE" dirty="0"/>
              <a:t>”</a:t>
            </a:r>
          </a:p>
        </p:txBody>
      </p:sp>
      <p:sp>
        <p:nvSpPr>
          <p:cNvPr id="3" name="Platshållare för text 3">
            <a:extLst>
              <a:ext uri="{FF2B5EF4-FFF2-40B4-BE49-F238E27FC236}">
                <a16:creationId xmlns:a16="http://schemas.microsoft.com/office/drawing/2014/main" id="{20AECAA3-CD22-0DFA-19FC-6537263799D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365248" y="3992415"/>
            <a:ext cx="7461504" cy="1251669"/>
          </a:xfrm>
          <a:prstGeom prst="rect">
            <a:avLst/>
          </a:prstGeom>
        </p:spPr>
        <p:txBody>
          <a:bodyPr lIns="0" anchor="t">
            <a:noAutofit/>
          </a:bodyPr>
          <a:lstStyle>
            <a:lvl1pPr marL="0" indent="0" algn="l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>
              <a:buNone/>
              <a:defRPr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2pPr>
            <a:lvl3pPr marL="914400" indent="0">
              <a:buNone/>
              <a:defRPr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3pPr>
            <a:lvl4pPr marL="1371600" indent="0">
              <a:buNone/>
              <a:defRPr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4pPr>
            <a:lvl5pPr marL="1828800" indent="0">
              <a:buNone/>
              <a:defRPr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5pPr>
          </a:lstStyle>
          <a:p>
            <a:pPr lvl="0"/>
            <a:r>
              <a:rPr lang="sv-SE" dirty="0"/>
              <a:t>Klicka och skriv</a:t>
            </a:r>
          </a:p>
        </p:txBody>
      </p:sp>
      <p:sp>
        <p:nvSpPr>
          <p:cNvPr id="7" name="Platshållare för text 4">
            <a:extLst>
              <a:ext uri="{FF2B5EF4-FFF2-40B4-BE49-F238E27FC236}">
                <a16:creationId xmlns:a16="http://schemas.microsoft.com/office/drawing/2014/main" id="{41B79240-5AF4-B987-6456-E3446E8F249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52174" y="5266511"/>
            <a:ext cx="5371530" cy="951728"/>
          </a:xfrm>
          <a:prstGeom prst="rect">
            <a:avLst/>
          </a:prstGeom>
        </p:spPr>
        <p:txBody>
          <a:bodyPr lIns="90000" rIns="0">
            <a:normAutofit/>
          </a:bodyPr>
          <a:lstStyle>
            <a:lvl1pPr marL="0" indent="0" algn="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sv-SE" dirty="0">
                <a:solidFill>
                  <a:schemeClr val="bg1"/>
                </a:solidFill>
              </a:rPr>
              <a:t>Namn/Källa</a:t>
            </a:r>
            <a:endParaRPr lang="sv-SE" dirty="0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1FBF1F4-C474-8781-D346-F257EC408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7016464-DBE5-F6E9-FE56-B1BD67B0E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E6AD8C-8D45-475A-88F1-A1ABBFDF6A1B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8" name="Bild 7" descr="Socialstyrelsen logotyp">
            <a:extLst>
              <a:ext uri="{FF2B5EF4-FFF2-40B4-BE49-F238E27FC236}">
                <a16:creationId xmlns:a16="http://schemas.microsoft.com/office/drawing/2014/main" id="{B46BCB16-0BE3-50BE-D90A-CC43197FE0A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017618" y="6309204"/>
            <a:ext cx="1440000" cy="30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3549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nsterställd citat m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42DA5640-880C-4970-9969-589D5CE2421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360000" indent="0">
              <a:lnSpc>
                <a:spcPct val="100000"/>
              </a:lnSpc>
              <a:spcBef>
                <a:spcPts val="3000"/>
              </a:spcBef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Markera bildplatshållaren (klicka inte på ikonen). Infoga en bild. Kom ihåg att skriva in en alternativtext eller markera som dekorativ.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7C464FFB-21D6-470E-6B8B-7BD5C51BD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2" y="981249"/>
            <a:ext cx="6004559" cy="2539857"/>
          </a:xfrm>
        </p:spPr>
        <p:txBody>
          <a:bodyPr rIns="0" anchor="t" anchorCtr="0"/>
          <a:lstStyle>
            <a:lvl1pPr>
              <a:lnSpc>
                <a:spcPct val="100000"/>
              </a:lnSpc>
              <a:defRPr sz="4000" spc="-40" baseline="0">
                <a:solidFill>
                  <a:schemeClr val="tx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12" name="Platshållare för text 10" descr="Citattecken">
            <a:extLst>
              <a:ext uri="{FF2B5EF4-FFF2-40B4-BE49-F238E27FC236}">
                <a16:creationId xmlns:a16="http://schemas.microsoft.com/office/drawing/2014/main" id="{A84D938D-EF47-457D-9244-7DB72A4045A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94201" y="440387"/>
            <a:ext cx="792797" cy="1081722"/>
          </a:xfrm>
        </p:spPr>
        <p:txBody>
          <a:bodyPr/>
          <a:lstStyle>
            <a:lvl1pPr marL="0" indent="0">
              <a:buNone/>
              <a:defRPr sz="7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sv-SE" dirty="0"/>
              <a:t>”</a:t>
            </a:r>
          </a:p>
        </p:txBody>
      </p:sp>
      <p:sp>
        <p:nvSpPr>
          <p:cNvPr id="3" name="Platshållare för text 3">
            <a:extLst>
              <a:ext uri="{FF2B5EF4-FFF2-40B4-BE49-F238E27FC236}">
                <a16:creationId xmlns:a16="http://schemas.microsoft.com/office/drawing/2014/main" id="{20AECAA3-CD22-0DFA-19FC-6537263799D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0602" y="3670743"/>
            <a:ext cx="6004559" cy="1251669"/>
          </a:xfrm>
          <a:prstGeom prst="rect">
            <a:avLst/>
          </a:prstGeom>
        </p:spPr>
        <p:txBody>
          <a:bodyPr lIns="0" anchor="t">
            <a:noAutofit/>
          </a:bodyPr>
          <a:lstStyle>
            <a:lvl1pPr marL="0" indent="0" algn="l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  <a:latin typeface="+mn-lt"/>
                <a:ea typeface="Noto Sans" panose="020B0502040504020204" pitchFamily="34" charset="0"/>
                <a:cs typeface="Noto Sans" panose="020B0502040504020204" pitchFamily="34" charset="0"/>
              </a:defRPr>
            </a:lvl1pPr>
            <a:lvl2pPr marL="457200" indent="0">
              <a:buNone/>
              <a:defRPr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2pPr>
            <a:lvl3pPr marL="914400" indent="0">
              <a:buNone/>
              <a:defRPr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3pPr>
            <a:lvl4pPr marL="1371600" indent="0">
              <a:buNone/>
              <a:defRPr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4pPr>
            <a:lvl5pPr marL="1828800" indent="0">
              <a:buNone/>
              <a:defRPr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defRPr>
            </a:lvl5pPr>
          </a:lstStyle>
          <a:p>
            <a:pPr lvl="0"/>
            <a:r>
              <a:rPr lang="sv-SE" dirty="0"/>
              <a:t>Klicka och skriv</a:t>
            </a:r>
          </a:p>
        </p:txBody>
      </p:sp>
      <p:sp>
        <p:nvSpPr>
          <p:cNvPr id="7" name="Platshållare för text 4">
            <a:extLst>
              <a:ext uri="{FF2B5EF4-FFF2-40B4-BE49-F238E27FC236}">
                <a16:creationId xmlns:a16="http://schemas.microsoft.com/office/drawing/2014/main" id="{41B79240-5AF4-B987-6456-E3446E8F249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90600" y="5072050"/>
            <a:ext cx="6004559" cy="804702"/>
          </a:xfrm>
          <a:prstGeom prst="rect">
            <a:avLst/>
          </a:prstGeom>
        </p:spPr>
        <p:txBody>
          <a:bodyPr lIns="90000" rIns="0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sv-SE" dirty="0">
                <a:solidFill>
                  <a:schemeClr val="bg1"/>
                </a:solidFill>
              </a:rPr>
              <a:t>Namn/Källa</a:t>
            </a:r>
            <a:endParaRPr lang="sv-SE" dirty="0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1FBF1F4-C474-8781-D346-F257EC408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7016464-DBE5-F6E9-FE56-B1BD67B0E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2E6AD8C-8D45-475A-88F1-A1ABBFDF6A1B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406417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utsi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1">
            <a:extLst>
              <a:ext uri="{FF2B5EF4-FFF2-40B4-BE49-F238E27FC236}">
                <a16:creationId xmlns:a16="http://schemas.microsoft.com/office/drawing/2014/main" id="{5DC4C6F0-D240-9B3A-CFE1-283585EF95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2" name="Rubrik 1">
            <a:extLst>
              <a:ext uri="{FF2B5EF4-FFF2-40B4-BE49-F238E27FC236}">
                <a16:creationId xmlns:a16="http://schemas.microsoft.com/office/drawing/2014/main" id="{E9178D6E-2078-08E5-BAE6-8DC08A62D7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6000" y="2404800"/>
            <a:ext cx="9180000" cy="1908000"/>
          </a:xfrm>
        </p:spPr>
        <p:txBody>
          <a:bodyPr rIns="0" anchor="ctr" anchorCtr="0"/>
          <a:lstStyle>
            <a:lvl1pPr algn="ctr">
              <a:defRPr sz="4400" spc="-40" baseline="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EAEAECA3-C0A1-88F4-B211-2BA6D75FC6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6000" y="4345200"/>
            <a:ext cx="9180000" cy="1116000"/>
          </a:xfrm>
        </p:spPr>
        <p:txBody>
          <a:bodyPr lIns="0" tIns="72000" rIns="0"/>
          <a:lstStyle>
            <a:lvl1pPr marL="0" indent="0" algn="ctr">
              <a:buNone/>
              <a:defRPr sz="24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pic>
        <p:nvPicPr>
          <p:cNvPr id="8" name="Bild 5" descr="Socialstyrelsen logotyp">
            <a:extLst>
              <a:ext uri="{FF2B5EF4-FFF2-40B4-BE49-F238E27FC236}">
                <a16:creationId xmlns:a16="http://schemas.microsoft.com/office/drawing/2014/main" id="{D3F05040-C74E-1D05-78D9-4CDBCBA6176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76800" y="5710238"/>
            <a:ext cx="2438400" cy="5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5945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utsi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1">
            <a:extLst>
              <a:ext uri="{FF2B5EF4-FFF2-40B4-BE49-F238E27FC236}">
                <a16:creationId xmlns:a16="http://schemas.microsoft.com/office/drawing/2014/main" id="{5DC4C6F0-D240-9B3A-CFE1-283585EF95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Underrubrik 2">
            <a:extLst>
              <a:ext uri="{FF2B5EF4-FFF2-40B4-BE49-F238E27FC236}">
                <a16:creationId xmlns:a16="http://schemas.microsoft.com/office/drawing/2014/main" id="{EAEAECA3-C0A1-88F4-B211-2BA6D75FC6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1088" y="5506636"/>
            <a:ext cx="9143999" cy="711602"/>
          </a:xfrm>
        </p:spPr>
        <p:txBody>
          <a:bodyPr lIns="0" tIns="72000" rIns="0"/>
          <a:lstStyle>
            <a:lvl1pPr marL="0" indent="0" algn="ctr">
              <a:buNone/>
              <a:defRPr sz="22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  <a:endParaRPr lang="sv-SE" dirty="0"/>
          </a:p>
        </p:txBody>
      </p:sp>
      <p:pic>
        <p:nvPicPr>
          <p:cNvPr id="8" name="Bild 5" descr="Socialstyrelsen logotyp">
            <a:extLst>
              <a:ext uri="{FF2B5EF4-FFF2-40B4-BE49-F238E27FC236}">
                <a16:creationId xmlns:a16="http://schemas.microsoft.com/office/drawing/2014/main" id="{D3F05040-C74E-1D05-78D9-4CDBCBA6176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40431" y="2678227"/>
            <a:ext cx="4911139" cy="105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606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ppbild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>
            <a:extLst>
              <a:ext uri="{FF2B5EF4-FFF2-40B4-BE49-F238E27FC236}">
                <a16:creationId xmlns:a16="http://schemas.microsoft.com/office/drawing/2014/main" id="{F35895A3-CFBD-2DD7-0C6D-2EC2943D2F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266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1610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 10">
            <a:extLst>
              <a:ext uri="{FF2B5EF4-FFF2-40B4-BE49-F238E27FC236}">
                <a16:creationId xmlns:a16="http://schemas.microsoft.com/office/drawing/2014/main" id="{D1FD5274-7CF3-D98B-589E-0B43B1BF84E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12728" r="5618" b="46414"/>
          <a:stretch>
            <a:fillRect/>
          </a:stretch>
        </p:blipFill>
        <p:spPr>
          <a:xfrm>
            <a:off x="0" y="800100"/>
            <a:ext cx="12192000" cy="6057900"/>
          </a:xfrm>
          <a:custGeom>
            <a:avLst/>
            <a:gdLst>
              <a:gd name="connsiteX0" fmla="*/ 0 w 12192000"/>
              <a:gd name="connsiteY0" fmla="*/ 0 h 6057900"/>
              <a:gd name="connsiteX1" fmla="*/ 12192000 w 12192000"/>
              <a:gd name="connsiteY1" fmla="*/ 0 h 6057900"/>
              <a:gd name="connsiteX2" fmla="*/ 12192000 w 12192000"/>
              <a:gd name="connsiteY2" fmla="*/ 6057900 h 6057900"/>
              <a:gd name="connsiteX3" fmla="*/ 0 w 12192000"/>
              <a:gd name="connsiteY3" fmla="*/ 6057900 h 605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057900">
                <a:moveTo>
                  <a:pt x="0" y="0"/>
                </a:moveTo>
                <a:lnTo>
                  <a:pt x="12192000" y="0"/>
                </a:lnTo>
                <a:lnTo>
                  <a:pt x="12192000" y="6057900"/>
                </a:lnTo>
                <a:lnTo>
                  <a:pt x="0" y="6057900"/>
                </a:lnTo>
                <a:close/>
              </a:path>
            </a:pathLst>
          </a:custGeom>
        </p:spPr>
      </p:pic>
      <p:sp>
        <p:nvSpPr>
          <p:cNvPr id="2" name="Rubrik 1">
            <a:extLst>
              <a:ext uri="{FF2B5EF4-FFF2-40B4-BE49-F238E27FC236}">
                <a16:creationId xmlns:a16="http://schemas.microsoft.com/office/drawing/2014/main" id="{C6B9F9D9-1546-F6D6-A2F7-3A606A0E4EE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3684494"/>
            <a:ext cx="9144000" cy="1499673"/>
          </a:xfrm>
        </p:spPr>
        <p:txBody>
          <a:bodyPr anchor="b"/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sv-SE" dirty="0"/>
              <a:t>Presentation titel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38874EE4-0D5C-77C9-755E-B5A0445D419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798316" y="5487141"/>
            <a:ext cx="4595368" cy="695605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 dirty="0"/>
              <a:t>Ämne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68DA84CA-56F5-7905-9B71-B5072E3E1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38AE7B-C654-41A5-BCDB-E63E567F194C}" type="datetime1">
              <a:rPr kumimoji="0" lang="sv-SE" sz="800" b="0" i="0" u="none" strike="noStrike" kern="1200" cap="none" spc="0" normalizeH="0" baseline="0" noProof="0" smtClean="0">
                <a:ln>
                  <a:noFill/>
                </a:ln>
                <a:solidFill>
                  <a:srgbClr val="F9EBFF"/>
                </a:solidFill>
                <a:effectLst/>
                <a:uLnTx/>
                <a:uFillTx/>
                <a:latin typeface="Arial.ttf" panose="02110004020202020204"/>
                <a:ea typeface="+mn-ea"/>
                <a:cs typeface="+mn-cs"/>
              </a:rPr>
              <a:t>2026-04-30</a:t>
            </a:fld>
            <a:endParaRPr kumimoji="0" lang="sv-SE" sz="800" b="0" i="0" u="none" strike="noStrike" kern="1200" cap="none" spc="0" normalizeH="0" baseline="0" noProof="0" dirty="0">
              <a:ln>
                <a:noFill/>
              </a:ln>
              <a:solidFill>
                <a:srgbClr val="F9EBFF"/>
              </a:solidFill>
              <a:effectLst/>
              <a:uLnTx/>
              <a:uFillTx/>
              <a:latin typeface="Arial.ttf" panose="02110004020202020204"/>
              <a:ea typeface="+mn-ea"/>
              <a:cs typeface="+mn-cs"/>
            </a:endParaRPr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B7AB3363-3C75-B780-ABD5-91652E002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800" b="0" i="0" u="none" strike="noStrike" kern="1200" cap="none" spc="0" normalizeH="0" baseline="0" noProof="0">
                <a:ln>
                  <a:noFill/>
                </a:ln>
                <a:solidFill>
                  <a:srgbClr val="F9EBFF"/>
                </a:solidFill>
                <a:effectLst/>
                <a:uLnTx/>
                <a:uFillTx/>
                <a:latin typeface="Arial.ttf" panose="02110004020202020204"/>
                <a:ea typeface="+mn-ea"/>
                <a:cs typeface="+mn-cs"/>
              </a:rPr>
              <a:t>Högre risk för psykisk ohälsa och 2023-09-26 Art.nr: 2023-9-8748 </a:t>
            </a:r>
            <a:endParaRPr kumimoji="0" lang="sv-SE" sz="800" b="0" i="0" u="none" strike="noStrike" kern="1200" cap="none" spc="0" normalizeH="0" baseline="0" noProof="0" dirty="0">
              <a:ln>
                <a:noFill/>
              </a:ln>
              <a:solidFill>
                <a:srgbClr val="F9EBFF"/>
              </a:solidFill>
              <a:effectLst/>
              <a:uLnTx/>
              <a:uFillTx/>
              <a:latin typeface="Arial.ttf" panose="02110004020202020204"/>
              <a:ea typeface="+mn-ea"/>
              <a:cs typeface="+mn-cs"/>
            </a:endParaRPr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6BC85908-1297-E189-C27B-B6D6B41B4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990206-58B7-324D-A6F2-5C7068A1538C}" type="slidenum">
              <a:rPr kumimoji="0" lang="sv-SE" sz="800" b="0" i="0" u="none" strike="noStrike" kern="1200" cap="none" spc="0" normalizeH="0" baseline="0" noProof="0" smtClean="0">
                <a:ln>
                  <a:noFill/>
                </a:ln>
                <a:solidFill>
                  <a:srgbClr val="F9EBFF"/>
                </a:solidFill>
                <a:effectLst/>
                <a:uLnTx/>
                <a:uFillTx/>
                <a:latin typeface="Arial.ttf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sv-SE" sz="800" b="0" i="0" u="none" strike="noStrike" kern="1200" cap="none" spc="0" normalizeH="0" baseline="0" noProof="0" dirty="0">
              <a:ln>
                <a:noFill/>
              </a:ln>
              <a:solidFill>
                <a:srgbClr val="F9EBFF"/>
              </a:solidFill>
              <a:effectLst/>
              <a:uLnTx/>
              <a:uFillTx/>
              <a:latin typeface="Arial.ttf" panose="02110004020202020204"/>
              <a:ea typeface="+mn-ea"/>
              <a:cs typeface="+mn-cs"/>
            </a:endParaRPr>
          </a:p>
        </p:txBody>
      </p:sp>
      <p:pic>
        <p:nvPicPr>
          <p:cNvPr id="15" name="Bild 14">
            <a:extLst>
              <a:ext uri="{FF2B5EF4-FFF2-40B4-BE49-F238E27FC236}">
                <a16:creationId xmlns:a16="http://schemas.microsoft.com/office/drawing/2014/main" id="{97CCD0B0-5B25-62DC-253B-4C9306F7FB9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45451" y="1466196"/>
            <a:ext cx="2101097" cy="2101097"/>
          </a:xfrm>
          <a:prstGeom prst="rect">
            <a:avLst/>
          </a:prstGeom>
        </p:spPr>
      </p:pic>
      <p:grpSp>
        <p:nvGrpSpPr>
          <p:cNvPr id="16" name="Grupp 15">
            <a:extLst>
              <a:ext uri="{FF2B5EF4-FFF2-40B4-BE49-F238E27FC236}">
                <a16:creationId xmlns:a16="http://schemas.microsoft.com/office/drawing/2014/main" id="{887B0A89-2580-D947-F773-100627467566}"/>
              </a:ext>
            </a:extLst>
          </p:cNvPr>
          <p:cNvGrpSpPr/>
          <p:nvPr userDrawn="1"/>
        </p:nvGrpSpPr>
        <p:grpSpPr>
          <a:xfrm>
            <a:off x="8978106" y="5375786"/>
            <a:ext cx="2777923" cy="1056921"/>
            <a:chOff x="8752114" y="5270203"/>
            <a:chExt cx="3055432" cy="1162505"/>
          </a:xfrm>
        </p:grpSpPr>
        <p:pic>
          <p:nvPicPr>
            <p:cNvPr id="17" name="Bild 16">
              <a:extLst>
                <a:ext uri="{FF2B5EF4-FFF2-40B4-BE49-F238E27FC236}">
                  <a16:creationId xmlns:a16="http://schemas.microsoft.com/office/drawing/2014/main" id="{483AD0DE-335F-54EC-A7BB-F54310B956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27128" t="29404" r="26601" b="29492"/>
            <a:stretch>
              <a:fillRect/>
            </a:stretch>
          </p:blipFill>
          <p:spPr>
            <a:xfrm>
              <a:off x="8752114" y="5270203"/>
              <a:ext cx="1584381" cy="994796"/>
            </a:xfrm>
            <a:prstGeom prst="rect">
              <a:avLst/>
            </a:prstGeom>
          </p:spPr>
        </p:pic>
        <p:pic>
          <p:nvPicPr>
            <p:cNvPr id="18" name="Bild 17">
              <a:extLst>
                <a:ext uri="{FF2B5EF4-FFF2-40B4-BE49-F238E27FC236}">
                  <a16:creationId xmlns:a16="http://schemas.microsoft.com/office/drawing/2014/main" id="{7AFB4A9D-053B-38B7-6EE0-B331028E7A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36495" y="5316068"/>
              <a:ext cx="1471051" cy="11166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94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1">
            <a:extLst>
              <a:ext uri="{FF2B5EF4-FFF2-40B4-BE49-F238E27FC236}">
                <a16:creationId xmlns:a16="http://schemas.microsoft.com/office/drawing/2014/main" id="{A8BC795E-0211-60B3-4FEF-7B5792310D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7097" y="0"/>
            <a:ext cx="12192000" cy="6858000"/>
          </a:xfrm>
          <a:prstGeom prst="rect">
            <a:avLst/>
          </a:prstGeom>
          <a:solidFill>
            <a:srgbClr val="113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>
              <a:solidFill>
                <a:schemeClr val="bg1"/>
              </a:solidFill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7C464FFB-21D6-470E-6B8B-7BD5C51BD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00" y="1691999"/>
            <a:ext cx="8968770" cy="2520000"/>
          </a:xfrm>
        </p:spPr>
        <p:txBody>
          <a:bodyPr rIns="0" anchor="b"/>
          <a:lstStyle>
            <a:lvl1pPr>
              <a:lnSpc>
                <a:spcPct val="100000"/>
              </a:lnSpc>
              <a:defRPr sz="4800" spc="-40" baseline="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304384AE-3851-7BF4-93ED-FF5247D1385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7200" y="4333988"/>
            <a:ext cx="9000000" cy="1655763"/>
          </a:xfrm>
        </p:spPr>
        <p:txBody>
          <a:bodyPr lIns="0" tIns="72000" rIns="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/>
              <a:t>Avsnittsundertitel</a:t>
            </a:r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7016464-DBE5-F6E9-FE56-B1BD67B0E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E6AD8C-8D45-475A-88F1-A1ABBFDF6A1B}" type="slidenum">
              <a:rPr lang="sv-SE" smtClean="0"/>
              <a:pPr/>
              <a:t>‹#›</a:t>
            </a:fld>
            <a:endParaRPr lang="sv-SE" dirty="0"/>
          </a:p>
        </p:txBody>
      </p:sp>
      <p:pic>
        <p:nvPicPr>
          <p:cNvPr id="8" name="Bild 7" descr="Socialstyrelsen logotyp">
            <a:extLst>
              <a:ext uri="{FF2B5EF4-FFF2-40B4-BE49-F238E27FC236}">
                <a16:creationId xmlns:a16="http://schemas.microsoft.com/office/drawing/2014/main" id="{B46BCB16-0BE3-50BE-D90A-CC43197FE0A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26800" y="6332400"/>
            <a:ext cx="1440000" cy="309490"/>
          </a:xfrm>
          <a:prstGeom prst="rect">
            <a:avLst/>
          </a:prstGeom>
        </p:spPr>
      </p:pic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1FBF1F4-C474-8781-D346-F257EC408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16220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 numre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1">
            <a:extLst>
              <a:ext uri="{FF2B5EF4-FFF2-40B4-BE49-F238E27FC236}">
                <a16:creationId xmlns:a16="http://schemas.microsoft.com/office/drawing/2014/main" id="{8EEF72E6-1FD0-2040-A0AD-ADEF7150CC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7C464FFB-21D6-470E-6B8B-7BD5C51BD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00" y="540000"/>
            <a:ext cx="5199062" cy="2847601"/>
          </a:xfrm>
        </p:spPr>
        <p:txBody>
          <a:bodyPr rIns="0" anchor="t" anchorCtr="0"/>
          <a:lstStyle>
            <a:lvl1pPr>
              <a:lnSpc>
                <a:spcPct val="100000"/>
              </a:lnSpc>
              <a:defRPr sz="4000" spc="-40" baseline="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304384AE-3851-7BF4-93ED-FF5247D1385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00948" y="-828000"/>
            <a:ext cx="6087433" cy="6215551"/>
          </a:xfrm>
        </p:spPr>
        <p:txBody>
          <a:bodyPr/>
          <a:lstStyle>
            <a:lvl1pPr marL="0" indent="0" algn="r">
              <a:buNone/>
              <a:defRPr sz="40000" b="1">
                <a:solidFill>
                  <a:srgbClr val="00385C">
                    <a:alpha val="50000"/>
                  </a:srgb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/>
              <a:t>1</a:t>
            </a:r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7016464-DBE5-F6E9-FE56-B1BD67B0E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E6AD8C-8D45-475A-88F1-A1ABBFDF6A1B}" type="slidenum">
              <a:rPr lang="sv-SE" smtClean="0"/>
              <a:pPr/>
              <a:t>‹#›</a:t>
            </a:fld>
            <a:endParaRPr lang="sv-SE" dirty="0"/>
          </a:p>
        </p:txBody>
      </p:sp>
      <p:pic>
        <p:nvPicPr>
          <p:cNvPr id="8" name="Bild 7" descr="Socialstyrelsen logotyp">
            <a:extLst>
              <a:ext uri="{FF2B5EF4-FFF2-40B4-BE49-F238E27FC236}">
                <a16:creationId xmlns:a16="http://schemas.microsoft.com/office/drawing/2014/main" id="{B46BCB16-0BE3-50BE-D90A-CC43197FE0A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26800" y="6332400"/>
            <a:ext cx="1440000" cy="309490"/>
          </a:xfrm>
          <a:prstGeom prst="rect">
            <a:avLst/>
          </a:prstGeom>
        </p:spPr>
      </p:pic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1FBF1F4-C474-8781-D346-F257EC408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13456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snittsrubrik med bakgrunds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E14B9568-7C27-F74D-E439-0E602828801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857999"/>
          </a:xfrm>
        </p:spPr>
        <p:txBody>
          <a:bodyPr/>
          <a:lstStyle>
            <a:lvl1pPr marL="0" indent="0">
              <a:buNone/>
              <a:defRPr sz="1100">
                <a:solidFill>
                  <a:schemeClr val="accent4"/>
                </a:solidFill>
              </a:defRPr>
            </a:lvl1pPr>
          </a:lstStyle>
          <a:p>
            <a:br>
              <a:rPr lang="sv-SE" dirty="0"/>
            </a:br>
            <a:r>
              <a:rPr lang="sv-SE" dirty="0"/>
              <a:t>	Utfallande bild bakom text – 1) Klicka på vit yta 2) Infoga bild. Kom ihåg att skriva in en alternativtext eller markera som dekorativ.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7C464FFB-21D6-470E-6B8B-7BD5C51BD3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200" y="1691999"/>
            <a:ext cx="8968770" cy="2520000"/>
          </a:xfrm>
        </p:spPr>
        <p:txBody>
          <a:bodyPr rIns="0" anchor="b"/>
          <a:lstStyle>
            <a:lvl1pPr>
              <a:lnSpc>
                <a:spcPct val="100000"/>
              </a:lnSpc>
              <a:defRPr sz="4800" spc="-40" baseline="0">
                <a:solidFill>
                  <a:schemeClr val="tx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304384AE-3851-7BF4-93ED-FF5247D1385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7200" y="4333988"/>
            <a:ext cx="9000000" cy="1655763"/>
          </a:xfrm>
        </p:spPr>
        <p:txBody>
          <a:bodyPr lIns="0" tIns="72000" rIns="0"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/>
              <a:t>Avsnittsundertitel</a:t>
            </a:r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1FBF1F4-C474-8781-D346-F257EC408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90000" tIns="4680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7016464-DBE5-F6E9-FE56-B1BD67B0E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2E6AD8C-8D45-475A-88F1-A1ABBFDF6A1B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57708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3D55D55-708A-8FA4-917F-FB99CACD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Ins="0"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9ED9DC-A147-02C8-8A8D-ABCBA04E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B88F5249-30B6-4068-3317-72A80A689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6AD8C-8D45-475A-88F1-A1ABBFDF6A1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57514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3D55D55-708A-8FA4-917F-FB99CACD4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89" y="540000"/>
            <a:ext cx="9720000" cy="1080000"/>
          </a:xfrm>
        </p:spPr>
        <p:txBody>
          <a:bodyPr rIns="0"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6" name="Platshållare för text 5">
            <a:extLst>
              <a:ext uri="{FF2B5EF4-FFF2-40B4-BE49-F238E27FC236}">
                <a16:creationId xmlns:a16="http://schemas.microsoft.com/office/drawing/2014/main" id="{F2BE7BE2-043A-8F86-E133-CBC0667ED8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6044" y="1634399"/>
            <a:ext cx="6840000" cy="4583838"/>
          </a:xfrm>
        </p:spPr>
        <p:txBody>
          <a:bodyPr lIns="0" rIns="0"/>
          <a:lstStyle>
            <a:lvl1pPr marL="0" indent="0">
              <a:spcBef>
                <a:spcPts val="1800"/>
              </a:spcBef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sv-SE" dirty="0"/>
              <a:t>Klicka här för att ändra format på bakgrundstexten</a:t>
            </a:r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9ED9DC-A147-02C8-8A8D-ABCBA04E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B88F5249-30B6-4068-3317-72A80A689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6AD8C-8D45-475A-88F1-A1ABBFDF6A1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28521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nktlis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3D55D55-708A-8FA4-917F-FB99CACD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6" name="Platshållare för text 5">
            <a:extLst>
              <a:ext uri="{FF2B5EF4-FFF2-40B4-BE49-F238E27FC236}">
                <a16:creationId xmlns:a16="http://schemas.microsoft.com/office/drawing/2014/main" id="{02D0CF93-B1DD-D6D4-275B-D9885AE1D4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6045" y="1634400"/>
            <a:ext cx="6840000" cy="4583838"/>
          </a:xfrm>
        </p:spPr>
        <p:txBody>
          <a:bodyPr lIns="0" rIns="0"/>
          <a:lstStyle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9ED9DC-A147-02C8-8A8D-ABCBA04E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B88F5249-30B6-4068-3317-72A80A689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6AD8C-8D45-475A-88F1-A1ABBFDF6A1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10987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rerad lis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3D55D55-708A-8FA4-917F-FB99CACD4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6" name="Platshållare för text 5">
            <a:extLst>
              <a:ext uri="{FF2B5EF4-FFF2-40B4-BE49-F238E27FC236}">
                <a16:creationId xmlns:a16="http://schemas.microsoft.com/office/drawing/2014/main" id="{02D0CF93-B1DD-D6D4-275B-D9885AE1D4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6045" y="1634400"/>
            <a:ext cx="6840000" cy="4583838"/>
          </a:xfrm>
        </p:spPr>
        <p:txBody>
          <a:bodyPr lIns="0" rIns="0"/>
          <a:lstStyle>
            <a:lvl1pPr marL="457200" indent="-457200">
              <a:buFont typeface="+mj-lt"/>
              <a:buAutoNum type="arabicPeriod"/>
              <a:defRPr/>
            </a:lvl1pPr>
          </a:lstStyle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089ED9DC-A147-02C8-8A8D-ABCBA04E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B88F5249-30B6-4068-3317-72A80A689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6AD8C-8D45-475A-88F1-A1ABBFDF6A1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96021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9EF6AE06-7D0B-679D-DAEF-6C2C1D3AC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89" y="540000"/>
            <a:ext cx="9720000" cy="1080000"/>
          </a:xfrm>
          <a:prstGeom prst="rect">
            <a:avLst/>
          </a:prstGeom>
        </p:spPr>
        <p:txBody>
          <a:bodyPr vert="horz" lIns="0" tIns="0" rIns="91440" bIns="45720" rtlCol="0" anchor="t" anchorCtr="0">
            <a:noAutofit/>
          </a:bodyPr>
          <a:lstStyle/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735A071-11A9-B41A-D9FC-FA99300402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6045" y="1634097"/>
            <a:ext cx="7020000" cy="45828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5296B71-03DD-80A4-6205-3713B583AD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6045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460F0521-EEC8-AA48-6F07-D6B78AAFDF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629258" y="6356350"/>
            <a:ext cx="9334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72E6AD8C-8D45-475A-88F1-A1ABBFDF6A1B}" type="slidenum">
              <a:rPr lang="sv-SE" smtClean="0"/>
              <a:pPr/>
              <a:t>‹#›</a:t>
            </a:fld>
            <a:endParaRPr lang="sv-SE" dirty="0"/>
          </a:p>
        </p:txBody>
      </p:sp>
      <p:pic>
        <p:nvPicPr>
          <p:cNvPr id="7" name="Bildobjekt 6" descr="Logotyp Socialstyrelsen">
            <a:extLst>
              <a:ext uri="{FF2B5EF4-FFF2-40B4-BE49-F238E27FC236}">
                <a16:creationId xmlns:a16="http://schemas.microsoft.com/office/drawing/2014/main" id="{B6600725-C256-4E21-B2CE-967977119CFF}"/>
              </a:ext>
            </a:extLst>
          </p:cNvPr>
          <p:cNvPicPr>
            <a:picLocks noChangeAspect="1"/>
          </p:cNvPicPr>
          <p:nvPr userDrawn="1"/>
        </p:nvPicPr>
        <p:blipFill>
          <a:blip r:embed="rId26"/>
          <a:stretch>
            <a:fillRect/>
          </a:stretch>
        </p:blipFill>
        <p:spPr>
          <a:xfrm>
            <a:off x="10128113" y="6333464"/>
            <a:ext cx="1440000" cy="295715"/>
          </a:xfrm>
          <a:prstGeom prst="rect">
            <a:avLst/>
          </a:prstGeom>
        </p:spPr>
      </p:pic>
      <p:cxnSp>
        <p:nvCxnSpPr>
          <p:cNvPr id="8" name="Rak koppling 7">
            <a:extLst>
              <a:ext uri="{FF2B5EF4-FFF2-40B4-BE49-F238E27FC236}">
                <a16:creationId xmlns:a16="http://schemas.microsoft.com/office/drawing/2014/main" id="{80B3FD74-0299-3550-4E28-5ACB19E12A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26357" y="-362857"/>
            <a:ext cx="0" cy="2612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ak koppling 8">
            <a:extLst>
              <a:ext uri="{FF2B5EF4-FFF2-40B4-BE49-F238E27FC236}">
                <a16:creationId xmlns:a16="http://schemas.microsoft.com/office/drawing/2014/main" id="{915831CF-0745-C506-4100-FE148513A3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5808663" y="-362857"/>
            <a:ext cx="0" cy="2612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ak koppling 9">
            <a:extLst>
              <a:ext uri="{FF2B5EF4-FFF2-40B4-BE49-F238E27FC236}">
                <a16:creationId xmlns:a16="http://schemas.microsoft.com/office/drawing/2014/main" id="{D0E0E85A-E94E-02CB-591B-5C472DFA27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383338" y="-362857"/>
            <a:ext cx="0" cy="2612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ak koppling 10">
            <a:extLst>
              <a:ext uri="{FF2B5EF4-FFF2-40B4-BE49-F238E27FC236}">
                <a16:creationId xmlns:a16="http://schemas.microsoft.com/office/drawing/2014/main" id="{C02D0A55-E372-4B7F-403F-2E3DC6E83D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1568113" y="-362857"/>
            <a:ext cx="0" cy="2612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ak koppling 11">
            <a:extLst>
              <a:ext uri="{FF2B5EF4-FFF2-40B4-BE49-F238E27FC236}">
                <a16:creationId xmlns:a16="http://schemas.microsoft.com/office/drawing/2014/main" id="{24B18876-DAF9-0CED-0C89-9EA95DA1D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2420684" y="489452"/>
            <a:ext cx="0" cy="2612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ak koppling 12">
            <a:extLst>
              <a:ext uri="{FF2B5EF4-FFF2-40B4-BE49-F238E27FC236}">
                <a16:creationId xmlns:a16="http://schemas.microsoft.com/office/drawing/2014/main" id="{5EF01506-B404-7FAC-EF48-44D61E34C7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2420684" y="3298372"/>
            <a:ext cx="0" cy="2612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ak koppling 13">
            <a:extLst>
              <a:ext uri="{FF2B5EF4-FFF2-40B4-BE49-F238E27FC236}">
                <a16:creationId xmlns:a16="http://schemas.microsoft.com/office/drawing/2014/main" id="{0FA766C4-1E08-20C2-C14D-AD4AD7320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2420684" y="6106660"/>
            <a:ext cx="0" cy="2612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ak koppling 14">
            <a:extLst>
              <a:ext uri="{FF2B5EF4-FFF2-40B4-BE49-F238E27FC236}">
                <a16:creationId xmlns:a16="http://schemas.microsoft.com/office/drawing/2014/main" id="{DC70BE39-AE1C-A008-E5DE-EF68DC6EC0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23887" y="6975492"/>
            <a:ext cx="0" cy="2612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ak koppling 15">
            <a:extLst>
              <a:ext uri="{FF2B5EF4-FFF2-40B4-BE49-F238E27FC236}">
                <a16:creationId xmlns:a16="http://schemas.microsoft.com/office/drawing/2014/main" id="{2A6D88E5-9D1D-0299-0E23-7792F919E2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5808663" y="6975492"/>
            <a:ext cx="0" cy="2612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ak koppling 16">
            <a:extLst>
              <a:ext uri="{FF2B5EF4-FFF2-40B4-BE49-F238E27FC236}">
                <a16:creationId xmlns:a16="http://schemas.microsoft.com/office/drawing/2014/main" id="{FFB69A4D-C031-4997-2CD8-3735C5CB35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6383338" y="6975492"/>
            <a:ext cx="0" cy="2612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Rak koppling 17">
            <a:extLst>
              <a:ext uri="{FF2B5EF4-FFF2-40B4-BE49-F238E27FC236}">
                <a16:creationId xmlns:a16="http://schemas.microsoft.com/office/drawing/2014/main" id="{E98BF6E7-B0B5-A519-1C2F-BDF7C16E62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1568113" y="6975492"/>
            <a:ext cx="0" cy="2612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ak koppling 18">
            <a:extLst>
              <a:ext uri="{FF2B5EF4-FFF2-40B4-BE49-F238E27FC236}">
                <a16:creationId xmlns:a16="http://schemas.microsoft.com/office/drawing/2014/main" id="{89EA6B94-E30D-5779-F560-45F2A9F8D5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-242020" y="489453"/>
            <a:ext cx="0" cy="2612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ak koppling 19">
            <a:extLst>
              <a:ext uri="{FF2B5EF4-FFF2-40B4-BE49-F238E27FC236}">
                <a16:creationId xmlns:a16="http://schemas.microsoft.com/office/drawing/2014/main" id="{608B746F-43F8-0E83-27C2-8B3D791426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-242020" y="3298373"/>
            <a:ext cx="0" cy="2612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ak koppling 20">
            <a:extLst>
              <a:ext uri="{FF2B5EF4-FFF2-40B4-BE49-F238E27FC236}">
                <a16:creationId xmlns:a16="http://schemas.microsoft.com/office/drawing/2014/main" id="{453CBA76-A7BD-F3F8-69A4-BD6E3B1041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-242020" y="6106661"/>
            <a:ext cx="0" cy="2612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469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1" r:id="rId3"/>
    <p:sldLayoutId id="2147483679" r:id="rId4"/>
    <p:sldLayoutId id="2147483660" r:id="rId5"/>
    <p:sldLayoutId id="2147483654" r:id="rId6"/>
    <p:sldLayoutId id="2147483661" r:id="rId7"/>
    <p:sldLayoutId id="2147483662" r:id="rId8"/>
    <p:sldLayoutId id="2147483667" r:id="rId9"/>
    <p:sldLayoutId id="2147483665" r:id="rId10"/>
    <p:sldLayoutId id="2147483666" r:id="rId11"/>
    <p:sldLayoutId id="2147483664" r:id="rId12"/>
    <p:sldLayoutId id="2147483668" r:id="rId13"/>
    <p:sldLayoutId id="2147483680" r:id="rId14"/>
    <p:sldLayoutId id="2147483669" r:id="rId15"/>
    <p:sldLayoutId id="2147483682" r:id="rId16"/>
    <p:sldLayoutId id="2147483681" r:id="rId17"/>
    <p:sldLayoutId id="2147483670" r:id="rId18"/>
    <p:sldLayoutId id="2147483671" r:id="rId19"/>
    <p:sldLayoutId id="2147483673" r:id="rId20"/>
    <p:sldLayoutId id="2147483674" r:id="rId21"/>
    <p:sldLayoutId id="2147483675" r:id="rId22"/>
    <p:sldLayoutId id="2147483676" r:id="rId23"/>
    <p:sldLayoutId id="2147483678" r:id="rId24"/>
  </p:sldLayoutIdLst>
  <p:hf hdr="0" dt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Noto Sans" panose="020B0502040504020204" pitchFamily="34" charset="0"/>
        <a:buChar char="‒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Noto Sans" panose="020B0502040504020204" pitchFamily="34" charset="0"/>
        <a:buChar char="‒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Noto Sans" panose="020B0502040504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Noto Sans" panose="020B0502040504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659" userDrawn="1">
          <p15:clr>
            <a:srgbClr val="F26B43"/>
          </p15:clr>
        </p15:guide>
        <p15:guide id="3" pos="4021" userDrawn="1">
          <p15:clr>
            <a:srgbClr val="F26B43"/>
          </p15:clr>
        </p15:guide>
        <p15:guide id="4" pos="7287" userDrawn="1">
          <p15:clr>
            <a:srgbClr val="F26B43"/>
          </p15:clr>
        </p15:guide>
        <p15:guide id="5" pos="393" userDrawn="1">
          <p15:clr>
            <a:srgbClr val="F26B43"/>
          </p15:clr>
        </p15:guide>
        <p15:guide id="6" orient="horz" pos="391" userDrawn="1">
          <p15:clr>
            <a:srgbClr val="F26B43"/>
          </p15:clr>
        </p15:guide>
        <p15:guide id="7" orient="horz" pos="3929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8B04D829-3383-4665-3F85-4DB7C3141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914400"/>
            <a:ext cx="11049000" cy="57573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84103746-26F0-C364-281F-A97388E639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1500" y="1897063"/>
            <a:ext cx="11049000" cy="35607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3A55933B-8FBC-E833-EEC6-63B265C600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71500" y="6457954"/>
            <a:ext cx="2743200" cy="129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EF709F92-272D-4BC1-A5CB-7F9AC61FB60F}" type="datetime1">
              <a:rPr lang="sv-SE" smtClean="0"/>
              <a:t>2026-04-30</a:t>
            </a:fld>
            <a:endParaRPr lang="sv-SE" dirty="0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DA2B2980-3A80-FD59-2C18-223A7AF77A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7954"/>
            <a:ext cx="4114800" cy="129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sv-SE"/>
              <a:t>Högre risk för psykisk ohälsa och 2023-09-26 Art.nr: 2023-9-8748 </a:t>
            </a:r>
            <a:endParaRPr lang="sv-SE"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C23FBBE-043D-D1C3-57F0-368210F8E2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77300" y="6457954"/>
            <a:ext cx="2743200" cy="1291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E0990206-58B7-324D-A6F2-5C7068A1538C}" type="slidenum">
              <a:rPr lang="sv-SE" smtClean="0"/>
              <a:pPr/>
              <a:t>‹#›</a:t>
            </a:fld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4419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F26B43"/>
          </p15:clr>
        </p15:guide>
        <p15:guide id="2" pos="7680">
          <p15:clr>
            <a:srgbClr val="F26B43"/>
          </p15:clr>
        </p15:guide>
        <p15:guide id="3" pos="360">
          <p15:clr>
            <a:srgbClr val="F26B43"/>
          </p15:clr>
        </p15:guide>
        <p15:guide id="4" pos="1340">
          <p15:clr>
            <a:srgbClr val="F26B43"/>
          </p15:clr>
        </p15:guide>
        <p15:guide id="5" pos="1556">
          <p15:clr>
            <a:srgbClr val="F26B43"/>
          </p15:clr>
        </p15:guide>
        <p15:guide id="6" pos="2536">
          <p15:clr>
            <a:srgbClr val="F26B43"/>
          </p15:clr>
        </p15:guide>
        <p15:guide id="7" pos="2752">
          <p15:clr>
            <a:srgbClr val="F26B43"/>
          </p15:clr>
        </p15:guide>
        <p15:guide id="8" pos="3732">
          <p15:clr>
            <a:srgbClr val="F26B43"/>
          </p15:clr>
        </p15:guide>
        <p15:guide id="9" pos="3948">
          <p15:clr>
            <a:srgbClr val="F26B43"/>
          </p15:clr>
        </p15:guide>
        <p15:guide id="10" pos="4928">
          <p15:clr>
            <a:srgbClr val="F26B43"/>
          </p15:clr>
        </p15:guide>
        <p15:guide id="11" pos="5144">
          <p15:clr>
            <a:srgbClr val="F26B43"/>
          </p15:clr>
        </p15:guide>
        <p15:guide id="12" pos="6124">
          <p15:clr>
            <a:srgbClr val="F26B43"/>
          </p15:clr>
        </p15:guide>
        <p15:guide id="13" pos="6340">
          <p15:clr>
            <a:srgbClr val="F26B43"/>
          </p15:clr>
        </p15:guide>
        <p15:guide id="14" pos="7320">
          <p15:clr>
            <a:srgbClr val="F26B43"/>
          </p15:clr>
        </p15:guide>
        <p15:guide id="15" orient="horz">
          <p15:clr>
            <a:srgbClr val="F26B43"/>
          </p15:clr>
        </p15:guide>
        <p15:guide id="16" orient="horz" pos="4320">
          <p15:clr>
            <a:srgbClr val="F26B43"/>
          </p15:clr>
        </p15:guide>
        <p15:guide id="17" orient="horz" pos="504">
          <p15:clr>
            <a:srgbClr val="F26B43"/>
          </p15:clr>
        </p15:guide>
        <p15:guide id="18" orient="horz" pos="849">
          <p15:clr>
            <a:srgbClr val="F26B43"/>
          </p15:clr>
        </p15:guide>
        <p15:guide id="19" orient="horz" pos="1195">
          <p15:clr>
            <a:srgbClr val="F26B43"/>
          </p15:clr>
        </p15:guide>
        <p15:guide id="20" orient="horz" pos="1540">
          <p15:clr>
            <a:srgbClr val="F26B43"/>
          </p15:clr>
        </p15:guide>
        <p15:guide id="21" orient="horz" pos="1886">
          <p15:clr>
            <a:srgbClr val="F26B43"/>
          </p15:clr>
        </p15:guide>
        <p15:guide id="22" orient="horz" pos="2232">
          <p15:clr>
            <a:srgbClr val="F26B43"/>
          </p15:clr>
        </p15:guide>
        <p15:guide id="23" orient="horz" pos="2577">
          <p15:clr>
            <a:srgbClr val="F26B43"/>
          </p15:clr>
        </p15:guide>
        <p15:guide id="24" orient="horz" pos="2923">
          <p15:clr>
            <a:srgbClr val="F26B43"/>
          </p15:clr>
        </p15:guide>
        <p15:guide id="25" orient="horz" pos="3268">
          <p15:clr>
            <a:srgbClr val="F26B43"/>
          </p15:clr>
        </p15:guide>
        <p15:guide id="26" orient="horz" pos="3614">
          <p15:clr>
            <a:srgbClr val="F26B43"/>
          </p15:clr>
        </p15:guide>
        <p15:guide id="27" orient="horz" pos="39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C12BD8-E79E-7AB4-36BE-B15E6FC89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14DE3F4-3ADC-E039-2AF2-52908688D1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Kan budget- och skuldrådgivningen förebygga suicid?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A6275A98-89B0-FC34-7FEE-7C58DA4AB5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Maria Cerci, Socialstyrelsen</a:t>
            </a:r>
          </a:p>
          <a:p>
            <a:r>
              <a:rPr lang="sv-SE" dirty="0"/>
              <a:t>Karin Echeverri, Konsumentverket</a:t>
            </a:r>
          </a:p>
        </p:txBody>
      </p:sp>
    </p:spTree>
    <p:extLst>
      <p:ext uri="{BB962C8B-B14F-4D97-AF65-F5344CB8AC3E}">
        <p14:creationId xmlns:p14="http://schemas.microsoft.com/office/powerpoint/2010/main" val="288409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77DF7E3-960C-7FB6-C956-63638E8F8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89" y="540000"/>
            <a:ext cx="9720000" cy="844300"/>
          </a:xfrm>
        </p:spPr>
        <p:txBody>
          <a:bodyPr/>
          <a:lstStyle/>
          <a:p>
            <a:r>
              <a:rPr lang="sv-SE" dirty="0"/>
              <a:t>Kunskapsstöd</a:t>
            </a:r>
            <a:endParaRPr lang="sv-SE" sz="2400" b="0" strike="sngStrike" dirty="0">
              <a:latin typeface="+mn-lt"/>
            </a:endParaRPr>
          </a:p>
        </p:txBody>
      </p:sp>
      <p:sp>
        <p:nvSpPr>
          <p:cNvPr id="13" name="Rubrik 1">
            <a:extLst>
              <a:ext uri="{FF2B5EF4-FFF2-40B4-BE49-F238E27FC236}">
                <a16:creationId xmlns:a16="http://schemas.microsoft.com/office/drawing/2014/main" id="{53913FD0-EA72-4700-0214-7C5BBA9C9BB7}"/>
              </a:ext>
            </a:extLst>
          </p:cNvPr>
          <p:cNvSpPr txBox="1">
            <a:spLocks/>
          </p:cNvSpPr>
          <p:nvPr/>
        </p:nvSpPr>
        <p:spPr>
          <a:xfrm>
            <a:off x="769258" y="1539010"/>
            <a:ext cx="6383382" cy="4556990"/>
          </a:xfrm>
          <a:prstGeom prst="rect">
            <a:avLst/>
          </a:prstGeom>
        </p:spPr>
        <p:txBody>
          <a:bodyPr vert="horz" lIns="0" tIns="0" rIns="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>
                <a:latin typeface="+mn-lt"/>
              </a:rPr>
              <a:t>Webbutbildning:</a:t>
            </a:r>
            <a:r>
              <a:rPr lang="sv-SE" sz="2400" b="0" dirty="0">
                <a:latin typeface="+mn-lt"/>
              </a:rPr>
              <a:t> </a:t>
            </a:r>
          </a:p>
          <a:p>
            <a:r>
              <a:rPr lang="sv-SE" sz="2400" b="0" dirty="0">
                <a:latin typeface="+mn-lt"/>
              </a:rPr>
              <a:t> 	</a:t>
            </a:r>
            <a:r>
              <a:rPr lang="sv-SE" sz="1800" b="0" dirty="0">
                <a:latin typeface="+mn-lt"/>
              </a:rPr>
              <a:t>Förebygga suicid - om bemötande i	socialtjänsten</a:t>
            </a:r>
          </a:p>
          <a:p>
            <a:endParaRPr lang="sv-SE" sz="2400" b="0" dirty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>
                <a:latin typeface="+mn-lt"/>
              </a:rPr>
              <a:t>Informationsblad:</a:t>
            </a:r>
            <a:br>
              <a:rPr lang="sv-SE" sz="2400" dirty="0">
                <a:latin typeface="+mn-lt"/>
              </a:rPr>
            </a:br>
            <a:r>
              <a:rPr lang="sv-SE" sz="2400" dirty="0">
                <a:latin typeface="+mn-lt"/>
              </a:rPr>
              <a:t>	</a:t>
            </a:r>
            <a:r>
              <a:rPr lang="sv-SE" sz="1800" b="0" dirty="0">
                <a:latin typeface="+mn-lt"/>
              </a:rPr>
              <a:t>”Du kan göra skillnad när någon har tankar 	på att ta sitt liv”</a:t>
            </a:r>
          </a:p>
          <a:p>
            <a:endParaRPr lang="sv-SE" sz="2400" b="0" dirty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sz="2400" dirty="0">
                <a:latin typeface="+mn-lt"/>
              </a:rPr>
              <a:t>Lex Sarah - ett verktyg för att förebygga suicid</a:t>
            </a:r>
          </a:p>
          <a:p>
            <a:pPr lvl="1"/>
            <a:r>
              <a:rPr lang="sv-SE" dirty="0"/>
              <a:t>	Film och reflektionsfrågor för dig som arbetar 	inom socialtjänsten</a:t>
            </a:r>
            <a:endParaRPr lang="sv-SE" sz="2400" b="0" dirty="0">
              <a:latin typeface="+mn-lt"/>
            </a:endParaRP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33E0248B-E11C-253A-DB6F-0F3ADC921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1876" y="-13452"/>
            <a:ext cx="4861810" cy="68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113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5" descr="Socialstyrelsen logotyp">
            <a:extLst>
              <a:ext uri="{FF2B5EF4-FFF2-40B4-BE49-F238E27FC236}">
                <a16:creationId xmlns:a16="http://schemas.microsoft.com/office/drawing/2014/main" id="{257439E3-B720-BDFE-0B99-2891F88CB58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40431" y="2678227"/>
            <a:ext cx="4911139" cy="105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568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7761-A4D0-F267-5D52-AC9A898BAD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Nationell strategi för psykisk hälsa och suicidprevention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C0D014-BCA3-7266-07A3-85AB185DF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990206-58B7-324D-A6F2-5C7068A1538C}" type="slidenum">
              <a:rPr kumimoji="0" lang="sv-SE" sz="800" b="0" i="0" u="none" strike="noStrike" kern="1200" cap="none" spc="0" normalizeH="0" baseline="0" noProof="0" smtClean="0">
                <a:ln>
                  <a:noFill/>
                </a:ln>
                <a:solidFill>
                  <a:srgbClr val="F9EBFF"/>
                </a:solidFill>
                <a:effectLst/>
                <a:uLnTx/>
                <a:uFillTx/>
                <a:latin typeface="Arial.ttf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sv-SE" sz="800" b="0" i="0" u="none" strike="noStrike" kern="1200" cap="none" spc="0" normalizeH="0" baseline="0" noProof="0" dirty="0">
              <a:ln>
                <a:noFill/>
              </a:ln>
              <a:solidFill>
                <a:srgbClr val="F9EBFF"/>
              </a:solidFill>
              <a:effectLst/>
              <a:uLnTx/>
              <a:uFillTx/>
              <a:latin typeface="Arial.ttf" panose="02110004020202020204"/>
              <a:ea typeface="+mn-ea"/>
              <a:cs typeface="+mn-cs"/>
            </a:endParaRPr>
          </a:p>
        </p:txBody>
      </p:sp>
      <p:sp>
        <p:nvSpPr>
          <p:cNvPr id="5" name="AutoShape 2" descr="SKR – Sveriges Kommuner och Regioner Logo PNG Vector (SVG) Free Download">
            <a:extLst>
              <a:ext uri="{FF2B5EF4-FFF2-40B4-BE49-F238E27FC236}">
                <a16:creationId xmlns:a16="http://schemas.microsoft.com/office/drawing/2014/main" id="{8B064869-A99C-73E8-240B-ADE1194231B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.ttf" panose="02110004020202020204"/>
              <a:ea typeface="+mn-ea"/>
              <a:cs typeface="+mn-cs"/>
            </a:endParaRPr>
          </a:p>
        </p:txBody>
      </p:sp>
      <p:sp>
        <p:nvSpPr>
          <p:cNvPr id="7" name="AutoShape 2" descr="Genererade bild">
            <a:extLst>
              <a:ext uri="{FF2B5EF4-FFF2-40B4-BE49-F238E27FC236}">
                <a16:creationId xmlns:a16="http://schemas.microsoft.com/office/drawing/2014/main" id="{C7556B48-BFB8-2CFF-4989-6A7C7565E6B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.ttf" panose="02110004020202020204"/>
              <a:ea typeface="+mn-ea"/>
              <a:cs typeface="+mn-cs"/>
            </a:endParaRPr>
          </a:p>
        </p:txBody>
      </p:sp>
      <p:sp>
        <p:nvSpPr>
          <p:cNvPr id="16" name="textruta 15">
            <a:extLst>
              <a:ext uri="{FF2B5EF4-FFF2-40B4-BE49-F238E27FC236}">
                <a16:creationId xmlns:a16="http://schemas.microsoft.com/office/drawing/2014/main" id="{22E82302-111E-74FA-EBEE-88F1219D2F7B}"/>
              </a:ext>
            </a:extLst>
          </p:cNvPr>
          <p:cNvSpPr txBox="1"/>
          <p:nvPr/>
        </p:nvSpPr>
        <p:spPr>
          <a:xfrm>
            <a:off x="2775318" y="3246223"/>
            <a:ext cx="62761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sv-S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.ttf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0368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970044-F080-2B3A-E837-09C1B3EBD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2D682FD-A1E7-216A-C83A-7163E5680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89" y="540000"/>
            <a:ext cx="7129724" cy="1080000"/>
          </a:xfrm>
        </p:spPr>
        <p:txBody>
          <a:bodyPr/>
          <a:lstStyle/>
          <a:p>
            <a:r>
              <a:rPr lang="sv-SE" dirty="0"/>
              <a:t>Mottagare av ekonomiskt bistånd</a:t>
            </a:r>
            <a:br>
              <a:rPr lang="sv-SE" dirty="0"/>
            </a:br>
            <a:endParaRPr lang="sv-SE" dirty="0"/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4B64D8E3-1267-3D09-176E-14F1F16060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numCol="1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b="1" noProof="0" dirty="0"/>
              <a:t>3,5</a:t>
            </a:r>
            <a:r>
              <a:rPr lang="sv-SE" noProof="0" dirty="0"/>
              <a:t> </a:t>
            </a:r>
            <a:r>
              <a:rPr lang="sv-SE" b="1" noProof="0" dirty="0"/>
              <a:t>gånger </a:t>
            </a:r>
            <a:r>
              <a:rPr lang="sv-SE" noProof="0" dirty="0"/>
              <a:t>vanligare att ha kontakt med specialistpsykiatrin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b="1" noProof="0" dirty="0"/>
              <a:t>6 gånger </a:t>
            </a:r>
            <a:r>
              <a:rPr lang="sv-SE" noProof="0" dirty="0"/>
              <a:t>vanligare med sjukhusvård för suicidförsök eller avsiktlig självskada före bistånd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noProof="0" dirty="0"/>
              <a:t>Nära </a:t>
            </a:r>
            <a:r>
              <a:rPr lang="sv-SE" b="1" noProof="0" dirty="0"/>
              <a:t>5 gånger </a:t>
            </a:r>
            <a:r>
              <a:rPr lang="sv-SE" noProof="0" dirty="0"/>
              <a:t>vanligare året efter bistånd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v-SE" noProof="0" dirty="0"/>
              <a:t>Drygt </a:t>
            </a:r>
            <a:r>
              <a:rPr lang="sv-SE" b="1" noProof="0" dirty="0"/>
              <a:t>5 gånger</a:t>
            </a:r>
            <a:r>
              <a:rPr lang="sv-SE" noProof="0" dirty="0"/>
              <a:t> högre suicidrisk året efter bistånd</a:t>
            </a:r>
          </a:p>
        </p:txBody>
      </p:sp>
      <p:sp>
        <p:nvSpPr>
          <p:cNvPr id="14" name="Platshållare för text 13">
            <a:extLst>
              <a:ext uri="{FF2B5EF4-FFF2-40B4-BE49-F238E27FC236}">
                <a16:creationId xmlns:a16="http://schemas.microsoft.com/office/drawing/2014/main" id="{CFF606C2-89CB-225C-224D-3911AF530F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61960" y="0"/>
            <a:ext cx="4130041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marL="263525" algn="ctr"/>
            <a:endParaRPr lang="sv-SE" dirty="0">
              <a:solidFill>
                <a:srgbClr val="000000"/>
              </a:solidFill>
              <a:latin typeface="Noto Sans" panose="020B0502040504020204" pitchFamily="34" charset="0"/>
            </a:endParaRPr>
          </a:p>
          <a:p>
            <a:pPr marL="263525" algn="ctr"/>
            <a:endParaRPr lang="sv-SE" dirty="0">
              <a:solidFill>
                <a:srgbClr val="000000"/>
              </a:solidFill>
              <a:latin typeface="Noto Sans" panose="020B0502040504020204" pitchFamily="34" charset="0"/>
            </a:endParaRPr>
          </a:p>
          <a:p>
            <a:pPr marL="263525" algn="ctr"/>
            <a:endParaRPr lang="sv-SE" dirty="0">
              <a:solidFill>
                <a:srgbClr val="000000"/>
              </a:solidFill>
              <a:latin typeface="Noto Sans" panose="020B0502040504020204" pitchFamily="34" charset="0"/>
            </a:endParaRPr>
          </a:p>
          <a:p>
            <a:pPr marL="263525"/>
            <a:r>
              <a:rPr lang="sv-SE" b="1" dirty="0">
                <a:solidFill>
                  <a:srgbClr val="000000"/>
                </a:solidFill>
                <a:latin typeface="Noto Sans" panose="020B0502040504020204" pitchFamily="34" charset="0"/>
              </a:rPr>
              <a:t>Slutsats: </a:t>
            </a:r>
            <a:br>
              <a:rPr lang="sv-SE" b="1" dirty="0">
                <a:solidFill>
                  <a:srgbClr val="000000"/>
                </a:solidFill>
                <a:latin typeface="Noto Sans" panose="020B0502040504020204" pitchFamily="34" charset="0"/>
              </a:rPr>
            </a:br>
            <a:r>
              <a:rPr lang="sv-SE" dirty="0">
                <a:solidFill>
                  <a:srgbClr val="000000"/>
                </a:solidFill>
                <a:latin typeface="Noto Sans" panose="020B0502040504020204" pitchFamily="34" charset="0"/>
              </a:rPr>
              <a:t>Ekonomiska </a:t>
            </a:r>
            <a:r>
              <a:rPr lang="sv-SE" dirty="0"/>
              <a:t>svårigheter bör ses som en viktig riskfaktor i suicidpreventivt arbete.</a:t>
            </a:r>
          </a:p>
          <a:p>
            <a:pPr algn="ctr"/>
            <a:endParaRPr lang="sv-SE" dirty="0"/>
          </a:p>
          <a:p>
            <a:pPr algn="ctr"/>
            <a:endParaRPr lang="sv-SE"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B1287227-E7C8-21A7-4DA9-D3AE235C1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6AD8C-8D45-475A-88F1-A1ABBFDF6A1B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899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4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9F3CA29-37ED-0C62-DDA2-92872B5D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Stigma att inte kunna betala tillbaka sina skulder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B1600178-CCFC-D07F-6522-C108D8494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sv-SE" dirty="0"/>
              <a:t>Döljer ekonomiska problem</a:t>
            </a:r>
          </a:p>
          <a:p>
            <a:r>
              <a:rPr lang="sv-SE" dirty="0"/>
              <a:t>Undviker att söka hjälp</a:t>
            </a:r>
          </a:p>
          <a:p>
            <a:r>
              <a:rPr lang="sv-SE" dirty="0"/>
              <a:t>Döljer suicidtankar och suicidalt beteende</a:t>
            </a:r>
          </a:p>
          <a:p>
            <a:pPr marL="0" indent="0">
              <a:buNone/>
            </a:pPr>
            <a:endParaRPr lang="sv-SE" dirty="0"/>
          </a:p>
          <a:p>
            <a:pPr>
              <a:buFont typeface="Wingdings" panose="05000000000000000000" pitchFamily="2" charset="2"/>
              <a:buChar char="à"/>
            </a:pPr>
            <a:r>
              <a:rPr lang="sv-SE" dirty="0"/>
              <a:t>Uppmärksamma skuldproblem tidigt för att förebygga allvarliga sociala och psykiska konsekvenser.</a:t>
            </a:r>
          </a:p>
        </p:txBody>
      </p:sp>
      <p:pic>
        <p:nvPicPr>
          <p:cNvPr id="7" name="Platshållare för bild 7" descr="En bild som visar siluett, skugga, svart, svart och vit&#10;&#10;AI-genererat innehåll kan vara felaktigt.">
            <a:extLst>
              <a:ext uri="{FF2B5EF4-FFF2-40B4-BE49-F238E27FC236}">
                <a16:creationId xmlns:a16="http://schemas.microsoft.com/office/drawing/2014/main" id="{B9AB68DF-5494-FE6C-A75C-FA735F8E1C1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4" r="14844"/>
          <a:stretch/>
        </p:blipFill>
        <p:spPr>
          <a:xfrm>
            <a:off x="8077200" y="0"/>
            <a:ext cx="4114800" cy="6858000"/>
          </a:xfrm>
        </p:spPr>
      </p:pic>
    </p:spTree>
    <p:extLst>
      <p:ext uri="{BB962C8B-B14F-4D97-AF65-F5344CB8AC3E}">
        <p14:creationId xmlns:p14="http://schemas.microsoft.com/office/powerpoint/2010/main" val="98605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latshållare för bild 4">
            <a:extLst>
              <a:ext uri="{FF2B5EF4-FFF2-40B4-BE49-F238E27FC236}">
                <a16:creationId xmlns:a16="http://schemas.microsoft.com/office/drawing/2014/main" id="{23A01BB1-D8FB-A46A-F510-B51D8198BEE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40" r="26459" b="-1"/>
          <a:stretch>
            <a:fillRect/>
          </a:stretch>
        </p:blipFill>
        <p:spPr>
          <a:xfrm>
            <a:off x="8077201" y="10"/>
            <a:ext cx="4114800" cy="6857990"/>
          </a:xfrm>
          <a:prstGeom prst="rect">
            <a:avLst/>
          </a:prstGeom>
          <a:noFill/>
        </p:spPr>
      </p:pic>
      <p:sp>
        <p:nvSpPr>
          <p:cNvPr id="6" name="Rubrik 5">
            <a:extLst>
              <a:ext uri="{FF2B5EF4-FFF2-40B4-BE49-F238E27FC236}">
                <a16:creationId xmlns:a16="http://schemas.microsoft.com/office/drawing/2014/main" id="{5AAB3226-3D7F-E7DC-B360-72F809271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88" y="540000"/>
            <a:ext cx="7020000" cy="1080000"/>
          </a:xfrm>
        </p:spPr>
        <p:txBody>
          <a:bodyPr anchor="t">
            <a:normAutofit/>
          </a:bodyPr>
          <a:lstStyle/>
          <a:p>
            <a:r>
              <a:rPr lang="sv-SE" dirty="0"/>
              <a:t>Copingstrategier</a:t>
            </a:r>
          </a:p>
        </p:txBody>
      </p:sp>
      <p:sp>
        <p:nvSpPr>
          <p:cNvPr id="8" name="Platshållare för text 7">
            <a:extLst>
              <a:ext uri="{FF2B5EF4-FFF2-40B4-BE49-F238E27FC236}">
                <a16:creationId xmlns:a16="http://schemas.microsoft.com/office/drawing/2014/main" id="{40228C88-C409-E868-149E-971CCD79D4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7200" y="1634401"/>
            <a:ext cx="7019687" cy="4574671"/>
          </a:xfrm>
        </p:spPr>
        <p:txBody>
          <a:bodyPr>
            <a:normAutofit/>
          </a:bodyPr>
          <a:lstStyle/>
          <a:p>
            <a:pPr marL="0" indent="-342900">
              <a:buFont typeface="Arial" panose="020B0604020202020204" pitchFamily="34" charset="0"/>
              <a:buChar char="•"/>
            </a:pPr>
            <a:r>
              <a:rPr lang="sv-SE" b="1" kern="1200" noProof="0" dirty="0"/>
              <a:t>Maladaptiva </a:t>
            </a:r>
            <a:r>
              <a:rPr lang="sv-SE" kern="1200" noProof="0" dirty="0"/>
              <a:t>– ökar upplevd stress</a:t>
            </a:r>
          </a:p>
          <a:p>
            <a:pPr marL="0" indent="-342900">
              <a:buFont typeface="Arial" panose="020B0604020202020204" pitchFamily="34" charset="0"/>
              <a:buChar char="•"/>
            </a:pPr>
            <a:r>
              <a:rPr lang="sv-SE" b="1" kern="1200" noProof="0" dirty="0"/>
              <a:t>Adaptiva </a:t>
            </a:r>
            <a:r>
              <a:rPr lang="sv-SE" kern="1200" noProof="0" dirty="0"/>
              <a:t>– minskar upplevd stress</a:t>
            </a:r>
          </a:p>
        </p:txBody>
      </p:sp>
    </p:spTree>
    <p:extLst>
      <p:ext uri="{BB962C8B-B14F-4D97-AF65-F5344CB8AC3E}">
        <p14:creationId xmlns:p14="http://schemas.microsoft.com/office/powerpoint/2010/main" val="1859908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ubrik 7">
            <a:extLst>
              <a:ext uri="{FF2B5EF4-FFF2-40B4-BE49-F238E27FC236}">
                <a16:creationId xmlns:a16="http://schemas.microsoft.com/office/drawing/2014/main" id="{A94F2EC3-8A49-4E66-841E-2F991905E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r>
              <a:rPr lang="sv-SE" dirty="0"/>
              <a:t>Rådgivaren kan arbeta suicidpreventivt genom att:</a:t>
            </a:r>
            <a:br>
              <a:rPr lang="sv-SE" dirty="0"/>
            </a:br>
            <a:endParaRPr lang="sv-SE" dirty="0"/>
          </a:p>
        </p:txBody>
      </p:sp>
      <p:sp>
        <p:nvSpPr>
          <p:cNvPr id="9" name="Platshållare för text 8">
            <a:extLst>
              <a:ext uri="{FF2B5EF4-FFF2-40B4-BE49-F238E27FC236}">
                <a16:creationId xmlns:a16="http://schemas.microsoft.com/office/drawing/2014/main" id="{FF3805A9-7A1A-4BBA-B020-E08CA2C064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anchor="t">
            <a:normAutofit/>
          </a:bodyPr>
          <a:lstStyle/>
          <a:p>
            <a:pPr marL="5715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dirty="0" err="1"/>
              <a:t>stärka</a:t>
            </a:r>
            <a:r>
              <a:rPr lang="en-US" sz="2200" dirty="0"/>
              <a:t> </a:t>
            </a:r>
            <a:r>
              <a:rPr lang="en-US" sz="2200" dirty="0" err="1"/>
              <a:t>individens</a:t>
            </a:r>
            <a:r>
              <a:rPr lang="en-US" sz="2200" dirty="0"/>
              <a:t> </a:t>
            </a:r>
            <a:r>
              <a:rPr lang="en-US" sz="2200" dirty="0" err="1"/>
              <a:t>förmåga</a:t>
            </a:r>
            <a:r>
              <a:rPr lang="en-US" sz="2200" dirty="0"/>
              <a:t> </a:t>
            </a:r>
            <a:r>
              <a:rPr lang="en-US" sz="2200" dirty="0" err="1"/>
              <a:t>att</a:t>
            </a:r>
            <a:r>
              <a:rPr lang="en-US" sz="2200" dirty="0"/>
              <a:t> </a:t>
            </a:r>
            <a:r>
              <a:rPr lang="en-US" sz="2200" dirty="0" err="1"/>
              <a:t>hantera</a:t>
            </a:r>
            <a:r>
              <a:rPr lang="en-US" sz="2200" dirty="0"/>
              <a:t> stress</a:t>
            </a:r>
          </a:p>
          <a:p>
            <a:pPr marL="5715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200" kern="1200" dirty="0" err="1"/>
              <a:t>ställa</a:t>
            </a:r>
            <a:r>
              <a:rPr lang="en-US" sz="2200" kern="1200" dirty="0"/>
              <a:t> </a:t>
            </a:r>
            <a:r>
              <a:rPr lang="en-US" sz="2200" kern="1200" dirty="0" err="1"/>
              <a:t>frågor</a:t>
            </a:r>
            <a:r>
              <a:rPr lang="en-US" sz="2200" kern="1200" dirty="0"/>
              <a:t> och </a:t>
            </a:r>
            <a:r>
              <a:rPr lang="en-US" sz="2200" kern="1200" dirty="0" err="1"/>
              <a:t>lyssna</a:t>
            </a:r>
            <a:endParaRPr lang="en-US" sz="2200" kern="1200" dirty="0"/>
          </a:p>
        </p:txBody>
      </p:sp>
      <p:pic>
        <p:nvPicPr>
          <p:cNvPr id="11" name="Platshållare för bild 10">
            <a:extLst>
              <a:ext uri="{FF2B5EF4-FFF2-40B4-BE49-F238E27FC236}">
                <a16:creationId xmlns:a16="http://schemas.microsoft.com/office/drawing/2014/main" id="{FB53D0CD-2CCF-B312-785A-E92C55A8D69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r="30000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892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B9436A1-0684-2BD4-21AB-A8BB9A5E4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248" y="1613916"/>
            <a:ext cx="7461504" cy="3514484"/>
          </a:xfrm>
        </p:spPr>
        <p:txBody>
          <a:bodyPr>
            <a:normAutofit/>
          </a:bodyPr>
          <a:lstStyle/>
          <a:p>
            <a:r>
              <a:rPr lang="sv-SE" sz="2700" dirty="0"/>
              <a:t>Ibland känns det som att man får lägga mer tid på hur personer mår, följa upp andra processer som krävs för att stötta upp måendet osv - än vad man lägger på själva budget- och skuldrådgivningen. Det är väl egentligen inget som hindrar det, mer än att det kräver mycket tid, samt att man riskerar att få en roll som terapeut istället.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B69D103D-AFF0-EA0F-6E42-8C6E351A0C7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837709" y="5266511"/>
            <a:ext cx="5985995" cy="951728"/>
          </a:xfrm>
        </p:spPr>
        <p:txBody>
          <a:bodyPr/>
          <a:lstStyle/>
          <a:p>
            <a:r>
              <a:rPr lang="sv-SE" dirty="0"/>
              <a:t>Budget- och skuldrådgivare A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0BA0F3B5-DFAE-8186-DF41-FB37B4657DB7}"/>
              </a:ext>
            </a:extLst>
          </p:cNvPr>
          <p:cNvSpPr txBox="1"/>
          <p:nvPr/>
        </p:nvSpPr>
        <p:spPr>
          <a:xfrm>
            <a:off x="1770650" y="936530"/>
            <a:ext cx="79279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10000" dirty="0">
                <a:solidFill>
                  <a:schemeClr val="bg1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595633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3D8211-82A3-2084-6FC5-AEE1D48143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E889E9E-F937-EB3B-582D-D98C9DF56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248" y="1613916"/>
            <a:ext cx="7461504" cy="3344946"/>
          </a:xfrm>
        </p:spPr>
        <p:txBody>
          <a:bodyPr>
            <a:normAutofit/>
          </a:bodyPr>
          <a:lstStyle/>
          <a:p>
            <a:r>
              <a:rPr lang="sv-SE" sz="2800" dirty="0"/>
              <a:t>Ibland känner jag mig mer som kurator än som budget- och skuldrådgivare. Jag har ibland frågat varför klienter ringer mig istället för att ta kontakt med vården och har då fått till svar att jag åtminstone svarar i telefonen. Jättetragiskt att det är så här!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658CB65C-CB39-9B5F-3AF4-67B3147D5C8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948545" y="5266511"/>
            <a:ext cx="5875159" cy="951728"/>
          </a:xfrm>
        </p:spPr>
        <p:txBody>
          <a:bodyPr/>
          <a:lstStyle/>
          <a:p>
            <a:r>
              <a:rPr lang="sv-SE" dirty="0"/>
              <a:t>Budget- och skuldrådgivare B</a:t>
            </a:r>
          </a:p>
          <a:p>
            <a:endParaRPr lang="sv-SE" dirty="0"/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C6D94D7D-7597-4D29-BB14-E3824FB36C4E}"/>
              </a:ext>
            </a:extLst>
          </p:cNvPr>
          <p:cNvSpPr txBox="1"/>
          <p:nvPr/>
        </p:nvSpPr>
        <p:spPr>
          <a:xfrm>
            <a:off x="1770650" y="936530"/>
            <a:ext cx="79279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10000" dirty="0">
                <a:solidFill>
                  <a:schemeClr val="bg1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98386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372D80-8E0B-D9AE-8618-BAC123599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7889CF7-AC6B-8E0D-9679-CCE2354604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248" y="1613915"/>
            <a:ext cx="7461504" cy="3158363"/>
          </a:xfrm>
        </p:spPr>
        <p:txBody>
          <a:bodyPr>
            <a:normAutofit/>
          </a:bodyPr>
          <a:lstStyle/>
          <a:p>
            <a:r>
              <a:rPr lang="sv-SE" sz="2800" dirty="0"/>
              <a:t>Största utmaningen har varit och är att komma i kontakt med kollegor och få snabb hjälp. Mest krångligt är Socialtjänsten som hänvisar till telefontider och högen av alla handlingar som ska lämnas in fast rådsökande är aktuell hos mig.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7242EF6A-922F-8A04-CD94-D60F07979D7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087091" y="5266511"/>
            <a:ext cx="5736613" cy="951728"/>
          </a:xfrm>
        </p:spPr>
        <p:txBody>
          <a:bodyPr/>
          <a:lstStyle/>
          <a:p>
            <a:r>
              <a:rPr lang="sv-SE" dirty="0"/>
              <a:t>Budget- och skuldrådgivare C</a:t>
            </a:r>
          </a:p>
          <a:p>
            <a:endParaRPr lang="sv-SE" dirty="0"/>
          </a:p>
        </p:txBody>
      </p:sp>
      <p:sp>
        <p:nvSpPr>
          <p:cNvPr id="4" name="textruta 3">
            <a:extLst>
              <a:ext uri="{FF2B5EF4-FFF2-40B4-BE49-F238E27FC236}">
                <a16:creationId xmlns:a16="http://schemas.microsoft.com/office/drawing/2014/main" id="{3066BB0D-1701-273B-CF2D-58426AD940EA}"/>
              </a:ext>
            </a:extLst>
          </p:cNvPr>
          <p:cNvSpPr txBox="1"/>
          <p:nvPr/>
        </p:nvSpPr>
        <p:spPr>
          <a:xfrm>
            <a:off x="1770650" y="936530"/>
            <a:ext cx="79279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10000" dirty="0">
                <a:solidFill>
                  <a:schemeClr val="bg1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67274458"/>
      </p:ext>
    </p:extLst>
  </p:cSld>
  <p:clrMapOvr>
    <a:masterClrMapping/>
  </p:clrMapOvr>
</p:sld>
</file>

<file path=ppt/theme/theme1.xml><?xml version="1.0" encoding="utf-8"?>
<a:theme xmlns:a="http://schemas.openxmlformats.org/drawingml/2006/main" name="SoS-tema">
  <a:themeElements>
    <a:clrScheme name="SoS">
      <a:dk1>
        <a:srgbClr val="000000"/>
      </a:dk1>
      <a:lt1>
        <a:srgbClr val="FFFFFF"/>
      </a:lt1>
      <a:dk2>
        <a:srgbClr val="F8F2E8"/>
      </a:dk2>
      <a:lt2>
        <a:srgbClr val="FCFAF7"/>
      </a:lt2>
      <a:accent1>
        <a:srgbClr val="002B45"/>
      </a:accent1>
      <a:accent2>
        <a:srgbClr val="00385C"/>
      </a:accent2>
      <a:accent3>
        <a:srgbClr val="005892"/>
      </a:accent3>
      <a:accent4>
        <a:srgbClr val="017CC1"/>
      </a:accent4>
      <a:accent5>
        <a:srgbClr val="DBF0F6"/>
      </a:accent5>
      <a:accent6>
        <a:srgbClr val="EBFAFC"/>
      </a:accent6>
      <a:hlink>
        <a:srgbClr val="0563C1"/>
      </a:hlink>
      <a:folHlink>
        <a:srgbClr val="954F72"/>
      </a:folHlink>
    </a:clrScheme>
    <a:fontScheme name="PPT SoS">
      <a:majorFont>
        <a:latin typeface="Noto Sans"/>
        <a:ea typeface=""/>
        <a:cs typeface=""/>
      </a:majorFont>
      <a:minorFont>
        <a:latin typeface="Noto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SoS Mörkblå 1">
      <a:srgbClr val="002B45"/>
    </a:custClr>
    <a:custClr name="SoS Mörkblå 2">
      <a:srgbClr val="00385C"/>
    </a:custClr>
    <a:custClr name="SoS Blå 1">
      <a:srgbClr val="005892"/>
    </a:custClr>
    <a:custClr name="SoS Blå 2">
      <a:srgbClr val="017CC1"/>
    </a:custClr>
    <a:custClr name="SoS Ljusblå 1">
      <a:srgbClr val="DBF0F6"/>
    </a:custClr>
    <a:custClr name="SoS Ljusblå 2">
      <a:srgbClr val="EBFAFC"/>
    </a:custClr>
    <a:custClr name="Vit">
      <a:srgbClr val="FFFFFF"/>
    </a:custClr>
    <a:custClr name="Vit">
      <a:srgbClr val="FFFFFF"/>
    </a:custClr>
    <a:custClr name="SoS Beige 1">
      <a:srgbClr val="F8F2E8"/>
    </a:custClr>
    <a:custClr name="Sos Beige 2">
      <a:srgbClr val="FCFAF5"/>
    </a:custClr>
    <a:custClr name="SoS Gul 1">
      <a:srgbClr val="B27B2A"/>
    </a:custClr>
    <a:custClr name="SoS Gul 2">
      <a:srgbClr val="ECB94F"/>
    </a:custClr>
    <a:custClr name="SoS Gul 3">
      <a:srgbClr val="F9E0A7"/>
    </a:custClr>
    <a:custClr name="SoS Lila 1">
      <a:srgbClr val="9A4392"/>
    </a:custClr>
    <a:custClr name="SoS Lila 2">
      <a:srgbClr val="BE67C0"/>
    </a:custClr>
    <a:custClr name="SoS Lila 3">
      <a:srgbClr val="ECCFE9"/>
    </a:custClr>
    <a:custClr name="Vit">
      <a:srgbClr val="FFFFFF"/>
    </a:custClr>
    <a:custClr name="Vit">
      <a:srgbClr val="FFFFFF"/>
    </a:custClr>
    <a:custClr name="Vit">
      <a:srgbClr val="FFFFFF"/>
    </a:custClr>
    <a:custClr name="Vit">
      <a:srgbClr val="FFFFFF"/>
    </a:custClr>
    <a:custClr name="SoS Grön 1">
      <a:srgbClr val="008276"/>
    </a:custClr>
    <a:custClr name="SoS Grön 2">
      <a:srgbClr val="00A380"/>
    </a:custClr>
    <a:custClr name="SoS Grön 3">
      <a:srgbClr val="79D3C2"/>
    </a:custClr>
    <a:custClr name="SoS Orange 1">
      <a:srgbClr val="C75136"/>
    </a:custClr>
    <a:custClr name="SoS Orange 2">
      <a:srgbClr val="EA805F"/>
    </a:custClr>
    <a:custClr name="SoS Orange 3">
      <a:srgbClr val="F7CAAD"/>
    </a:custClr>
  </a:custClrLst>
  <a:extLst>
    <a:ext uri="{05A4C25C-085E-4340-85A3-A5531E510DB2}">
      <thm15:themeFamily xmlns:thm15="http://schemas.microsoft.com/office/thememl/2012/main" name="Blank 1.potx" id="{9B8A4F3E-DB00-45FE-BF45-1D4BDD58FF77}" vid="{6F384768-62E9-4036-B39A-A842919E8EA1}"/>
    </a:ext>
  </a:extLst>
</a:theme>
</file>

<file path=ppt/theme/theme2.xml><?xml version="1.0" encoding="utf-8"?>
<a:theme xmlns:a="http://schemas.openxmlformats.org/drawingml/2006/main" name="Office-tema">
  <a:themeElements>
    <a:clrScheme name="Det handlar om livet">
      <a:dk1>
        <a:srgbClr val="000000"/>
      </a:dk1>
      <a:lt1>
        <a:srgbClr val="FFFFFF"/>
      </a:lt1>
      <a:dk2>
        <a:srgbClr val="5E2060"/>
      </a:dk2>
      <a:lt2>
        <a:srgbClr val="F9EBFF"/>
      </a:lt2>
      <a:accent1>
        <a:srgbClr val="814992"/>
      </a:accent1>
      <a:accent2>
        <a:srgbClr val="EBD3F4"/>
      </a:accent2>
      <a:accent3>
        <a:srgbClr val="FFBF00"/>
      </a:accent3>
      <a:accent4>
        <a:srgbClr val="FFF0CC"/>
      </a:accent4>
      <a:accent5>
        <a:srgbClr val="F18667"/>
      </a:accent5>
      <a:accent6>
        <a:srgbClr val="FFE5DE"/>
      </a:accent6>
      <a:hlink>
        <a:srgbClr val="814992"/>
      </a:hlink>
      <a:folHlink>
        <a:srgbClr val="5E2060"/>
      </a:folHlink>
    </a:clrScheme>
    <a:fontScheme name="Office">
      <a:majorFont>
        <a:latin typeface="Arial.ttf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rial.ttf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6EEE4BB3-41AC-3E46-BB05-1725FB0658A1}" vid="{B13922D8-6B42-1E45-9575-44040BE0A947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D066DC8B7682249AA6FCB1BB2A7BA55" ma:contentTypeVersion="18" ma:contentTypeDescription="Skapa ett nytt dokument." ma:contentTypeScope="" ma:versionID="df2b492d3887a0ef842f2496e485c25d">
  <xsd:schema xmlns:xsd="http://www.w3.org/2001/XMLSchema" xmlns:xs="http://www.w3.org/2001/XMLSchema" xmlns:p="http://schemas.microsoft.com/office/2006/metadata/properties" xmlns:ns2="ee26d839-0554-4b47-92aa-505a35303917" xmlns:ns3="c73c9021-088c-483d-9585-042422f92012" targetNamespace="http://schemas.microsoft.com/office/2006/metadata/properties" ma:root="true" ma:fieldsID="6265b859a327502c663f707f65f6dae9" ns2:_="" ns3:_="">
    <xsd:import namespace="ee26d839-0554-4b47-92aa-505a35303917"/>
    <xsd:import namespace="c73c9021-088c-483d-9585-042422f920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26d839-0554-4b47-92aa-505a353039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Bildmarkeringar" ma:readOnly="false" ma:fieldId="{5cf76f15-5ced-4ddc-b409-7134ff3c332f}" ma:taxonomyMulti="true" ma:sspId="d3c7fb2e-5125-477d-966a-cece699c2b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3c9021-088c-483d-9585-042422f92012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4f724734-43c4-48b2-9ddc-daff0bd785b1}" ma:internalName="TaxCatchAll" ma:showField="CatchAllData" ma:web="c73c9021-088c-483d-9585-042422f920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73c9021-088c-483d-9585-042422f92012" xsi:nil="true"/>
    <lcf76f155ced4ddcb4097134ff3c332f xmlns="ee26d839-0554-4b47-92aa-505a35303917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AA7DD6B-9C0D-46C9-998B-091E8056F1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e26d839-0554-4b47-92aa-505a35303917"/>
    <ds:schemaRef ds:uri="c73c9021-088c-483d-9585-042422f9201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CE0BF4-8FF0-4222-B03D-C922CC96237B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  <ds:schemaRef ds:uri="8be2f34c-f5ba-4a8b-a286-de96a91e125b"/>
    <ds:schemaRef ds:uri="http://schemas.microsoft.com/office/2006/metadata/properties"/>
    <ds:schemaRef ds:uri="bf3e05e4-b830-4eee-92d2-16054abc6f19"/>
    <ds:schemaRef ds:uri="http://schemas.microsoft.com/office/infopath/2007/PartnerControls"/>
    <ds:schemaRef ds:uri="http://purl.org/dc/terms/"/>
    <ds:schemaRef ds:uri="c73c9021-088c-483d-9585-042422f92012"/>
    <ds:schemaRef ds:uri="ee26d839-0554-4b47-92aa-505a35303917"/>
  </ds:schemaRefs>
</ds:datastoreItem>
</file>

<file path=customXml/itemProps3.xml><?xml version="1.0" encoding="utf-8"?>
<ds:datastoreItem xmlns:ds="http://schemas.openxmlformats.org/officeDocument/2006/customXml" ds:itemID="{8E82A20B-764A-49A1-B383-585BE50D8D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5747</TotalTime>
  <Words>375</Words>
  <Application>Microsoft Office PowerPoint</Application>
  <PresentationFormat>Bredbild</PresentationFormat>
  <Paragraphs>55</Paragraphs>
  <Slides>11</Slides>
  <Notes>11</Notes>
  <HiddenSlides>0</HiddenSlides>
  <MMClips>0</MMClips>
  <ScaleCrop>false</ScaleCrop>
  <HeadingPairs>
    <vt:vector size="6" baseType="variant">
      <vt:variant>
        <vt:lpstr>Använt teckensnitt</vt:lpstr>
      </vt:variant>
      <vt:variant>
        <vt:i4>5</vt:i4>
      </vt:variant>
      <vt:variant>
        <vt:lpstr>Tema</vt:lpstr>
      </vt:variant>
      <vt:variant>
        <vt:i4>2</vt:i4>
      </vt:variant>
      <vt:variant>
        <vt:lpstr>Bildrubriker</vt:lpstr>
      </vt:variant>
      <vt:variant>
        <vt:i4>11</vt:i4>
      </vt:variant>
    </vt:vector>
  </HeadingPairs>
  <TitlesOfParts>
    <vt:vector size="18" baseType="lpstr">
      <vt:lpstr>Aptos</vt:lpstr>
      <vt:lpstr>Arial</vt:lpstr>
      <vt:lpstr>Arial.ttf</vt:lpstr>
      <vt:lpstr>Noto Sans</vt:lpstr>
      <vt:lpstr>Wingdings</vt:lpstr>
      <vt:lpstr>SoS-tema</vt:lpstr>
      <vt:lpstr>Office-tema</vt:lpstr>
      <vt:lpstr>Kan budget- och skuldrådgivningen förebygga suicid?</vt:lpstr>
      <vt:lpstr>Nationell strategi för psykisk hälsa och suicidprevention</vt:lpstr>
      <vt:lpstr>Mottagare av ekonomiskt bistånd </vt:lpstr>
      <vt:lpstr>Stigma att inte kunna betala tillbaka sina skulder</vt:lpstr>
      <vt:lpstr>Copingstrategier</vt:lpstr>
      <vt:lpstr>Rådgivaren kan arbeta suicidpreventivt genom att: </vt:lpstr>
      <vt:lpstr>Ibland känns det som att man får lägga mer tid på hur personer mår, följa upp andra processer som krävs för att stötta upp måendet osv - än vad man lägger på själva budget- och skuldrådgivningen. Det är väl egentligen inget som hindrar det, mer än att det kräver mycket tid, samt att man riskerar att få en roll som terapeut istället.</vt:lpstr>
      <vt:lpstr>Ibland känner jag mig mer som kurator än som budget- och skuldrådgivare. Jag har ibland frågat varför klienter ringer mig istället för att ta kontakt med vården och har då fått till svar att jag åtminstone svarar i telefonen. Jättetragiskt att det är så här!</vt:lpstr>
      <vt:lpstr>Största utmaningen har varit och är att komma i kontakt med kollegor och få snabb hjälp. Mest krångligt är Socialtjänsten som hänvisar till telefontider och högen av alla handlingar som ska lämnas in fast rådsökande är aktuell hos mig.</vt:lpstr>
      <vt:lpstr>Kunskapsstöd</vt:lpstr>
      <vt:lpstr>PowerPoint-presentation</vt:lpstr>
    </vt:vector>
  </TitlesOfParts>
  <Company>Socialstyrelsen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Cerci, Maria;Karin Echeverri</dc:creator>
  <cp:lastModifiedBy>Rebecka Svensson</cp:lastModifiedBy>
  <cp:revision>25</cp:revision>
  <cp:lastPrinted>2026-04-09T06:52:49Z</cp:lastPrinted>
  <dcterms:created xsi:type="dcterms:W3CDTF">2026-03-25T07:49:24Z</dcterms:created>
  <dcterms:modified xsi:type="dcterms:W3CDTF">2026-04-30T11:49:28Z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0x0101000D066DC8B7682249AA6FCB1BB2A7BA55</vt:lpwstr>
  </property>
  <property fmtid="{D5CDD505-2E9C-101B-9397-08002B2CF9AE}" pid="3" name="MediaServiceImageTags">
    <vt:lpwstr/>
  </property>
</Properties>
</file>