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7.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9" r:id="rId2"/>
    <p:sldMasterId id="2147483694" r:id="rId3"/>
    <p:sldMasterId id="2147483704" r:id="rId4"/>
    <p:sldMasterId id="2147483716" r:id="rId5"/>
    <p:sldMasterId id="2147483726" r:id="rId6"/>
    <p:sldMasterId id="2147483738" r:id="rId7"/>
  </p:sldMasterIdLst>
  <p:notesMasterIdLst>
    <p:notesMasterId r:id="rId48"/>
  </p:notesMasterIdLst>
  <p:handoutMasterIdLst>
    <p:handoutMasterId r:id="rId49"/>
  </p:handoutMasterIdLst>
  <p:sldIdLst>
    <p:sldId id="1134" r:id="rId8"/>
    <p:sldId id="1217" r:id="rId9"/>
    <p:sldId id="1135" r:id="rId10"/>
    <p:sldId id="1139" r:id="rId11"/>
    <p:sldId id="1133" r:id="rId12"/>
    <p:sldId id="1145" r:id="rId13"/>
    <p:sldId id="1146" r:id="rId14"/>
    <p:sldId id="1147" r:id="rId15"/>
    <p:sldId id="1140" r:id="rId16"/>
    <p:sldId id="1141" r:id="rId17"/>
    <p:sldId id="1142" r:id="rId18"/>
    <p:sldId id="1151" r:id="rId19"/>
    <p:sldId id="1210" r:id="rId20"/>
    <p:sldId id="1152" r:id="rId21"/>
    <p:sldId id="1153" r:id="rId22"/>
    <p:sldId id="1154" r:id="rId23"/>
    <p:sldId id="1155" r:id="rId24"/>
    <p:sldId id="1156" r:id="rId25"/>
    <p:sldId id="1157" r:id="rId26"/>
    <p:sldId id="1158" r:id="rId27"/>
    <p:sldId id="1161" r:id="rId28"/>
    <p:sldId id="1162" r:id="rId29"/>
    <p:sldId id="1165" r:id="rId30"/>
    <p:sldId id="1164" r:id="rId31"/>
    <p:sldId id="1166" r:id="rId32"/>
    <p:sldId id="1213" r:id="rId33"/>
    <p:sldId id="1214" r:id="rId34"/>
    <p:sldId id="1208" r:id="rId35"/>
    <p:sldId id="1184" r:id="rId36"/>
    <p:sldId id="1185" r:id="rId37"/>
    <p:sldId id="1189" r:id="rId38"/>
    <p:sldId id="1190" r:id="rId39"/>
    <p:sldId id="1191" r:id="rId40"/>
    <p:sldId id="1192" r:id="rId41"/>
    <p:sldId id="1186" r:id="rId42"/>
    <p:sldId id="1187" r:id="rId43"/>
    <p:sldId id="1209" r:id="rId44"/>
    <p:sldId id="1211" r:id="rId45"/>
    <p:sldId id="1194" r:id="rId46"/>
    <p:sldId id="1195" r:id="rId47"/>
  </p:sldIdLst>
  <p:sldSz cx="12192000" cy="6858000"/>
  <p:notesSz cx="6797675" cy="9872663"/>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19" userDrawn="1">
          <p15:clr>
            <a:srgbClr val="A4A3A4"/>
          </p15:clr>
        </p15:guide>
        <p15:guide id="2" orient="horz" pos="618" userDrawn="1">
          <p15:clr>
            <a:srgbClr val="A4A3A4"/>
          </p15:clr>
        </p15:guide>
        <p15:guide id="3" orient="horz" pos="1706" userDrawn="1">
          <p15:clr>
            <a:srgbClr val="A4A3A4"/>
          </p15:clr>
        </p15:guide>
        <p15:guide id="4" orient="horz" pos="73" userDrawn="1">
          <p15:clr>
            <a:srgbClr val="A4A3A4"/>
          </p15:clr>
        </p15:guide>
        <p15:guide id="5" orient="horz" pos="1207" userDrawn="1">
          <p15:clr>
            <a:srgbClr val="A4A3A4"/>
          </p15:clr>
        </p15:guide>
        <p15:guide id="6" pos="1300" userDrawn="1">
          <p15:clr>
            <a:srgbClr val="A4A3A4"/>
          </p15:clr>
        </p15:guide>
        <p15:guide id="7" pos="7469" userDrawn="1">
          <p15:clr>
            <a:srgbClr val="A4A3A4"/>
          </p15:clr>
        </p15:guide>
        <p15:guide id="8" pos="3840" userDrawn="1">
          <p15:clr>
            <a:srgbClr val="A4A3A4"/>
          </p15:clr>
        </p15:guide>
        <p15:guide id="9" pos="4021" userDrawn="1">
          <p15:clr>
            <a:srgbClr val="A4A3A4"/>
          </p15:clr>
        </p15:guide>
      </p15:sldGuideLst>
    </p:ext>
    <p:ext uri="{2D200454-40CA-4A62-9FC3-DE9A4176ACB9}">
      <p15:notesGuideLst xmlns:p15="http://schemas.microsoft.com/office/powerpoint/2012/main">
        <p15:guide id="1" orient="horz" pos="6103">
          <p15:clr>
            <a:srgbClr val="A4A3A4"/>
          </p15:clr>
        </p15:guide>
        <p15:guide id="2" pos="399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9D9"/>
    <a:srgbClr val="9AAEAE"/>
    <a:srgbClr val="FFFFFF"/>
    <a:srgbClr val="E2E2C2"/>
    <a:srgbClr val="CCCC7F"/>
    <a:srgbClr val="DA7D9C"/>
    <a:srgbClr val="7FB3B4"/>
    <a:srgbClr val="3F4C43"/>
    <a:srgbClr val="006A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B4B98B0-60AC-42C2-AFA5-B58CD77FA1E5}" styleName="Ljust format 1 - Dekorfärg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32" autoAdjust="0"/>
    <p:restoredTop sz="96247" autoAdjust="0"/>
  </p:normalViewPr>
  <p:slideViewPr>
    <p:cSldViewPr showGuides="1">
      <p:cViewPr varScale="1">
        <p:scale>
          <a:sx n="121" d="100"/>
          <a:sy n="121" d="100"/>
        </p:scale>
        <p:origin x="126" y="228"/>
      </p:cViewPr>
      <p:guideLst>
        <p:guide orient="horz" pos="3319"/>
        <p:guide orient="horz" pos="618"/>
        <p:guide orient="horz" pos="1706"/>
        <p:guide orient="horz" pos="73"/>
        <p:guide orient="horz" pos="1207"/>
        <p:guide pos="1300"/>
        <p:guide pos="7469"/>
        <p:guide pos="3840"/>
        <p:guide pos="4021"/>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9" d="100"/>
          <a:sy n="79" d="100"/>
        </p:scale>
        <p:origin x="-3984" y="-96"/>
      </p:cViewPr>
      <p:guideLst>
        <p:guide orient="horz" pos="6103"/>
        <p:guide pos="399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presProps" Target="presProps.xml"/><Relationship Id="rId55" Type="http://schemas.openxmlformats.org/officeDocument/2006/relationships/customXml" Target="../customXml/item2.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ableStyles" Target="tableStyles.xml"/><Relationship Id="rId5" Type="http://schemas.openxmlformats.org/officeDocument/2006/relationships/slideMaster" Target="slideMasters/slideMaster5.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notesMaster" Target="notesMasters/notesMaster1.xml"/><Relationship Id="rId56" Type="http://schemas.openxmlformats.org/officeDocument/2006/relationships/customXml" Target="../customXml/item3.xml"/><Relationship Id="rId8" Type="http://schemas.openxmlformats.org/officeDocument/2006/relationships/slide" Target="slides/slide1.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v-S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6.8680660774410776E-2"/>
          <c:y val="2.4313876941362781E-2"/>
          <c:w val="0.91394770622895627"/>
          <c:h val="0.84970629365696582"/>
        </c:manualLayout>
      </c:layout>
      <c:lineChart>
        <c:grouping val="standard"/>
        <c:varyColors val="0"/>
        <c:ser>
          <c:idx val="0"/>
          <c:order val="0"/>
          <c:tx>
            <c:strRef>
              <c:f>Blad1!$B$1</c:f>
              <c:strCache>
                <c:ptCount val="1"/>
                <c:pt idx="0">
                  <c:v>Antal ansökningar om skuldsanering</c:v>
                </c:pt>
              </c:strCache>
            </c:strRef>
          </c:tx>
          <c:spPr>
            <a:ln w="28575" cap="rnd">
              <a:solidFill>
                <a:schemeClr val="tx2"/>
              </a:solidFill>
              <a:round/>
            </a:ln>
            <a:effectLst/>
          </c:spPr>
          <c:marker>
            <c:symbol val="circle"/>
            <c:size val="5"/>
            <c:spPr>
              <a:solidFill>
                <a:schemeClr val="tx2"/>
              </a:solidFill>
              <a:ln w="9525">
                <a:solidFill>
                  <a:schemeClr val="tx2"/>
                </a:solidFill>
              </a:ln>
              <a:effectLst/>
            </c:spPr>
          </c:marker>
          <c:dPt>
            <c:idx val="29"/>
            <c:marker>
              <c:symbol val="circle"/>
              <c:size val="5"/>
              <c:spPr>
                <a:solidFill>
                  <a:schemeClr val="accent1"/>
                </a:solidFill>
                <a:ln w="9525">
                  <a:solidFill>
                    <a:schemeClr val="tx2"/>
                  </a:solidFill>
                </a:ln>
                <a:effectLst/>
              </c:spPr>
            </c:marker>
            <c:bubble3D val="0"/>
            <c:extLst>
              <c:ext xmlns:c16="http://schemas.microsoft.com/office/drawing/2014/chart" uri="{C3380CC4-5D6E-409C-BE32-E72D297353CC}">
                <c16:uniqueId val="{00000000-556E-4584-A8BD-F8F0EF1A400C}"/>
              </c:ext>
            </c:extLst>
          </c:dPt>
          <c:cat>
            <c:numRef>
              <c:f>Blad1!$A$2:$A$33</c:f>
              <c:numCache>
                <c:formatCode>General</c:formatCode>
                <c:ptCount val="32"/>
                <c:pt idx="0">
                  <c:v>1994</c:v>
                </c:pt>
                <c:pt idx="1">
                  <c:v>1995</c:v>
                </c:pt>
                <c:pt idx="2">
                  <c:v>1996</c:v>
                </c:pt>
                <c:pt idx="3">
                  <c:v>1997</c:v>
                </c:pt>
                <c:pt idx="4">
                  <c:v>1998</c:v>
                </c:pt>
                <c:pt idx="5">
                  <c:v>1999</c:v>
                </c:pt>
                <c:pt idx="6">
                  <c:v>2000</c:v>
                </c:pt>
                <c:pt idx="7">
                  <c:v>2001</c:v>
                </c:pt>
                <c:pt idx="8">
                  <c:v>2002</c:v>
                </c:pt>
                <c:pt idx="9">
                  <c:v>2003</c:v>
                </c:pt>
                <c:pt idx="10">
                  <c:v>2004</c:v>
                </c:pt>
                <c:pt idx="11">
                  <c:v>2005</c:v>
                </c:pt>
                <c:pt idx="12">
                  <c:v>2006</c:v>
                </c:pt>
                <c:pt idx="13">
                  <c:v>2007</c:v>
                </c:pt>
                <c:pt idx="14">
                  <c:v>2008</c:v>
                </c:pt>
                <c:pt idx="15">
                  <c:v>2009</c:v>
                </c:pt>
                <c:pt idx="16">
                  <c:v>2010</c:v>
                </c:pt>
                <c:pt idx="17">
                  <c:v>2011</c:v>
                </c:pt>
                <c:pt idx="18">
                  <c:v>2012</c:v>
                </c:pt>
                <c:pt idx="19">
                  <c:v>2013</c:v>
                </c:pt>
                <c:pt idx="20">
                  <c:v>2014</c:v>
                </c:pt>
                <c:pt idx="21">
                  <c:v>2015</c:v>
                </c:pt>
                <c:pt idx="22">
                  <c:v>2016</c:v>
                </c:pt>
                <c:pt idx="23">
                  <c:v>2017</c:v>
                </c:pt>
                <c:pt idx="24">
                  <c:v>2018</c:v>
                </c:pt>
                <c:pt idx="25">
                  <c:v>2019</c:v>
                </c:pt>
                <c:pt idx="26">
                  <c:v>2020</c:v>
                </c:pt>
                <c:pt idx="27">
                  <c:v>2021</c:v>
                </c:pt>
                <c:pt idx="28">
                  <c:v>2022</c:v>
                </c:pt>
                <c:pt idx="29">
                  <c:v>2023</c:v>
                </c:pt>
                <c:pt idx="30">
                  <c:v>2024</c:v>
                </c:pt>
                <c:pt idx="31">
                  <c:v>2025</c:v>
                </c:pt>
              </c:numCache>
            </c:numRef>
          </c:cat>
          <c:val>
            <c:numRef>
              <c:f>Blad1!$B$2:$B$33</c:f>
              <c:numCache>
                <c:formatCode>#,##0</c:formatCode>
                <c:ptCount val="32"/>
                <c:pt idx="0">
                  <c:v>2801</c:v>
                </c:pt>
                <c:pt idx="1">
                  <c:v>4377</c:v>
                </c:pt>
                <c:pt idx="2">
                  <c:v>5264</c:v>
                </c:pt>
                <c:pt idx="3">
                  <c:v>3590</c:v>
                </c:pt>
                <c:pt idx="4">
                  <c:v>3410</c:v>
                </c:pt>
                <c:pt idx="5">
                  <c:v>3196</c:v>
                </c:pt>
                <c:pt idx="6">
                  <c:v>3520</c:v>
                </c:pt>
                <c:pt idx="7">
                  <c:v>3176</c:v>
                </c:pt>
                <c:pt idx="8">
                  <c:v>3274</c:v>
                </c:pt>
                <c:pt idx="9">
                  <c:v>3195</c:v>
                </c:pt>
                <c:pt idx="10">
                  <c:v>3678</c:v>
                </c:pt>
                <c:pt idx="11">
                  <c:v>4178</c:v>
                </c:pt>
                <c:pt idx="12">
                  <c:v>3830</c:v>
                </c:pt>
                <c:pt idx="13">
                  <c:v>6831</c:v>
                </c:pt>
                <c:pt idx="14">
                  <c:v>6528</c:v>
                </c:pt>
                <c:pt idx="15">
                  <c:v>6589</c:v>
                </c:pt>
                <c:pt idx="16">
                  <c:v>7987</c:v>
                </c:pt>
                <c:pt idx="17">
                  <c:v>8452</c:v>
                </c:pt>
                <c:pt idx="18">
                  <c:v>9068</c:v>
                </c:pt>
                <c:pt idx="19">
                  <c:v>9184</c:v>
                </c:pt>
                <c:pt idx="20">
                  <c:v>10083</c:v>
                </c:pt>
                <c:pt idx="21">
                  <c:v>11263</c:v>
                </c:pt>
                <c:pt idx="22">
                  <c:v>12395</c:v>
                </c:pt>
                <c:pt idx="23">
                  <c:v>19509</c:v>
                </c:pt>
                <c:pt idx="24">
                  <c:v>18237</c:v>
                </c:pt>
                <c:pt idx="25">
                  <c:v>21603</c:v>
                </c:pt>
                <c:pt idx="26">
                  <c:v>30555</c:v>
                </c:pt>
                <c:pt idx="27">
                  <c:v>30399</c:v>
                </c:pt>
                <c:pt idx="28">
                  <c:v>27918</c:v>
                </c:pt>
                <c:pt idx="29">
                  <c:v>34015</c:v>
                </c:pt>
                <c:pt idx="30">
                  <c:v>33490</c:v>
                </c:pt>
                <c:pt idx="31">
                  <c:v>34911</c:v>
                </c:pt>
              </c:numCache>
            </c:numRef>
          </c:val>
          <c:smooth val="1"/>
          <c:extLst>
            <c:ext xmlns:c16="http://schemas.microsoft.com/office/drawing/2014/chart" uri="{C3380CC4-5D6E-409C-BE32-E72D297353CC}">
              <c16:uniqueId val="{00000001-556E-4584-A8BD-F8F0EF1A400C}"/>
            </c:ext>
          </c:extLst>
        </c:ser>
        <c:dLbls>
          <c:showLegendKey val="0"/>
          <c:showVal val="0"/>
          <c:showCatName val="0"/>
          <c:showSerName val="0"/>
          <c:showPercent val="0"/>
          <c:showBubbleSize val="0"/>
        </c:dLbls>
        <c:marker val="1"/>
        <c:smooth val="0"/>
        <c:axId val="1322705408"/>
        <c:axId val="1322705080"/>
      </c:lineChart>
      <c:catAx>
        <c:axId val="13227054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sv-SE"/>
          </a:p>
        </c:txPr>
        <c:crossAx val="1322705080"/>
        <c:crosses val="autoZero"/>
        <c:auto val="1"/>
        <c:lblAlgn val="ctr"/>
        <c:lblOffset val="100"/>
        <c:noMultiLvlLbl val="0"/>
      </c:catAx>
      <c:valAx>
        <c:axId val="132270508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sv-SE"/>
          </a:p>
        </c:txPr>
        <c:crossAx val="1322705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Blad1!$A$2</c:f>
              <c:strCache>
                <c:ptCount val="1"/>
                <c:pt idx="0">
                  <c:v>Avslutade ärenden</c:v>
                </c:pt>
              </c:strCache>
            </c:strRef>
          </c:tx>
          <c:spPr>
            <a:solidFill>
              <a:schemeClr val="accent1"/>
            </a:solidFill>
            <a:ln>
              <a:noFill/>
            </a:ln>
            <a:effectLst/>
          </c:spPr>
          <c:invertIfNegative val="0"/>
          <c:dLbls>
            <c:spPr>
              <a:solidFill>
                <a:schemeClr val="bg1"/>
              </a:solidFill>
              <a:ln>
                <a:solidFill>
                  <a:schemeClr val="accent1"/>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sv-SE"/>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Blad1!$B$1:$K$1</c:f>
              <c:numCache>
                <c:formatCode>General</c:formatCode>
                <c:ptCount val="10"/>
                <c:pt idx="0">
                  <c:v>2016</c:v>
                </c:pt>
                <c:pt idx="1">
                  <c:v>2017</c:v>
                </c:pt>
                <c:pt idx="2">
                  <c:v>2018</c:v>
                </c:pt>
                <c:pt idx="3">
                  <c:v>2019</c:v>
                </c:pt>
                <c:pt idx="4">
                  <c:v>2020</c:v>
                </c:pt>
                <c:pt idx="5">
                  <c:v>2021</c:v>
                </c:pt>
                <c:pt idx="6">
                  <c:v>2022</c:v>
                </c:pt>
                <c:pt idx="7">
                  <c:v>2023</c:v>
                </c:pt>
                <c:pt idx="8">
                  <c:v>2024</c:v>
                </c:pt>
                <c:pt idx="9">
                  <c:v>2025</c:v>
                </c:pt>
              </c:numCache>
            </c:numRef>
          </c:cat>
          <c:val>
            <c:numRef>
              <c:f>Blad1!$B$2:$K$2</c:f>
              <c:numCache>
                <c:formatCode>#,##0</c:formatCode>
                <c:ptCount val="10"/>
                <c:pt idx="0">
                  <c:v>12201</c:v>
                </c:pt>
                <c:pt idx="1">
                  <c:v>15777</c:v>
                </c:pt>
                <c:pt idx="2">
                  <c:v>18471</c:v>
                </c:pt>
                <c:pt idx="3">
                  <c:v>23419</c:v>
                </c:pt>
                <c:pt idx="4">
                  <c:v>27724</c:v>
                </c:pt>
                <c:pt idx="5">
                  <c:v>32035</c:v>
                </c:pt>
                <c:pt idx="6">
                  <c:v>28874</c:v>
                </c:pt>
                <c:pt idx="7">
                  <c:v>25754</c:v>
                </c:pt>
                <c:pt idx="8">
                  <c:v>27077</c:v>
                </c:pt>
                <c:pt idx="9">
                  <c:v>27223</c:v>
                </c:pt>
              </c:numCache>
            </c:numRef>
          </c:val>
          <c:extLst>
            <c:ext xmlns:c16="http://schemas.microsoft.com/office/drawing/2014/chart" uri="{C3380CC4-5D6E-409C-BE32-E72D297353CC}">
              <c16:uniqueId val="{00000000-F0AB-40BE-8F50-1D3FFE4862EA}"/>
            </c:ext>
          </c:extLst>
        </c:ser>
        <c:ser>
          <c:idx val="1"/>
          <c:order val="1"/>
          <c:tx>
            <c:strRef>
              <c:f>Blad1!$A$3</c:f>
              <c:strCache>
                <c:ptCount val="1"/>
                <c:pt idx="0">
                  <c:v>Beviljade skuldsanering</c:v>
                </c:pt>
              </c:strCache>
            </c:strRef>
          </c:tx>
          <c:spPr>
            <a:solidFill>
              <a:schemeClr val="accent4"/>
            </a:solidFill>
            <a:ln>
              <a:noFill/>
            </a:ln>
            <a:effectLst/>
          </c:spPr>
          <c:invertIfNegative val="0"/>
          <c:dLbls>
            <c:spPr>
              <a:solidFill>
                <a:schemeClr val="bg1"/>
              </a:solidFill>
              <a:ln>
                <a:solidFill>
                  <a:schemeClr val="accent4"/>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sv-SE"/>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Blad1!$B$1:$K$1</c:f>
              <c:numCache>
                <c:formatCode>General</c:formatCode>
                <c:ptCount val="10"/>
                <c:pt idx="0">
                  <c:v>2016</c:v>
                </c:pt>
                <c:pt idx="1">
                  <c:v>2017</c:v>
                </c:pt>
                <c:pt idx="2">
                  <c:v>2018</c:v>
                </c:pt>
                <c:pt idx="3">
                  <c:v>2019</c:v>
                </c:pt>
                <c:pt idx="4">
                  <c:v>2020</c:v>
                </c:pt>
                <c:pt idx="5">
                  <c:v>2021</c:v>
                </c:pt>
                <c:pt idx="6">
                  <c:v>2022</c:v>
                </c:pt>
                <c:pt idx="7">
                  <c:v>2023</c:v>
                </c:pt>
                <c:pt idx="8">
                  <c:v>2024</c:v>
                </c:pt>
                <c:pt idx="9">
                  <c:v>2025</c:v>
                </c:pt>
              </c:numCache>
            </c:numRef>
          </c:cat>
          <c:val>
            <c:numRef>
              <c:f>Blad1!$B$3:$K$3</c:f>
              <c:numCache>
                <c:formatCode>#,##0</c:formatCode>
                <c:ptCount val="10"/>
                <c:pt idx="0">
                  <c:v>7592</c:v>
                </c:pt>
                <c:pt idx="1">
                  <c:v>9954</c:v>
                </c:pt>
                <c:pt idx="2">
                  <c:v>10752</c:v>
                </c:pt>
                <c:pt idx="3">
                  <c:v>12250</c:v>
                </c:pt>
                <c:pt idx="4">
                  <c:v>12010</c:v>
                </c:pt>
                <c:pt idx="5">
                  <c:v>11661</c:v>
                </c:pt>
                <c:pt idx="6">
                  <c:v>10183</c:v>
                </c:pt>
                <c:pt idx="7">
                  <c:v>9119</c:v>
                </c:pt>
                <c:pt idx="8">
                  <c:v>8691</c:v>
                </c:pt>
                <c:pt idx="9">
                  <c:v>11588</c:v>
                </c:pt>
              </c:numCache>
            </c:numRef>
          </c:val>
          <c:extLst>
            <c:ext xmlns:c16="http://schemas.microsoft.com/office/drawing/2014/chart" uri="{C3380CC4-5D6E-409C-BE32-E72D297353CC}">
              <c16:uniqueId val="{00000001-F0AB-40BE-8F50-1D3FFE4862EA}"/>
            </c:ext>
          </c:extLst>
        </c:ser>
        <c:dLbls>
          <c:showLegendKey val="0"/>
          <c:showVal val="0"/>
          <c:showCatName val="0"/>
          <c:showSerName val="0"/>
          <c:showPercent val="0"/>
          <c:showBubbleSize val="0"/>
        </c:dLbls>
        <c:gapWidth val="219"/>
        <c:overlap val="-27"/>
        <c:axId val="467996056"/>
        <c:axId val="467994416"/>
      </c:barChart>
      <c:lineChart>
        <c:grouping val="standard"/>
        <c:varyColors val="0"/>
        <c:ser>
          <c:idx val="2"/>
          <c:order val="2"/>
          <c:tx>
            <c:strRef>
              <c:f>Blad1!$A$4</c:f>
              <c:strCache>
                <c:ptCount val="1"/>
                <c:pt idx="0">
                  <c:v>Andel beviljade skuldsaneringar</c:v>
                </c:pt>
              </c:strCache>
            </c:strRef>
          </c:tx>
          <c:spPr>
            <a:ln w="28575" cap="rnd">
              <a:solidFill>
                <a:schemeClr val="accent3"/>
              </a:solidFill>
              <a:round/>
            </a:ln>
            <a:effectLst/>
          </c:spPr>
          <c:marker>
            <c:symbol val="none"/>
          </c:marker>
          <c:dLbls>
            <c:spPr>
              <a:solidFill>
                <a:schemeClr val="bg1"/>
              </a:solidFill>
              <a:ln>
                <a:solidFill>
                  <a:schemeClr val="accent3"/>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sv-S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Blad1!$B$1:$K$1</c:f>
              <c:numCache>
                <c:formatCode>General</c:formatCode>
                <c:ptCount val="10"/>
                <c:pt idx="0">
                  <c:v>2016</c:v>
                </c:pt>
                <c:pt idx="1">
                  <c:v>2017</c:v>
                </c:pt>
                <c:pt idx="2">
                  <c:v>2018</c:v>
                </c:pt>
                <c:pt idx="3">
                  <c:v>2019</c:v>
                </c:pt>
                <c:pt idx="4">
                  <c:v>2020</c:v>
                </c:pt>
                <c:pt idx="5">
                  <c:v>2021</c:v>
                </c:pt>
                <c:pt idx="6">
                  <c:v>2022</c:v>
                </c:pt>
                <c:pt idx="7">
                  <c:v>2023</c:v>
                </c:pt>
                <c:pt idx="8">
                  <c:v>2024</c:v>
                </c:pt>
                <c:pt idx="9">
                  <c:v>2025</c:v>
                </c:pt>
              </c:numCache>
            </c:numRef>
          </c:cat>
          <c:val>
            <c:numRef>
              <c:f>Blad1!$B$4:$K$4</c:f>
              <c:numCache>
                <c:formatCode>0%</c:formatCode>
                <c:ptCount val="10"/>
                <c:pt idx="0">
                  <c:v>0.62224407835423323</c:v>
                </c:pt>
                <c:pt idx="1">
                  <c:v>0.63091842555618938</c:v>
                </c:pt>
                <c:pt idx="2">
                  <c:v>0.58210167289264247</c:v>
                </c:pt>
                <c:pt idx="3">
                  <c:v>0.5230795507920919</c:v>
                </c:pt>
                <c:pt idx="4">
                  <c:v>0.43319867263021211</c:v>
                </c:pt>
                <c:pt idx="5">
                  <c:v>0.3640081161229905</c:v>
                </c:pt>
                <c:pt idx="6">
                  <c:v>0.35267022234536261</c:v>
                </c:pt>
                <c:pt idx="7">
                  <c:v>0.35408091946882037</c:v>
                </c:pt>
                <c:pt idx="8">
                  <c:v>0.32097351996159101</c:v>
                </c:pt>
                <c:pt idx="9">
                  <c:v>0.425669470668185</c:v>
                </c:pt>
              </c:numCache>
            </c:numRef>
          </c:val>
          <c:smooth val="0"/>
          <c:extLst>
            <c:ext xmlns:c16="http://schemas.microsoft.com/office/drawing/2014/chart" uri="{C3380CC4-5D6E-409C-BE32-E72D297353CC}">
              <c16:uniqueId val="{00000002-F0AB-40BE-8F50-1D3FFE4862EA}"/>
            </c:ext>
          </c:extLst>
        </c:ser>
        <c:dLbls>
          <c:showLegendKey val="0"/>
          <c:showVal val="0"/>
          <c:showCatName val="0"/>
          <c:showSerName val="0"/>
          <c:showPercent val="0"/>
          <c:showBubbleSize val="0"/>
        </c:dLbls>
        <c:marker val="1"/>
        <c:smooth val="0"/>
        <c:axId val="467996712"/>
        <c:axId val="467993760"/>
      </c:lineChart>
      <c:catAx>
        <c:axId val="467996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sv-SE"/>
          </a:p>
        </c:txPr>
        <c:crossAx val="467994416"/>
        <c:crosses val="autoZero"/>
        <c:auto val="1"/>
        <c:lblAlgn val="ctr"/>
        <c:lblOffset val="100"/>
        <c:noMultiLvlLbl val="0"/>
      </c:catAx>
      <c:valAx>
        <c:axId val="4679944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sv-SE"/>
          </a:p>
        </c:txPr>
        <c:crossAx val="467996056"/>
        <c:crosses val="autoZero"/>
        <c:crossBetween val="between"/>
      </c:valAx>
      <c:valAx>
        <c:axId val="467993760"/>
        <c:scaling>
          <c:orientation val="minMax"/>
        </c:scaling>
        <c:delete val="0"/>
        <c:axPos val="r"/>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sv-SE"/>
          </a:p>
        </c:txPr>
        <c:crossAx val="467996712"/>
        <c:crosses val="max"/>
        <c:crossBetween val="between"/>
      </c:valAx>
      <c:catAx>
        <c:axId val="467996712"/>
        <c:scaling>
          <c:orientation val="minMax"/>
        </c:scaling>
        <c:delete val="1"/>
        <c:axPos val="b"/>
        <c:numFmt formatCode="General" sourceLinked="1"/>
        <c:majorTickMark val="none"/>
        <c:minorTickMark val="none"/>
        <c:tickLblPos val="nextTo"/>
        <c:crossAx val="46799376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v-S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804056049617693E-2"/>
          <c:y val="0.1277036109695954"/>
          <c:w val="0.90819410000734457"/>
          <c:h val="0.73861740016669852"/>
        </c:manualLayout>
      </c:layout>
      <c:barChart>
        <c:barDir val="col"/>
        <c:grouping val="clustered"/>
        <c:varyColors val="0"/>
        <c:ser>
          <c:idx val="0"/>
          <c:order val="0"/>
          <c:tx>
            <c:strRef>
              <c:f>Blad2!$A$2</c:f>
              <c:strCache>
                <c:ptCount val="1"/>
                <c:pt idx="0">
                  <c:v>Avslutade ärenden</c:v>
                </c:pt>
              </c:strCache>
            </c:strRef>
          </c:tx>
          <c:spPr>
            <a:solidFill>
              <a:schemeClr val="accent1"/>
            </a:solidFill>
            <a:ln>
              <a:noFill/>
            </a:ln>
            <a:effectLst/>
          </c:spPr>
          <c:invertIfNegative val="0"/>
          <c:dLbls>
            <c:spPr>
              <a:solidFill>
                <a:schemeClr val="bg1"/>
              </a:solidFill>
              <a:ln>
                <a:solidFill>
                  <a:schemeClr val="accent1"/>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sv-SE"/>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Blad2!$B$1:$K$1</c:f>
              <c:numCache>
                <c:formatCode>General</c:formatCode>
                <c:ptCount val="10"/>
                <c:pt idx="0">
                  <c:v>2016</c:v>
                </c:pt>
                <c:pt idx="1">
                  <c:v>2017</c:v>
                </c:pt>
                <c:pt idx="2">
                  <c:v>2018</c:v>
                </c:pt>
                <c:pt idx="3">
                  <c:v>2019</c:v>
                </c:pt>
                <c:pt idx="4">
                  <c:v>2020</c:v>
                </c:pt>
                <c:pt idx="5">
                  <c:v>2021</c:v>
                </c:pt>
                <c:pt idx="6">
                  <c:v>2022</c:v>
                </c:pt>
                <c:pt idx="7">
                  <c:v>2023</c:v>
                </c:pt>
                <c:pt idx="8">
                  <c:v>2024</c:v>
                </c:pt>
                <c:pt idx="9">
                  <c:v>2025</c:v>
                </c:pt>
              </c:numCache>
            </c:numRef>
          </c:cat>
          <c:val>
            <c:numRef>
              <c:f>Blad2!$B$2:$K$2</c:f>
              <c:numCache>
                <c:formatCode>#,##0</c:formatCode>
                <c:ptCount val="10"/>
                <c:pt idx="0">
                  <c:v>9465</c:v>
                </c:pt>
                <c:pt idx="1">
                  <c:v>10300</c:v>
                </c:pt>
                <c:pt idx="2">
                  <c:v>12018</c:v>
                </c:pt>
                <c:pt idx="3">
                  <c:v>14577</c:v>
                </c:pt>
                <c:pt idx="4">
                  <c:v>12773</c:v>
                </c:pt>
                <c:pt idx="5">
                  <c:v>10647</c:v>
                </c:pt>
                <c:pt idx="6">
                  <c:v>10689</c:v>
                </c:pt>
                <c:pt idx="7">
                  <c:v>10528</c:v>
                </c:pt>
                <c:pt idx="8">
                  <c:v>10742</c:v>
                </c:pt>
                <c:pt idx="9">
                  <c:v>11673</c:v>
                </c:pt>
              </c:numCache>
            </c:numRef>
          </c:val>
          <c:extLst>
            <c:ext xmlns:c16="http://schemas.microsoft.com/office/drawing/2014/chart" uri="{C3380CC4-5D6E-409C-BE32-E72D297353CC}">
              <c16:uniqueId val="{00000000-CE32-4BC7-8583-6FE7EF2FA326}"/>
            </c:ext>
          </c:extLst>
        </c:ser>
        <c:ser>
          <c:idx val="1"/>
          <c:order val="1"/>
          <c:tx>
            <c:strRef>
              <c:f>Blad2!$A$3</c:f>
              <c:strCache>
                <c:ptCount val="1"/>
                <c:pt idx="0">
                  <c:v>Beviljade skuldsanering</c:v>
                </c:pt>
              </c:strCache>
            </c:strRef>
          </c:tx>
          <c:spPr>
            <a:solidFill>
              <a:schemeClr val="accent4"/>
            </a:solidFill>
            <a:ln>
              <a:noFill/>
            </a:ln>
            <a:effectLst/>
          </c:spPr>
          <c:invertIfNegative val="0"/>
          <c:dLbls>
            <c:spPr>
              <a:solidFill>
                <a:schemeClr val="bg1"/>
              </a:solidFill>
              <a:ln>
                <a:solidFill>
                  <a:schemeClr val="accent4"/>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sv-SE"/>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Blad2!$B$1:$K$1</c:f>
              <c:numCache>
                <c:formatCode>General</c:formatCode>
                <c:ptCount val="10"/>
                <c:pt idx="0">
                  <c:v>2016</c:v>
                </c:pt>
                <c:pt idx="1">
                  <c:v>2017</c:v>
                </c:pt>
                <c:pt idx="2">
                  <c:v>2018</c:v>
                </c:pt>
                <c:pt idx="3">
                  <c:v>2019</c:v>
                </c:pt>
                <c:pt idx="4">
                  <c:v>2020</c:v>
                </c:pt>
                <c:pt idx="5">
                  <c:v>2021</c:v>
                </c:pt>
                <c:pt idx="6">
                  <c:v>2022</c:v>
                </c:pt>
                <c:pt idx="7">
                  <c:v>2023</c:v>
                </c:pt>
                <c:pt idx="8">
                  <c:v>2024</c:v>
                </c:pt>
                <c:pt idx="9">
                  <c:v>2025</c:v>
                </c:pt>
              </c:numCache>
            </c:numRef>
          </c:cat>
          <c:val>
            <c:numRef>
              <c:f>Blad2!$B$3:$K$3</c:f>
              <c:numCache>
                <c:formatCode>#,##0</c:formatCode>
                <c:ptCount val="10"/>
                <c:pt idx="0">
                  <c:v>6257</c:v>
                </c:pt>
                <c:pt idx="1">
                  <c:v>7393</c:v>
                </c:pt>
                <c:pt idx="2">
                  <c:v>7756</c:v>
                </c:pt>
                <c:pt idx="3">
                  <c:v>8781</c:v>
                </c:pt>
                <c:pt idx="4">
                  <c:v>7861</c:v>
                </c:pt>
                <c:pt idx="5">
                  <c:v>5784</c:v>
                </c:pt>
                <c:pt idx="6">
                  <c:v>5048</c:v>
                </c:pt>
                <c:pt idx="7">
                  <c:v>5061</c:v>
                </c:pt>
                <c:pt idx="8">
                  <c:v>4810</c:v>
                </c:pt>
                <c:pt idx="9">
                  <c:v>6518</c:v>
                </c:pt>
              </c:numCache>
            </c:numRef>
          </c:val>
          <c:extLst>
            <c:ext xmlns:c16="http://schemas.microsoft.com/office/drawing/2014/chart" uri="{C3380CC4-5D6E-409C-BE32-E72D297353CC}">
              <c16:uniqueId val="{00000001-CE32-4BC7-8583-6FE7EF2FA326}"/>
            </c:ext>
          </c:extLst>
        </c:ser>
        <c:dLbls>
          <c:showLegendKey val="0"/>
          <c:showVal val="0"/>
          <c:showCatName val="0"/>
          <c:showSerName val="0"/>
          <c:showPercent val="0"/>
          <c:showBubbleSize val="0"/>
        </c:dLbls>
        <c:gapWidth val="219"/>
        <c:overlap val="-27"/>
        <c:axId val="473599584"/>
        <c:axId val="473598600"/>
      </c:barChart>
      <c:lineChart>
        <c:grouping val="standard"/>
        <c:varyColors val="0"/>
        <c:ser>
          <c:idx val="2"/>
          <c:order val="2"/>
          <c:tx>
            <c:strRef>
              <c:f>Blad2!$A$4</c:f>
              <c:strCache>
                <c:ptCount val="1"/>
                <c:pt idx="0">
                  <c:v>Andel beviljade skuldsaneringar</c:v>
                </c:pt>
              </c:strCache>
            </c:strRef>
          </c:tx>
          <c:spPr>
            <a:ln w="28575" cap="rnd">
              <a:solidFill>
                <a:schemeClr val="accent3"/>
              </a:solidFill>
              <a:round/>
            </a:ln>
            <a:effectLst/>
          </c:spPr>
          <c:marker>
            <c:symbol val="none"/>
          </c:marker>
          <c:dLbls>
            <c:spPr>
              <a:solidFill>
                <a:schemeClr val="bg1"/>
              </a:solidFill>
              <a:ln>
                <a:solidFill>
                  <a:schemeClr val="accent3"/>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sv-SE"/>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Blad2!$B$1:$K$1</c:f>
              <c:numCache>
                <c:formatCode>General</c:formatCode>
                <c:ptCount val="10"/>
                <c:pt idx="0">
                  <c:v>2016</c:v>
                </c:pt>
                <c:pt idx="1">
                  <c:v>2017</c:v>
                </c:pt>
                <c:pt idx="2">
                  <c:v>2018</c:v>
                </c:pt>
                <c:pt idx="3">
                  <c:v>2019</c:v>
                </c:pt>
                <c:pt idx="4">
                  <c:v>2020</c:v>
                </c:pt>
                <c:pt idx="5">
                  <c:v>2021</c:v>
                </c:pt>
                <c:pt idx="6">
                  <c:v>2022</c:v>
                </c:pt>
                <c:pt idx="7">
                  <c:v>2023</c:v>
                </c:pt>
                <c:pt idx="8">
                  <c:v>2024</c:v>
                </c:pt>
                <c:pt idx="9">
                  <c:v>2025</c:v>
                </c:pt>
              </c:numCache>
            </c:numRef>
          </c:cat>
          <c:val>
            <c:numRef>
              <c:f>Blad2!$B$4:$K$4</c:f>
              <c:numCache>
                <c:formatCode>0%</c:formatCode>
                <c:ptCount val="10"/>
                <c:pt idx="0">
                  <c:v>0.66106708927628099</c:v>
                </c:pt>
                <c:pt idx="1">
                  <c:v>0.71776699029126212</c:v>
                </c:pt>
                <c:pt idx="2">
                  <c:v>0.64536528540522553</c:v>
                </c:pt>
                <c:pt idx="3">
                  <c:v>0.60238732249434035</c:v>
                </c:pt>
                <c:pt idx="4">
                  <c:v>0.61543881625303376</c:v>
                </c:pt>
                <c:pt idx="5">
                  <c:v>0.54325162017469708</c:v>
                </c:pt>
                <c:pt idx="6">
                  <c:v>0.47226120310599684</c:v>
                </c:pt>
                <c:pt idx="7">
                  <c:v>0.48071808510638298</c:v>
                </c:pt>
                <c:pt idx="8">
                  <c:v>0.44777508843790725</c:v>
                </c:pt>
                <c:pt idx="9">
                  <c:v>0.55838259230703335</c:v>
                </c:pt>
              </c:numCache>
            </c:numRef>
          </c:val>
          <c:smooth val="0"/>
          <c:extLst>
            <c:ext xmlns:c16="http://schemas.microsoft.com/office/drawing/2014/chart" uri="{C3380CC4-5D6E-409C-BE32-E72D297353CC}">
              <c16:uniqueId val="{00000002-CE32-4BC7-8583-6FE7EF2FA326}"/>
            </c:ext>
          </c:extLst>
        </c:ser>
        <c:dLbls>
          <c:showLegendKey val="0"/>
          <c:showVal val="0"/>
          <c:showCatName val="0"/>
          <c:showSerName val="0"/>
          <c:showPercent val="0"/>
          <c:showBubbleSize val="0"/>
        </c:dLbls>
        <c:marker val="1"/>
        <c:smooth val="0"/>
        <c:axId val="364536056"/>
        <c:axId val="364534416"/>
      </c:lineChart>
      <c:catAx>
        <c:axId val="473599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sv-SE"/>
          </a:p>
        </c:txPr>
        <c:crossAx val="473598600"/>
        <c:crosses val="autoZero"/>
        <c:auto val="1"/>
        <c:lblAlgn val="ctr"/>
        <c:lblOffset val="100"/>
        <c:noMultiLvlLbl val="0"/>
      </c:catAx>
      <c:valAx>
        <c:axId val="47359860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sv-SE"/>
          </a:p>
        </c:txPr>
        <c:crossAx val="473599584"/>
        <c:crosses val="autoZero"/>
        <c:crossBetween val="between"/>
      </c:valAx>
      <c:valAx>
        <c:axId val="364534416"/>
        <c:scaling>
          <c:orientation val="minMax"/>
        </c:scaling>
        <c:delete val="0"/>
        <c:axPos val="r"/>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sv-SE"/>
          </a:p>
        </c:txPr>
        <c:crossAx val="364536056"/>
        <c:crosses val="max"/>
        <c:crossBetween val="between"/>
      </c:valAx>
      <c:catAx>
        <c:axId val="364536056"/>
        <c:scaling>
          <c:orientation val="minMax"/>
        </c:scaling>
        <c:delete val="1"/>
        <c:axPos val="b"/>
        <c:numFmt formatCode="General" sourceLinked="1"/>
        <c:majorTickMark val="none"/>
        <c:minorTickMark val="none"/>
        <c:tickLblPos val="nextTo"/>
        <c:crossAx val="36453441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sv-SE"/>
        </a:p>
      </c:txPr>
    </c:legend>
    <c:plotVisOnly val="1"/>
    <c:dispBlanksAs val="gap"/>
    <c:showDLblsOverMax val="0"/>
  </c:chart>
  <c:spPr>
    <a:noFill/>
    <a:ln>
      <a:noFill/>
    </a:ln>
    <a:effectLst/>
  </c:spPr>
  <c:txPr>
    <a:bodyPr/>
    <a:lstStyle/>
    <a:p>
      <a:pPr>
        <a:defRPr/>
      </a:pPr>
      <a:endParaRPr lang="sv-SE"/>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sz="quarter" idx="1"/>
          </p:nvPr>
        </p:nvSpPr>
        <p:spPr>
          <a:xfrm>
            <a:off x="3850446" y="0"/>
            <a:ext cx="2945659" cy="493633"/>
          </a:xfrm>
          <a:prstGeom prst="rect">
            <a:avLst/>
          </a:prstGeom>
        </p:spPr>
        <p:txBody>
          <a:bodyPr vert="horz" lIns="91440" tIns="45720" rIns="91440" bIns="45720" rtlCol="0"/>
          <a:lstStyle>
            <a:lvl1pPr algn="r">
              <a:defRPr sz="1200"/>
            </a:lvl1pPr>
          </a:lstStyle>
          <a:p>
            <a:fld id="{F3AA23D2-9261-402F-86B4-4E35BF34AAEC}" type="datetimeFigureOut">
              <a:rPr lang="sv-SE" smtClean="0"/>
              <a:t>2026-04-16</a:t>
            </a:fld>
            <a:endParaRPr lang="sv-SE"/>
          </a:p>
        </p:txBody>
      </p:sp>
      <p:sp>
        <p:nvSpPr>
          <p:cNvPr id="4" name="Platshållare för sidfot 3"/>
          <p:cNvSpPr>
            <a:spLocks noGrp="1"/>
          </p:cNvSpPr>
          <p:nvPr>
            <p:ph type="ftr" sz="quarter" idx="2"/>
          </p:nvPr>
        </p:nvSpPr>
        <p:spPr>
          <a:xfrm>
            <a:off x="590525" y="9377316"/>
            <a:ext cx="2945659" cy="493633"/>
          </a:xfrm>
          <a:prstGeom prst="rect">
            <a:avLst/>
          </a:prstGeom>
        </p:spPr>
        <p:txBody>
          <a:bodyPr vert="horz" lIns="91440" tIns="45720" rIns="91440" bIns="45720" rtlCol="0" anchor="b"/>
          <a:lstStyle>
            <a:lvl1pPr algn="l">
              <a:defRPr sz="1200"/>
            </a:lvl1pPr>
          </a:lstStyle>
          <a:p>
            <a:endParaRPr lang="sv-SE"/>
          </a:p>
        </p:txBody>
      </p:sp>
      <p:sp>
        <p:nvSpPr>
          <p:cNvPr id="5" name="Platshållare för bildnummer 4"/>
          <p:cNvSpPr>
            <a:spLocks noGrp="1"/>
          </p:cNvSpPr>
          <p:nvPr>
            <p:ph type="sldNum" sz="quarter" idx="3"/>
          </p:nvPr>
        </p:nvSpPr>
        <p:spPr>
          <a:xfrm>
            <a:off x="2429" y="9377316"/>
            <a:ext cx="588956" cy="493633"/>
          </a:xfrm>
          <a:prstGeom prst="rect">
            <a:avLst/>
          </a:prstGeom>
        </p:spPr>
        <p:txBody>
          <a:bodyPr vert="horz" lIns="91440" tIns="45720" rIns="91440" bIns="45720" rtlCol="0" anchor="b"/>
          <a:lstStyle>
            <a:lvl1pPr algn="r">
              <a:defRPr sz="1200"/>
            </a:lvl1pPr>
          </a:lstStyle>
          <a:p>
            <a:pPr algn="l"/>
            <a:fld id="{0F412F81-3FE0-4C9D-BD52-CDFD9488FEAF}" type="slidenum">
              <a:rPr lang="sv-SE" smtClean="0"/>
              <a:pPr algn="l"/>
              <a:t>‹#›</a:t>
            </a:fld>
            <a:endParaRPr lang="sv-SE"/>
          </a:p>
        </p:txBody>
      </p:sp>
      <p:pic>
        <p:nvPicPr>
          <p:cNvPr id="6" name="Bildobjekt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78957" y="9472835"/>
            <a:ext cx="1867878" cy="288000"/>
          </a:xfrm>
          <a:prstGeom prst="rect">
            <a:avLst/>
          </a:prstGeom>
        </p:spPr>
      </p:pic>
    </p:spTree>
    <p:extLst>
      <p:ext uri="{BB962C8B-B14F-4D97-AF65-F5344CB8AC3E}">
        <p14:creationId xmlns:p14="http://schemas.microsoft.com/office/powerpoint/2010/main" val="21155778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3" y="0"/>
            <a:ext cx="2945659" cy="493633"/>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50446" y="0"/>
            <a:ext cx="2945659" cy="493633"/>
          </a:xfrm>
          <a:prstGeom prst="rect">
            <a:avLst/>
          </a:prstGeom>
        </p:spPr>
        <p:txBody>
          <a:bodyPr vert="horz" lIns="91440" tIns="45720" rIns="91440" bIns="45720" rtlCol="0"/>
          <a:lstStyle>
            <a:lvl1pPr algn="r">
              <a:defRPr sz="1200"/>
            </a:lvl1pPr>
          </a:lstStyle>
          <a:p>
            <a:fld id="{38CDC222-7179-46A6-B3AB-97F7CB4B05A7}" type="datetimeFigureOut">
              <a:rPr lang="sv-SE" smtClean="0"/>
              <a:t>2026-04-16</a:t>
            </a:fld>
            <a:endParaRPr lang="sv-SE"/>
          </a:p>
        </p:txBody>
      </p:sp>
      <p:sp>
        <p:nvSpPr>
          <p:cNvPr id="4" name="Platshållare för bildobjekt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3" y="9377316"/>
            <a:ext cx="2945659" cy="493633"/>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50446" y="9377316"/>
            <a:ext cx="2945659" cy="493633"/>
          </a:xfrm>
          <a:prstGeom prst="rect">
            <a:avLst/>
          </a:prstGeom>
        </p:spPr>
        <p:txBody>
          <a:bodyPr vert="horz" lIns="91440" tIns="45720" rIns="91440" bIns="45720" rtlCol="0" anchor="b"/>
          <a:lstStyle>
            <a:lvl1pPr algn="r">
              <a:defRPr sz="1200"/>
            </a:lvl1pPr>
          </a:lstStyle>
          <a:p>
            <a:fld id="{FB5A4C8C-C752-4B94-B88D-6DF198E1BB01}" type="slidenum">
              <a:rPr lang="sv-SE" smtClean="0"/>
              <a:t>‹#›</a:t>
            </a:fld>
            <a:endParaRPr lang="sv-SE"/>
          </a:p>
        </p:txBody>
      </p:sp>
    </p:spTree>
    <p:extLst>
      <p:ext uri="{BB962C8B-B14F-4D97-AF65-F5344CB8AC3E}">
        <p14:creationId xmlns:p14="http://schemas.microsoft.com/office/powerpoint/2010/main" val="4038721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indent="0">
              <a:buNone/>
            </a:pPr>
            <a:r>
              <a:rPr lang="sv-SE" sz="1200" dirty="0"/>
              <a:t>Kartlägga och sammanställa gäldenärsbehov inom skuldsaneringsprocessen och som identifierats genom behovsdrivna utvecklingsarbeten på Kronofogden, </a:t>
            </a:r>
            <a:br>
              <a:rPr lang="sv-SE" sz="1200" dirty="0"/>
            </a:br>
            <a:r>
              <a:rPr lang="sv-SE" sz="1200" dirty="0"/>
              <a:t>i en kundresa, i syfte att skapa </a:t>
            </a:r>
            <a:r>
              <a:rPr lang="sv-SE" sz="1200" b="1" dirty="0">
                <a:solidFill>
                  <a:schemeClr val="accent3"/>
                </a:solidFill>
              </a:rPr>
              <a:t>en samlad nulägesbild </a:t>
            </a:r>
            <a:r>
              <a:rPr lang="sv-SE" sz="1200" dirty="0"/>
              <a:t>av hur processen upplevs ur kundens perspektiv.</a:t>
            </a:r>
          </a:p>
          <a:p>
            <a:pPr marL="0" indent="0">
              <a:buNone/>
            </a:pPr>
            <a:r>
              <a:rPr lang="sv-SE" sz="1200" dirty="0"/>
              <a:t>Det ger en fördjupad förståelse för kundens behov, upplevelser och utmaningar i olika delar av skuldsaneringsprocessen. Arbetet fokuserar på att identifiera vad som fungerar bra, och vad som skaver för kund. </a:t>
            </a:r>
          </a:p>
          <a:p>
            <a:pPr marL="0" indent="0">
              <a:buNone/>
            </a:pPr>
            <a:r>
              <a:rPr lang="sv-SE" sz="1200" dirty="0"/>
              <a:t>Målet är att kundresan kan användas som underlag för utveckling av skuldsaneringsverksamheten.</a:t>
            </a:r>
          </a:p>
          <a:p>
            <a:pPr marL="0" indent="0">
              <a:buNone/>
            </a:pPr>
            <a:r>
              <a:rPr lang="sv-SE" sz="1100" i="1" dirty="0"/>
              <a:t>Antalet individer som underlaget och kundresan omfattar utgörs av djupintervjuer med uppskattningsvis </a:t>
            </a:r>
            <a:r>
              <a:rPr lang="sv-SE" sz="1100" b="1" i="1" dirty="0">
                <a:solidFill>
                  <a:schemeClr val="accent3"/>
                </a:solidFill>
              </a:rPr>
              <a:t>200 individer.</a:t>
            </a:r>
            <a:endParaRPr lang="sv-SE" sz="900" dirty="0"/>
          </a:p>
          <a:p>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13</a:t>
            </a:fld>
            <a:endParaRPr lang="sv-SE"/>
          </a:p>
        </p:txBody>
      </p:sp>
    </p:spTree>
    <p:extLst>
      <p:ext uri="{BB962C8B-B14F-4D97-AF65-F5344CB8AC3E}">
        <p14:creationId xmlns:p14="http://schemas.microsoft.com/office/powerpoint/2010/main" val="1980518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Nu blir det lite tvära kast mellan </a:t>
            </a:r>
            <a:r>
              <a:rPr lang="sv-SE" sz="1200" dirty="0" err="1">
                <a:effectLst/>
                <a:latin typeface="Times New Roman" panose="02020603050405020304" pitchFamily="18" charset="0"/>
                <a:ea typeface="Times New Roman" panose="02020603050405020304" pitchFamily="18" charset="0"/>
                <a:cs typeface="Times New Roman" panose="02020603050405020304" pitchFamily="18" charset="0"/>
              </a:rPr>
              <a:t>case</a:t>
            </a: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 och Bluffbolag, men vi vill passa på att nämna något om hur vi jobbar med problemen med bluffbolag på skuldsaneringen. </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Det som framgår av skuldsaneringslagen (32 § 2 stycket), är att om en fordran </a:t>
            </a:r>
            <a:r>
              <a:rPr lang="sv-SE" sz="1200" b="1" u="sng" dirty="0">
                <a:effectLst/>
                <a:latin typeface="Times New Roman" panose="02020603050405020304" pitchFamily="18" charset="0"/>
                <a:ea typeface="Times New Roman" panose="02020603050405020304" pitchFamily="18" charset="0"/>
                <a:cs typeface="Times New Roman" panose="02020603050405020304" pitchFamily="18" charset="0"/>
              </a:rPr>
              <a:t>kan antas </a:t>
            </a: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vara ogrundad, så </a:t>
            </a:r>
            <a:r>
              <a:rPr lang="sv-SE" sz="1200" b="1" u="sng" dirty="0">
                <a:effectLst/>
                <a:latin typeface="Times New Roman" panose="02020603050405020304" pitchFamily="18" charset="0"/>
                <a:ea typeface="Times New Roman" panose="02020603050405020304" pitchFamily="18" charset="0"/>
                <a:cs typeface="Times New Roman" panose="02020603050405020304" pitchFamily="18" charset="0"/>
              </a:rPr>
              <a:t>ska</a:t>
            </a: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 det bestämmas att den inte ska omfattas av skuldsaneringen. </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Vi har sedan flera år tillbaka ett arbete för att se till att ogrundade fordringar från så kallade bluffbolag upptäcks och undantas i skuldsaneringsärenden. Genom åren har ett flertal bolag med sådana krav identifierats och undantagits. </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Ogrundade fordringar kännetecknas ofta av att gäldenären inte själv tar upp dem, bakgrunden till dem är diffus och svårförklarlig, de anmäls ofta av utländska bolag och har låga kapitalbelopp med höga räntesatser. I vissa fall kan skulderna avse tjänster för sådant som vanligtvis är gratis (skilja sig, gå ur kyrkan, få ett lån förmedlat. Normalt sett saknas exekutionstitel (dvs skulden är varken fastställd av KFM eller av domstol).</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När vi misstänker att en anmäld fordran i ett skuldsaneringsärende är ogrundad så begär vi att bolaget inkommer med underlag som styrker skulderna. Om de inte inkommer med underlag som styrker fordrans existens (skuldebrev eller liknande) så har vi undantagit fordran från skuldsaneringsärendet och informerat gäldenären om vad detta innebär och hur hen behöver agera om dessa företag försöker driva in skulderna på andra sätt, exempelvis genom betalningsföreläggande och verkställighet. </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Det kan förstås vara svårt för er att förvarna gäldenärer om dessa typer av fordringar, eftersom det kan skapa en del oro och kan vara svårt för gäldenärerna att förstå sig på. Men vi vill att ni känner till vårt arbete och att ni är beredda på att svara på frågor från gäldenärer om detta. </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Det absolut viktigaste är att gäldenärer som får ett BF hemskickat, som avser en oriktig fordran, också bestrider betalningsansvar, både före en eventuell skuldsanering och efter att skuldsanering beviljats. Det är även viktigt att gäldenären inte mot bättre vetande godkänner en oriktig fordran under handläggningen av en skuldsaneringsansökan, då det i värsta fall kan leda till att ansökan avslås. </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sv-SE" dirty="0"/>
          </a:p>
          <a:p>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36</a:t>
            </a:fld>
            <a:endParaRPr lang="sv-SE"/>
          </a:p>
        </p:txBody>
      </p:sp>
    </p:spTree>
    <p:extLst>
      <p:ext uri="{BB962C8B-B14F-4D97-AF65-F5344CB8AC3E}">
        <p14:creationId xmlns:p14="http://schemas.microsoft.com/office/powerpoint/2010/main" val="1853401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lvl="0" indent="0">
              <a:lnSpc>
                <a:spcPct val="115000"/>
              </a:lnSpc>
              <a:spcAft>
                <a:spcPts val="1000"/>
              </a:spcAft>
              <a:buFont typeface="Symbol" panose="05050102010706020507" pitchFamily="18" charset="2"/>
              <a:buNone/>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Sen vill vi nämna något om själva ansökningsförfarandet. Först och främst vill vi tacka för det stöd ni ger gäldenärerna. Ansökningar från gäldenärer som fått er hjälp är väldigt ofta bättre ifyllda än annars och många gäldenärer är också bättre förberedda på att klara att följa en betalningsplan. </a:t>
            </a:r>
            <a:b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br>
            <a:b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b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Vi har dock några punkter där det finns förbättringspotential;</a:t>
            </a:r>
            <a:b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b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När det gäller rutan ”övriga kostnader” så har vi märkt att många budget- och skuldrådgivare fyller i önskad buffert i den rutan, utan att precisera vad kostnaden avser. Och gäldenären vet sällan vad det är för övrig kostnad som fyllts i, vilket innebär att det tar tid för oss att utreda vad som avses. Rutan ”övrig kostnad ”ska man bara fylla i den om man har en löpande kostnad som vi kan förbehålla för, men som inte har en egen ruta. Det kan vara exempelvis hemtjänst, färdtjänst, umgängesresor, trygghetslarm, merkostnader vid dubbelt boende för barn som går specialiserad gymnasieutbildning på annan ort, eller busskort för barn om kommunen inte erbjuder det. Om gäldenären har behov av särskilt hög buffert måste det alltid motiveras skriftligen.</a:t>
            </a:r>
          </a:p>
          <a:p>
            <a:pPr marL="342900" lvl="0" indent="-342900">
              <a:lnSpc>
                <a:spcPct val="115000"/>
              </a:lnSpc>
              <a:spcAft>
                <a:spcPts val="1000"/>
              </a:spcAft>
              <a:buFont typeface="Symbol" panose="05050102010706020507" pitchFamily="18" charset="2"/>
              <a:buChar char=""/>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Om man fyller i något på ”övriga inkomster och bidrag” så vill vi att det framgår (helst på den raden) vad det avser (vi inser att det finns förbättringspotential från vår sida här, då det är dåligt med plats, men någonstans behöver man alltid specificera om man fyller i ett belopp i övrig kostnad eller övrig inkomst. Om man har försörjningsstöd behöver man inte fylla i det som inkomst utan bara beskriva i text. </a:t>
            </a:r>
          </a:p>
          <a:p>
            <a:pPr marL="342900" lvl="0" indent="-342900">
              <a:lnSpc>
                <a:spcPct val="115000"/>
              </a:lnSpc>
              <a:spcAft>
                <a:spcPts val="1000"/>
              </a:spcAft>
              <a:buFont typeface="Symbol" panose="05050102010706020507" pitchFamily="18" charset="2"/>
              <a:buChar char=""/>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Om man fyller i resdagar med bil till och från arbetet behöver man inte räkna fram antal dagar per år, utan per vecka. Skriver man fem dagar i veckan så räknar vi ut vad det blir med avräkning för semester. </a:t>
            </a:r>
          </a:p>
          <a:p>
            <a:pPr marL="342900" lvl="0" indent="-342900">
              <a:lnSpc>
                <a:spcPct val="115000"/>
              </a:lnSpc>
              <a:spcAft>
                <a:spcPts val="1000"/>
              </a:spcAft>
              <a:buFont typeface="Symbol" panose="05050102010706020507" pitchFamily="18" charset="2"/>
              <a:buChar char=""/>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Har man kostnad för boende i egen fastighet vill vi att man fyller i varje kostnadstyp per månad – det är inte supertydligt i blanketten, men det är vad vi behöver få in. Ofta fylls kvartalskostnad i om kostnaden betalas kvartalsvis. </a:t>
            </a:r>
          </a:p>
          <a:p>
            <a:pPr marL="342900" lvl="0" indent="-342900">
              <a:lnSpc>
                <a:spcPct val="115000"/>
              </a:lnSpc>
              <a:spcAft>
                <a:spcPts val="1000"/>
              </a:spcAft>
              <a:buFont typeface="Symbol" panose="05050102010706020507" pitchFamily="18" charset="2"/>
              <a:buChar char=""/>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Fyll inte i 0 kr. Fenix tolkar inte 0 som ett värde, men i Signe tolkar Signe nollan som ett värde, då kommer det upp ett fält som vi manuellt måste gå in och bocka ur när det ska föras in i systemet. </a:t>
            </a:r>
          </a:p>
          <a:p>
            <a:pPr marL="342900" lvl="0" indent="-342900">
              <a:lnSpc>
                <a:spcPct val="115000"/>
              </a:lnSpc>
              <a:spcAft>
                <a:spcPts val="1000"/>
              </a:spcAft>
              <a:buFont typeface="Symbol" panose="05050102010706020507" pitchFamily="18" charset="2"/>
              <a:buChar char=""/>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Glöm inte att gäldenären måste skriva under sin ansökan – det har saknats i flera ärenden på sistone. </a:t>
            </a:r>
          </a:p>
          <a:p>
            <a:pPr marL="342900" lvl="0" indent="-342900">
              <a:lnSpc>
                <a:spcPct val="115000"/>
              </a:lnSpc>
              <a:spcAft>
                <a:spcPts val="1000"/>
              </a:spcAft>
              <a:buFont typeface="Symbol" panose="05050102010706020507" pitchFamily="18" charset="2"/>
              <a:buChar char=""/>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nSpc>
                <a:spcPct val="115000"/>
              </a:lnSpc>
              <a:spcAft>
                <a:spcPts val="1000"/>
              </a:spcAft>
              <a:buFont typeface="Symbol" panose="05050102010706020507" pitchFamily="18" charset="2"/>
              <a:buChar char=""/>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514350" indent="-285750">
              <a:lnSpc>
                <a:spcPct val="115000"/>
              </a:lnSpc>
              <a:spcBef>
                <a:spcPts val="200"/>
              </a:spcBef>
              <a:spcAft>
                <a:spcPts val="200"/>
              </a:spcAft>
              <a:buFont typeface="Arial" panose="020B0604020202020204" pitchFamily="34" charset="0"/>
              <a:buChar char="•"/>
            </a:pPr>
            <a:r>
              <a:rPr lang="sv-SE" sz="1800" dirty="0">
                <a:effectLst/>
                <a:latin typeface="Times New Roman" panose="02020603050405020304" pitchFamily="18" charset="0"/>
              </a:rPr>
              <a:t>Årtal gällande skuldsättning i ansökan  </a:t>
            </a:r>
            <a:endParaRPr lang="sv-SE" sz="1800" dirty="0">
              <a:effectLst/>
              <a:latin typeface="Aptos"/>
            </a:endParaRPr>
          </a:p>
          <a:p>
            <a:pPr marL="514350" indent="-285750">
              <a:lnSpc>
                <a:spcPct val="115000"/>
              </a:lnSpc>
              <a:spcBef>
                <a:spcPts val="200"/>
              </a:spcBef>
              <a:spcAft>
                <a:spcPts val="200"/>
              </a:spcAft>
              <a:buFont typeface="Arial" panose="020B0604020202020204" pitchFamily="34" charset="0"/>
              <a:buChar char="•"/>
            </a:pPr>
            <a:r>
              <a:rPr lang="sv-SE" sz="1800" dirty="0">
                <a:effectLst/>
                <a:latin typeface="Times New Roman" panose="02020603050405020304" pitchFamily="18" charset="0"/>
              </a:rPr>
              <a:t>Definiera typer utav skulder mer i ansökan . </a:t>
            </a:r>
            <a:endParaRPr lang="sv-SE" sz="1800" dirty="0">
              <a:effectLst/>
              <a:latin typeface="Aptos"/>
            </a:endParaRPr>
          </a:p>
          <a:p>
            <a:pPr marL="514350" indent="-285750">
              <a:lnSpc>
                <a:spcPct val="115000"/>
              </a:lnSpc>
              <a:spcBef>
                <a:spcPts val="200"/>
              </a:spcBef>
              <a:spcAft>
                <a:spcPts val="200"/>
              </a:spcAft>
              <a:buFont typeface="Arial" panose="020B0604020202020204" pitchFamily="34" charset="0"/>
              <a:buChar char="•"/>
            </a:pPr>
            <a:r>
              <a:rPr lang="sv-SE" sz="1800" dirty="0">
                <a:effectLst/>
                <a:latin typeface="Times New Roman" panose="02020603050405020304" pitchFamily="18" charset="0"/>
              </a:rPr>
              <a:t>Om gäldenären i ansökan uppger skuldsättning pga. konsumtion så är det bra om gäldenären kan specificera vad lånen och krediterna gick till alltså vad man har köpt från början.  </a:t>
            </a:r>
            <a:endParaRPr lang="sv-SE" sz="1800" b="0" dirty="0">
              <a:effectLst/>
              <a:latin typeface="Aptos"/>
            </a:endParaRPr>
          </a:p>
          <a:p>
            <a:pPr marL="514350" indent="-285750">
              <a:lnSpc>
                <a:spcPct val="115000"/>
              </a:lnSpc>
              <a:spcBef>
                <a:spcPts val="200"/>
              </a:spcBef>
              <a:spcAft>
                <a:spcPts val="200"/>
              </a:spcAft>
              <a:buFont typeface="Arial" panose="020B0604020202020204" pitchFamily="34" charset="0"/>
              <a:buChar char="•"/>
            </a:pPr>
            <a:r>
              <a:rPr lang="sv-SE" sz="1800" b="1" dirty="0">
                <a:effectLst/>
                <a:latin typeface="Times New Roman" panose="02020603050405020304" pitchFamily="18" charset="0"/>
              </a:rPr>
              <a:t>Be gäld kontakta KFM under tiden dom väntar på handläggning när förändringar sker så att när HL tar upp ansökan så är ärendet uppdaterat.</a:t>
            </a:r>
            <a:r>
              <a:rPr lang="sv-SE" sz="1800" dirty="0">
                <a:effectLst/>
                <a:latin typeface="Times New Roman" panose="02020603050405020304" pitchFamily="18" charset="0"/>
              </a:rPr>
              <a:t> </a:t>
            </a:r>
            <a:endParaRPr lang="sv-SE" sz="1800" dirty="0">
              <a:effectLst/>
              <a:latin typeface="Aptos"/>
            </a:endParaRPr>
          </a:p>
          <a:p>
            <a:pPr marL="342900" lvl="0" indent="-342900">
              <a:lnSpc>
                <a:spcPct val="115000"/>
              </a:lnSpc>
              <a:spcAft>
                <a:spcPts val="1000"/>
              </a:spcAft>
              <a:buFont typeface="Symbol" panose="05050102010706020507" pitchFamily="18" charset="2"/>
              <a:buChar char=""/>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endParaRPr lang="sv-SE" dirty="0"/>
          </a:p>
          <a:p>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38</a:t>
            </a:fld>
            <a:endParaRPr lang="sv-SE"/>
          </a:p>
        </p:txBody>
      </p:sp>
    </p:spTree>
    <p:extLst>
      <p:ext uri="{BB962C8B-B14F-4D97-AF65-F5344CB8AC3E}">
        <p14:creationId xmlns:p14="http://schemas.microsoft.com/office/powerpoint/2010/main" val="916861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26</a:t>
            </a:fld>
            <a:endParaRPr lang="sv-SE"/>
          </a:p>
        </p:txBody>
      </p:sp>
    </p:spTree>
    <p:extLst>
      <p:ext uri="{BB962C8B-B14F-4D97-AF65-F5344CB8AC3E}">
        <p14:creationId xmlns:p14="http://schemas.microsoft.com/office/powerpoint/2010/main" val="2769096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27</a:t>
            </a:fld>
            <a:endParaRPr lang="sv-SE"/>
          </a:p>
        </p:txBody>
      </p:sp>
    </p:spTree>
    <p:extLst>
      <p:ext uri="{BB962C8B-B14F-4D97-AF65-F5344CB8AC3E}">
        <p14:creationId xmlns:p14="http://schemas.microsoft.com/office/powerpoint/2010/main" val="1142604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28</a:t>
            </a:fld>
            <a:endParaRPr lang="sv-SE"/>
          </a:p>
        </p:txBody>
      </p:sp>
    </p:spTree>
    <p:extLst>
      <p:ext uri="{BB962C8B-B14F-4D97-AF65-F5344CB8AC3E}">
        <p14:creationId xmlns:p14="http://schemas.microsoft.com/office/powerpoint/2010/main" val="22634922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Nu ska ni få jobba med </a:t>
            </a:r>
            <a:r>
              <a:rPr lang="sv-SE" dirty="0" err="1"/>
              <a:t>case</a:t>
            </a:r>
            <a:r>
              <a:rPr lang="sv-SE" dirty="0"/>
              <a:t>. </a:t>
            </a:r>
          </a:p>
          <a:p>
            <a:r>
              <a:rPr lang="sv-SE" dirty="0"/>
              <a:t>Vi har två stycken och efter en kort redogörelse för omständigheterna i vart och ett av ärendena så kommer ni att få ett par minuter på er att diskutera i bikupor, sedan får ni rösta var och en via </a:t>
            </a:r>
            <a:r>
              <a:rPr lang="sv-SE" dirty="0" err="1"/>
              <a:t>menti</a:t>
            </a:r>
            <a:r>
              <a:rPr lang="sv-SE" dirty="0"/>
              <a:t> där ni föreställer er att ni jobbar som handläggare på skuldsaneringen och ska då bedöma om ni ska bevilja skuldsanering eller om ansökan ska avslås. När ni har röstat kommer vi titta på utfallet av era svar och gå igenom vårat </a:t>
            </a:r>
            <a:r>
              <a:rPr lang="sv-SE" dirty="0" err="1"/>
              <a:t>typsvar</a:t>
            </a:r>
            <a:r>
              <a:rPr lang="sv-SE" dirty="0"/>
              <a:t>. </a:t>
            </a:r>
          </a:p>
          <a:p>
            <a:endParaRPr lang="sv-SE" dirty="0"/>
          </a:p>
          <a:p>
            <a:r>
              <a:rPr lang="sv-SE" dirty="0"/>
              <a:t>Ok, då kör vi igång med </a:t>
            </a:r>
            <a:r>
              <a:rPr lang="sv-SE" dirty="0" err="1"/>
              <a:t>case</a:t>
            </a:r>
            <a:r>
              <a:rPr lang="sv-SE" dirty="0"/>
              <a:t> 1</a:t>
            </a:r>
          </a:p>
          <a:p>
            <a:endParaRPr lang="sv-SE" dirty="0"/>
          </a:p>
          <a:p>
            <a:endParaRPr lang="sv-SE" dirty="0"/>
          </a:p>
          <a:p>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30</a:t>
            </a:fld>
            <a:endParaRPr lang="sv-SE"/>
          </a:p>
        </p:txBody>
      </p:sp>
    </p:spTree>
    <p:extLst>
      <p:ext uri="{BB962C8B-B14F-4D97-AF65-F5344CB8AC3E}">
        <p14:creationId xmlns:p14="http://schemas.microsoft.com/office/powerpoint/2010/main" val="778459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Anna är 62 år, ensamstående, jobbar heltid, har en lön på 34 000 kr. Skulderna uppgår till 711 000 kr varav merparten är 3-7 år gamla. Skuldsättningen började för sju år sedan då hon och hennes sambo separerade. Förhållandet slutade illa och hon valde att bara packa ihop det nödvändigaste (kläder, sin laptop, katten och några småsaker). Hon lyckades skaffa en egen bostad och lånade pengar till möbler, TV mm. Även om hon köpte en del begagnat så drog det iväg snabbare än hon föreställt sig. Under en tid tog hon nya lån för att klara sina avbetalningsplaner och undvika Kronofogden, men för ca två år sedan blev hon sjukskriven några månader på grund av stress och då insåg hon att situationen var ohållbar. Hon lät skulderna gå till Kronofogden och sedan ett drygt år tillbaka har hon löneutmätning på ca 7 000 kr per månad. </a:t>
            </a:r>
          </a:p>
          <a:p>
            <a:endParaRPr lang="sv-SE" dirty="0"/>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Vid senaste deklarationen uppkom en skatteskuld på 20 000 kr som uppstått på grund av att hon jämkat för räntekostnader och för ca två månader sedan dömdes Anna för ringa stöld (snatteri) begånget för cirka sex månader sedan. Hon fick dagsböter på 9 600 kronor. Hon har aldrig stulit något innan, men hade en månad med mycket utgifter och hon hade då svårt att få pengarna att räcka till kattmaten. Efter att hon dömdes för ringa stöld har hon pratat med vänner och familj om sin situation. Barnen har sagt att de nu kommer vara noga med att inte belasta henne ekonomiskt framöver, det vill säga födelsedagspresenter får bli till ett symboliskt värde och de hjälps åt med inköp vid familjemiddagar osv. Sonen har även hjälpt henne att se över preliminärskatten så att hon inte får kvarskatt nästa år igen. Hon vet att det kommer bli tufft, men hon tror att hon kan klara sin ekonomi framöver utan att dra på sig några nya skulder.</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Fråga: Tycker ni att det är skäligt att bevilja Anna skuldsanering? </a:t>
            </a:r>
            <a:b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b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Diskutera i bikupor om 2-3 personer i 5 minuter. Sedan får ni rösta via </a:t>
            </a:r>
            <a:r>
              <a:rPr lang="sv-SE" sz="1200" dirty="0" err="1">
                <a:effectLst/>
                <a:latin typeface="Times New Roman" panose="02020603050405020304" pitchFamily="18" charset="0"/>
                <a:ea typeface="Times New Roman" panose="02020603050405020304" pitchFamily="18" charset="0"/>
                <a:cs typeface="Times New Roman" panose="02020603050405020304" pitchFamily="18" charset="0"/>
              </a:rPr>
              <a:t>mentimeterknappar</a:t>
            </a: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 </a:t>
            </a:r>
          </a:p>
          <a:p>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31</a:t>
            </a:fld>
            <a:endParaRPr lang="sv-SE"/>
          </a:p>
        </p:txBody>
      </p:sp>
    </p:spTree>
    <p:extLst>
      <p:ext uri="{BB962C8B-B14F-4D97-AF65-F5344CB8AC3E}">
        <p14:creationId xmlns:p14="http://schemas.microsoft.com/office/powerpoint/2010/main" val="3363619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Det som talar för skuldsanering är att merparten av skulderna är 3-7 år gamla, att skulderna främst uppstått på grund av en separation, att hon inledningsvis kunde betala på skulderna när de uppstod, och hon har vidtagit åtgärder för att undvika fortsatta skatteskulder (pratat med sina barn både för att informera och att få stöd och hjälp). </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Det som talar emot skuldsanering är att hon inte verkar ha tagit vara på sin rätt till bohag vid separation och därmed dragit på sig skulder för att införskaffa nytt bohag, att hon dragit på sig kvarskatt och att det har uppkommit en skuld i form av dagsböter till följd av att hon snattat nära i tiden. </a:t>
            </a: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Sammanfattningsvis väger omständigheterna som talar för skuldsanering tyngre än de som talar emot. Det är alltså skäligt att Anna beviljas skuldsanering. Att hon dömts för ringa stöld (alltså snatteri) vid ett tillfälle bör här inte tolkas som att hon tappat kontrollen av sin ekonomi, utan som ett enstaka snedsteg, som inte ska hindra skuldsanering även om det skedde relativt nyligen. </a:t>
            </a:r>
          </a:p>
          <a:p>
            <a:endParaRPr lang="sv-SE" dirty="0"/>
          </a:p>
          <a:p>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32</a:t>
            </a:fld>
            <a:endParaRPr lang="sv-SE"/>
          </a:p>
        </p:txBody>
      </p:sp>
    </p:spTree>
    <p:extLst>
      <p:ext uri="{BB962C8B-B14F-4D97-AF65-F5344CB8AC3E}">
        <p14:creationId xmlns:p14="http://schemas.microsoft.com/office/powerpoint/2010/main" val="231187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Gustav är 55 år, ensamstående, arbetar heltid som fritidsledare och har en månadslön på 31 000 kronor. </a:t>
            </a: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Gustav har sedan sju månader tillbaka löneutmätning om cirka 6 000 kronor. Efter att löneutmätningen startade kontaktade han BUS som hjälpt honom att fylla i och skicka in skuldsaneringsansökan. Han uppger i ansökan att han har betalat vad han kunnat på sina skulder samt att han sålt arvegods och dragit ner på sina utgifter genom att säga upp onödiga abonnemang.  </a:t>
            </a: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Gustav uppgav i ansökan att han hade cirka 600 000 kronor i skulder. Skuldbördan utgörs i huvudsak av konsumtionsskulder och krediter. Enligt Gustav har skulderna uppkommit löpande under de senaste tio åren. Han har fått betalningsproblem under perioder med sjukskrivning, men har inte haft några sjukdagar de senaste två åren. Av skulderna utgör cirka 50 000 kronor ett återkrav till Försäkringskassan som uppkom för fem år sedan. </a:t>
            </a: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Kronofogden har fattat beslut om inledande av skuldsanering för Gustav. Han beräknades vid inledandet ha ett betalningsutrymme om 5 500 kronor. </a:t>
            </a: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Vid avstämning av underrättelserna i ärendet har skulder om totalt 680 000 kronor bevakats. En av skulderna uppkom enligt fordringsanmälan för ett år sedan och uppgår till 200 000 kronor. Vid kontakt med Gustav angående skulden uppger han att han tog lånet för 12 månader sedan för att betala äldre skulder i syfte att få ner lånekostnaden. Han uppmanas redogöra för vilka skulder som betalats med vilka belopp. Den redogörelse han lämnar innefattar betalningar av skulder för cirka ett år sedan om totalt 80 000 kronor. I övrigt kan han inte säga vad pengarna gått till annat än att han köpt ett par glasögon och att allt (mat etc.) är så dyrt numera.</a:t>
            </a:r>
            <a:endParaRPr lang="sv-SE" dirty="0"/>
          </a:p>
          <a:p>
            <a:endParaRPr lang="sv-SE" dirty="0"/>
          </a:p>
          <a:p>
            <a:pPr marL="0" marR="0" lvl="0" indent="0" algn="l" defTabSz="914400" rtl="0" eaLnBrk="1" fontAlgn="auto" latinLnBrk="0" hangingPunct="1">
              <a:lnSpc>
                <a:spcPct val="100000"/>
              </a:lnSpc>
              <a:spcBef>
                <a:spcPts val="0"/>
              </a:spcBef>
              <a:spcAft>
                <a:spcPts val="0"/>
              </a:spcAft>
              <a:buClrTx/>
              <a:buSzTx/>
              <a:buFontTx/>
              <a:buNone/>
              <a:tabLst/>
              <a:defRPr/>
            </a:pPr>
            <a:r>
              <a:rPr lang="sv-SE" sz="1000" dirty="0">
                <a:effectLst/>
                <a:latin typeface="Times New Roman" panose="02020603050405020304" pitchFamily="18" charset="0"/>
                <a:ea typeface="Times New Roman" panose="02020603050405020304" pitchFamily="18" charset="0"/>
                <a:cs typeface="Times New Roman" panose="02020603050405020304" pitchFamily="18" charset="0"/>
              </a:rPr>
              <a:t>Fråga: Tycker ni att det är skäligt att bevilja Gustav skuldsanering? </a:t>
            </a:r>
            <a:br>
              <a:rPr lang="sv-SE" sz="1000" dirty="0">
                <a:effectLst/>
                <a:latin typeface="Times New Roman" panose="02020603050405020304" pitchFamily="18" charset="0"/>
                <a:ea typeface="Times New Roman" panose="02020603050405020304" pitchFamily="18" charset="0"/>
                <a:cs typeface="Times New Roman" panose="02020603050405020304" pitchFamily="18" charset="0"/>
              </a:rPr>
            </a:br>
            <a:r>
              <a:rPr lang="sv-SE" sz="1000" dirty="0">
                <a:effectLst/>
                <a:latin typeface="Times New Roman" panose="02020603050405020304" pitchFamily="18" charset="0"/>
                <a:ea typeface="Times New Roman" panose="02020603050405020304" pitchFamily="18" charset="0"/>
                <a:cs typeface="Times New Roman" panose="02020603050405020304" pitchFamily="18" charset="0"/>
              </a:rPr>
              <a:t>Diskutera i bikupor om 2-3 personer i 5 minuter. Sedan får ni rösta via </a:t>
            </a:r>
            <a:r>
              <a:rPr lang="sv-SE" sz="1000" dirty="0" err="1">
                <a:effectLst/>
                <a:latin typeface="Times New Roman" panose="02020603050405020304" pitchFamily="18" charset="0"/>
                <a:ea typeface="Times New Roman" panose="02020603050405020304" pitchFamily="18" charset="0"/>
                <a:cs typeface="Times New Roman" panose="02020603050405020304" pitchFamily="18" charset="0"/>
              </a:rPr>
              <a:t>mentimeterknappar</a:t>
            </a:r>
            <a:r>
              <a:rPr lang="sv-SE" sz="1000" dirty="0">
                <a:effectLst/>
                <a:latin typeface="Times New Roman" panose="02020603050405020304" pitchFamily="18" charset="0"/>
                <a:ea typeface="Times New Roman" panose="02020603050405020304" pitchFamily="18" charset="0"/>
                <a:cs typeface="Times New Roman" panose="02020603050405020304" pitchFamily="18" charset="0"/>
              </a:rPr>
              <a:t>. </a:t>
            </a:r>
          </a:p>
          <a:p>
            <a:endParaRPr lang="sv-SE" dirty="0"/>
          </a:p>
          <a:p>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33</a:t>
            </a:fld>
            <a:endParaRPr lang="sv-SE"/>
          </a:p>
        </p:txBody>
      </p:sp>
    </p:spTree>
    <p:extLst>
      <p:ext uri="{BB962C8B-B14F-4D97-AF65-F5344CB8AC3E}">
        <p14:creationId xmlns:p14="http://schemas.microsoft.com/office/powerpoint/2010/main" val="1601394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Det som talar för skuldsanering är att han jobbar heltid, har haft löneutmätning i sju månader, sålt arvegods och minskat sina kostnader, merparten av skulderna är gamla (upp till tio år gamla) och skulderna har delvis uppstått på grund av minskad inkomst vid sjukskrivningsperioder. Det finns inga uppgifter om lyxkonsumtion och inga nya skulder har uppkommit de senaste 12 månaderna. </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Det som talar emot är lånet på 200 000 kr som togs för tolv månader sedan, eftersom han först anfört att lånet tagits för att betala på gamla skulder, och att han senare uppger att endast en mindre del gått till att betala skulder och inte kunnat redogöra för var 120 000 kr använts till. </a:t>
            </a:r>
            <a:r>
              <a:rPr lang="sv-SE" sz="1200" dirty="0" err="1">
                <a:effectLst/>
                <a:latin typeface="Times New Roman" panose="02020603050405020304" pitchFamily="18" charset="0"/>
                <a:ea typeface="Times New Roman" panose="02020603050405020304" pitchFamily="18" charset="0"/>
                <a:cs typeface="Times New Roman" panose="02020603050405020304" pitchFamily="18" charset="0"/>
              </a:rPr>
              <a:t>Återkravsskulden</a:t>
            </a: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 till Försäkringskassan talar till viss del emot, men inte med någon tyngd eftersom den är fem år gammal och till ett relativt lågt belopp.</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Tiden för lånet ligger visserligen relativt långt bakåt i tiden, men inte tillräckligt för att kunna bortförklaras bara av att skulden är gammal. I den här situationen hade gäldenären ingen löneutmätning, var frisk och arbetade heltid med ett betalningsutrymme om ca 6 000 kr per månad. Han har ingen familj att försörja och inga omständigheter i hans vardag som innebär risker för några större utgifter. Han har alltså spenderat 150 000 kr utöver existensminimum det senaste året (5 månader á 6 000 kr i betalningsutrymme plus 120 000 kr i lån), vilket motsvarar 12 500 kr per månad det senaste året. Om delar av dessa utgifter har gått till att betala räntor eller avgifter på gamla skulder borde han relativt enkelt kunna redovisa det med ett bankutdrag. Gällande påståendet att han sålt arvegods och sagt upp onödiga abonnemang ska det förstås tala för skuldsanering, men om vi inte vet mer om vilka arvegods och vilka abonnemang som sagts upp, eller om pengarna gått till att betala av skulder kan vi inte låta den omständigheten väga särskilt tungt. </a:t>
            </a:r>
          </a:p>
          <a:p>
            <a:pPr>
              <a:lnSpc>
                <a:spcPct val="115000"/>
              </a:lnSpc>
              <a:spcAft>
                <a:spcPts val="1000"/>
              </a:spcAft>
            </a:pPr>
            <a:endParaRPr lang="sv-SE"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Det vi vill säga med detta </a:t>
            </a:r>
            <a:r>
              <a:rPr lang="sv-SE" sz="1200" dirty="0" err="1">
                <a:effectLst/>
                <a:latin typeface="Times New Roman" panose="02020603050405020304" pitchFamily="18" charset="0"/>
                <a:ea typeface="Times New Roman" panose="02020603050405020304" pitchFamily="18" charset="0"/>
                <a:cs typeface="Times New Roman" panose="02020603050405020304" pitchFamily="18" charset="0"/>
              </a:rPr>
              <a:t>case</a:t>
            </a:r>
            <a:r>
              <a:rPr lang="sv-SE" sz="1200" dirty="0">
                <a:effectLst/>
                <a:latin typeface="Times New Roman" panose="02020603050405020304" pitchFamily="18" charset="0"/>
                <a:ea typeface="Times New Roman" panose="02020603050405020304" pitchFamily="18" charset="0"/>
                <a:cs typeface="Times New Roman" panose="02020603050405020304" pitchFamily="18" charset="0"/>
              </a:rPr>
              <a:t> är att om en gäldenär påstår att hen har tagit stora lån för att betala av andra lån så behöver gäldenären, om vi frågar efter det, kunna redogöra för vilka lån som betalats av. Ju längre tillbaka i tiden ett lån tagits desto svårare kan det vara att redogöra för vart pengarna tagit vägen men det räcker inte alltid att bara påstå att nya lån har gått till att betala på gamla. Det finns två rättsfall man kan titta närmare på om man vill förstå hur domstolarna resonerar. Dels </a:t>
            </a:r>
            <a:r>
              <a:rPr lang="sv-SE" sz="1200" b="1" dirty="0">
                <a:effectLst/>
                <a:highlight>
                  <a:srgbClr val="FFFF00"/>
                </a:highlight>
                <a:latin typeface="Times New Roman" panose="02020603050405020304" pitchFamily="18" charset="0"/>
                <a:ea typeface="Times New Roman" panose="02020603050405020304" pitchFamily="18" charset="0"/>
              </a:rPr>
              <a:t>Hovrätten för Nedre Norrland, beslut 2022-10-20, ÖÄ 291-22</a:t>
            </a:r>
            <a:r>
              <a:rPr lang="sv-SE" sz="1200" dirty="0">
                <a:effectLst/>
                <a:latin typeface="Times New Roman" panose="02020603050405020304" pitchFamily="18" charset="0"/>
                <a:ea typeface="Times New Roman" panose="02020603050405020304" pitchFamily="18" charset="0"/>
              </a:rPr>
              <a:t> och dels </a:t>
            </a:r>
            <a:r>
              <a:rPr lang="sv-SE" sz="1200" b="1" dirty="0">
                <a:effectLst/>
                <a:latin typeface="Times New Roman" panose="02020603050405020304" pitchFamily="18" charset="0"/>
                <a:ea typeface="Times New Roman" panose="02020603050405020304" pitchFamily="18" charset="0"/>
              </a:rPr>
              <a:t>Hovrätten över Skåne och Blekinge, beslut 2026-03-31, Ä 1333-26</a:t>
            </a:r>
            <a:r>
              <a:rPr lang="sv-SE" sz="1200" dirty="0">
                <a:effectLst/>
                <a:latin typeface="Times New Roman" panose="02020603050405020304" pitchFamily="18" charset="0"/>
                <a:ea typeface="Times New Roman" panose="02020603050405020304" pitchFamily="18" charset="0"/>
              </a:rPr>
              <a:t>. </a:t>
            </a:r>
          </a:p>
          <a:p>
            <a:endParaRPr lang="sv-SE" dirty="0"/>
          </a:p>
        </p:txBody>
      </p:sp>
      <p:sp>
        <p:nvSpPr>
          <p:cNvPr id="4" name="Platshållare för bildnummer 3"/>
          <p:cNvSpPr>
            <a:spLocks noGrp="1"/>
          </p:cNvSpPr>
          <p:nvPr>
            <p:ph type="sldNum" sz="quarter" idx="5"/>
          </p:nvPr>
        </p:nvSpPr>
        <p:spPr/>
        <p:txBody>
          <a:bodyPr/>
          <a:lstStyle/>
          <a:p>
            <a:fld id="{FB5A4C8C-C752-4B94-B88D-6DF198E1BB01}" type="slidenum">
              <a:rPr lang="sv-SE" smtClean="0"/>
              <a:t>34</a:t>
            </a:fld>
            <a:endParaRPr lang="sv-SE"/>
          </a:p>
        </p:txBody>
      </p:sp>
    </p:spTree>
    <p:extLst>
      <p:ext uri="{BB962C8B-B14F-4D97-AF65-F5344CB8AC3E}">
        <p14:creationId xmlns:p14="http://schemas.microsoft.com/office/powerpoint/2010/main" val="30319496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Förstasida">
    <p:spTree>
      <p:nvGrpSpPr>
        <p:cNvPr id="1" name=""/>
        <p:cNvGrpSpPr/>
        <p:nvPr/>
      </p:nvGrpSpPr>
      <p:grpSpPr>
        <a:xfrm>
          <a:off x="0" y="0"/>
          <a:ext cx="0" cy="0"/>
          <a:chOff x="0" y="0"/>
          <a:chExt cx="0" cy="0"/>
        </a:xfrm>
      </p:grpSpPr>
      <p:sp>
        <p:nvSpPr>
          <p:cNvPr id="8" name="Rektangel 7">
            <a:extLst>
              <a:ext uri="{C183D7F6-B498-43B3-948B-1728B52AA6E4}">
                <adec:decorative xmlns:adec="http://schemas.microsoft.com/office/drawing/2017/decorative" val="1"/>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Rubrik 1"/>
          <p:cNvSpPr>
            <a:spLocks noGrp="1"/>
          </p:cNvSpPr>
          <p:nvPr>
            <p:ph type="ctrTitle"/>
          </p:nvPr>
        </p:nvSpPr>
        <p:spPr>
          <a:xfrm>
            <a:off x="695401" y="2636912"/>
            <a:ext cx="10879954" cy="1008112"/>
          </a:xfrm>
        </p:spPr>
        <p:txBody>
          <a:bodyPr anchor="b" anchorCtr="0">
            <a:noAutofit/>
          </a:bodyPr>
          <a:lstStyle>
            <a:lvl1pPr algn="ctr">
              <a:defRPr sz="5400">
                <a:solidFill>
                  <a:schemeClr val="bg1"/>
                </a:solidFill>
              </a:defRPr>
            </a:lvl1pPr>
          </a:lstStyle>
          <a:p>
            <a:r>
              <a:rPr lang="sv-SE"/>
              <a:t>Klicka här för att ändra mall för rubrikformat</a:t>
            </a:r>
            <a:endParaRPr lang="sv-SE" dirty="0"/>
          </a:p>
        </p:txBody>
      </p:sp>
      <p:sp>
        <p:nvSpPr>
          <p:cNvPr id="3" name="Underrubrik 2"/>
          <p:cNvSpPr>
            <a:spLocks noGrp="1"/>
          </p:cNvSpPr>
          <p:nvPr>
            <p:ph type="subTitle" idx="1" hasCustomPrompt="1"/>
          </p:nvPr>
        </p:nvSpPr>
        <p:spPr>
          <a:xfrm>
            <a:off x="695401" y="3780000"/>
            <a:ext cx="10879953" cy="1126800"/>
          </a:xfrm>
        </p:spPr>
        <p:txBody>
          <a:bodyPr>
            <a:noAutofit/>
          </a:bodyPr>
          <a:lstStyle>
            <a:lvl1pPr marL="0" indent="0" algn="ctr">
              <a:lnSpc>
                <a:spcPct val="100000"/>
              </a:lnSpc>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a:t>Klicka här för att ändra format på underrubrik i bakgrunden</a:t>
            </a:r>
          </a:p>
        </p:txBody>
      </p:sp>
      <p:pic>
        <p:nvPicPr>
          <p:cNvPr id="9" name="Bildobjekt 8">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628341520"/>
      </p:ext>
    </p:extLst>
  </p:cSld>
  <p:clrMapOvr>
    <a:masterClrMapping/>
  </p:clrMapOvr>
  <p:extLst>
    <p:ext uri="{DCECCB84-F9BA-43D5-87BE-67443E8EF086}">
      <p15:sldGuideLst xmlns:p15="http://schemas.microsoft.com/office/powerpoint/2012/main">
        <p15:guide id="1" orient="horz" pos="3748">
          <p15:clr>
            <a:srgbClr val="FBAE40"/>
          </p15:clr>
        </p15:guide>
        <p15:guide id="2" pos="5518">
          <p15:clr>
            <a:srgbClr val="FBAE40"/>
          </p15:clr>
        </p15:guide>
        <p15:guide id="3" pos="5428">
          <p15:clr>
            <a:srgbClr val="FBAE40"/>
          </p15:clr>
        </p15:guide>
        <p15:guide id="4" orient="horz" pos="383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p:spTree>
      <p:nvGrpSpPr>
        <p:cNvPr id="1" name=""/>
        <p:cNvGrpSpPr/>
        <p:nvPr/>
      </p:nvGrpSpPr>
      <p:grpSpPr>
        <a:xfrm>
          <a:off x="0" y="0"/>
          <a:ext cx="0" cy="0"/>
          <a:chOff x="0" y="0"/>
          <a:chExt cx="0" cy="0"/>
        </a:xfrm>
      </p:grpSpPr>
      <p:sp>
        <p:nvSpPr>
          <p:cNvPr id="5" name="Rubrik 4"/>
          <p:cNvSpPr>
            <a:spLocks noGrp="1"/>
          </p:cNvSpPr>
          <p:nvPr>
            <p:ph type="title"/>
          </p:nvPr>
        </p:nvSpPr>
        <p:spPr>
          <a:xfrm>
            <a:off x="609600" y="273603"/>
            <a:ext cx="10922424" cy="936203"/>
          </a:xfrm>
        </p:spPr>
        <p:txBody>
          <a:bodyPr/>
          <a:lstStyle>
            <a:lvl1pPr marL="0" indent="0">
              <a:buFont typeface="Arial" panose="020B0604020202020204" pitchFamily="34" charset="0"/>
              <a:buNone/>
              <a:defRPr sz="4000"/>
            </a:lvl1pPr>
          </a:lstStyle>
          <a:p>
            <a:r>
              <a:rPr lang="sv-SE" dirty="0"/>
              <a:t>Klicka här för att ändra format</a:t>
            </a:r>
          </a:p>
        </p:txBody>
      </p:sp>
      <p:sp>
        <p:nvSpPr>
          <p:cNvPr id="9" name="Platshållare för innehåll 2"/>
          <p:cNvSpPr>
            <a:spLocks noGrp="1"/>
          </p:cNvSpPr>
          <p:nvPr>
            <p:ph idx="1"/>
          </p:nvPr>
        </p:nvSpPr>
        <p:spPr>
          <a:xfrm>
            <a:off x="609600" y="1628800"/>
            <a:ext cx="5220000" cy="4494800"/>
          </a:xfrm>
        </p:spPr>
        <p:txBody>
          <a:body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Platshållare för innehåll 2"/>
          <p:cNvSpPr>
            <a:spLocks noGrp="1"/>
          </p:cNvSpPr>
          <p:nvPr>
            <p:ph idx="13"/>
          </p:nvPr>
        </p:nvSpPr>
        <p:spPr>
          <a:xfrm>
            <a:off x="6312024" y="1628800"/>
            <a:ext cx="5220000" cy="44948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Tree>
    <p:extLst>
      <p:ext uri="{BB962C8B-B14F-4D97-AF65-F5344CB8AC3E}">
        <p14:creationId xmlns:p14="http://schemas.microsoft.com/office/powerpoint/2010/main" val="3450651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nehållsdel samt bild">
    <p:spTree>
      <p:nvGrpSpPr>
        <p:cNvPr id="1" name=""/>
        <p:cNvGrpSpPr/>
        <p:nvPr/>
      </p:nvGrpSpPr>
      <p:grpSpPr>
        <a:xfrm>
          <a:off x="0" y="0"/>
          <a:ext cx="0" cy="0"/>
          <a:chOff x="0" y="0"/>
          <a:chExt cx="0" cy="0"/>
        </a:xfrm>
      </p:grpSpPr>
      <p:sp>
        <p:nvSpPr>
          <p:cNvPr id="10" name="Rubrik 3"/>
          <p:cNvSpPr>
            <a:spLocks noGrp="1"/>
          </p:cNvSpPr>
          <p:nvPr>
            <p:ph type="title"/>
          </p:nvPr>
        </p:nvSpPr>
        <p:spPr>
          <a:xfrm>
            <a:off x="6456040" y="273603"/>
            <a:ext cx="5112568" cy="936203"/>
          </a:xfrm>
        </p:spPr>
        <p:txBody>
          <a:bodyPr/>
          <a:lstStyle>
            <a:lvl1pPr marL="0" indent="0">
              <a:buFont typeface="Arial" panose="020B0604020202020204" pitchFamily="34" charset="0"/>
              <a:buNone/>
              <a:defRPr sz="3200"/>
            </a:lvl1pPr>
          </a:lstStyle>
          <a:p>
            <a:r>
              <a:rPr lang="sv-SE" dirty="0"/>
              <a:t>Klicka här för att ändra format</a:t>
            </a:r>
          </a:p>
        </p:txBody>
      </p:sp>
      <p:sp>
        <p:nvSpPr>
          <p:cNvPr id="5" name="Platshållare för innehåll 2"/>
          <p:cNvSpPr>
            <a:spLocks noGrp="1"/>
          </p:cNvSpPr>
          <p:nvPr>
            <p:ph idx="1"/>
          </p:nvPr>
        </p:nvSpPr>
        <p:spPr>
          <a:xfrm>
            <a:off x="6456040" y="1628800"/>
            <a:ext cx="5112568" cy="4494800"/>
          </a:xfrm>
        </p:spPr>
        <p:txBody>
          <a:bodyPr/>
          <a:lstStyle>
            <a:lvl1pPr>
              <a:defRPr sz="2400"/>
            </a:lvl1pPr>
            <a:lvl2pPr>
              <a:defRPr sz="2000"/>
            </a:lvl2pPr>
            <a:lvl3pPr>
              <a:defRPr sz="1800"/>
            </a:lvl3pPr>
            <a:lvl4pPr>
              <a:defRPr sz="1600"/>
            </a:lvl4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9" name="Platshållare för bild 5"/>
          <p:cNvSpPr>
            <a:spLocks noGrp="1"/>
          </p:cNvSpPr>
          <p:nvPr>
            <p:ph type="pic" sz="quarter" idx="10"/>
          </p:nvPr>
        </p:nvSpPr>
        <p:spPr>
          <a:xfrm>
            <a:off x="0" y="572"/>
            <a:ext cx="6096000" cy="6857428"/>
          </a:xfrm>
        </p:spPr>
        <p:txBody>
          <a:bodyPr/>
          <a:lstStyle>
            <a:lvl1pPr marL="0" indent="0">
              <a:buFontTx/>
              <a:buNone/>
              <a:defRPr/>
            </a:lvl1pPr>
          </a:lstStyle>
          <a:p>
            <a:r>
              <a:rPr lang="sv-SE" dirty="0"/>
              <a:t>Klicka på ikonen för att lägga till en bild</a:t>
            </a:r>
          </a:p>
        </p:txBody>
      </p:sp>
    </p:spTree>
    <p:extLst>
      <p:ext uri="{BB962C8B-B14F-4D97-AF65-F5344CB8AC3E}">
        <p14:creationId xmlns:p14="http://schemas.microsoft.com/office/powerpoint/2010/main" val="916480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ubrik på platta och Innehållsdel">
    <p:spTree>
      <p:nvGrpSpPr>
        <p:cNvPr id="1" name=""/>
        <p:cNvGrpSpPr/>
        <p:nvPr/>
      </p:nvGrpSpPr>
      <p:grpSpPr>
        <a:xfrm>
          <a:off x="0" y="0"/>
          <a:ext cx="0" cy="0"/>
          <a:chOff x="0" y="0"/>
          <a:chExt cx="0" cy="0"/>
        </a:xfrm>
      </p:grpSpPr>
      <p:sp>
        <p:nvSpPr>
          <p:cNvPr id="7" name="Rektangel 6">
            <a:extLst>
              <a:ext uri="{C183D7F6-B498-43B3-948B-1728B52AA6E4}">
                <adec:decorative xmlns:adec="http://schemas.microsoft.com/office/drawing/2017/decorative" val="1"/>
              </a:ext>
            </a:extLst>
          </p:cNvPr>
          <p:cNvSpPr/>
          <p:nvPr userDrawn="1"/>
        </p:nvSpPr>
        <p:spPr>
          <a:xfrm>
            <a:off x="0" y="0"/>
            <a:ext cx="6096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ubrik 3"/>
          <p:cNvSpPr>
            <a:spLocks noGrp="1"/>
          </p:cNvSpPr>
          <p:nvPr>
            <p:ph type="title"/>
          </p:nvPr>
        </p:nvSpPr>
        <p:spPr>
          <a:xfrm>
            <a:off x="527720" y="548680"/>
            <a:ext cx="5040560" cy="5574920"/>
          </a:xfrm>
        </p:spPr>
        <p:txBody>
          <a:bodyPr/>
          <a:lstStyle>
            <a:lvl1pPr marL="0" indent="0">
              <a:buFont typeface="Arial" panose="020B0604020202020204" pitchFamily="34" charset="0"/>
              <a:buNone/>
              <a:defRPr sz="4000">
                <a:solidFill>
                  <a:schemeClr val="bg1"/>
                </a:solidFill>
              </a:defRPr>
            </a:lvl1pPr>
          </a:lstStyle>
          <a:p>
            <a:r>
              <a:rPr lang="sv-SE" dirty="0"/>
              <a:t>Klicka här för att ändra format</a:t>
            </a:r>
          </a:p>
        </p:txBody>
      </p:sp>
      <p:sp>
        <p:nvSpPr>
          <p:cNvPr id="9" name="Platshållare för innehåll 2"/>
          <p:cNvSpPr>
            <a:spLocks noGrp="1"/>
          </p:cNvSpPr>
          <p:nvPr>
            <p:ph idx="1"/>
          </p:nvPr>
        </p:nvSpPr>
        <p:spPr>
          <a:xfrm>
            <a:off x="6456040" y="548680"/>
            <a:ext cx="5112568" cy="5574920"/>
          </a:xfrm>
        </p:spPr>
        <p:txBody>
          <a:bodyPr anchor="ctr" anchorCtr="0"/>
          <a:lstStyle>
            <a:lvl1pPr>
              <a:defRPr sz="2400"/>
            </a:lvl1pPr>
            <a:lvl2pPr>
              <a:defRPr sz="2000"/>
            </a:lvl2pPr>
            <a:lvl3pPr>
              <a:defRPr sz="1800"/>
            </a:lvl3pPr>
            <a:lvl4pPr>
              <a:defRPr sz="1600"/>
            </a:lvl4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Tree>
    <p:extLst>
      <p:ext uri="{BB962C8B-B14F-4D97-AF65-F5344CB8AC3E}">
        <p14:creationId xmlns:p14="http://schemas.microsoft.com/office/powerpoint/2010/main" val="3149491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ubrik och innehåll färgplatta">
    <p:spTree>
      <p:nvGrpSpPr>
        <p:cNvPr id="1" name=""/>
        <p:cNvGrpSpPr/>
        <p:nvPr/>
      </p:nvGrpSpPr>
      <p:grpSpPr>
        <a:xfrm>
          <a:off x="0" y="0"/>
          <a:ext cx="0" cy="0"/>
          <a:chOff x="0" y="0"/>
          <a:chExt cx="0" cy="0"/>
        </a:xfrm>
      </p:grpSpPr>
      <p:sp>
        <p:nvSpPr>
          <p:cNvPr id="7" name="Rubrik 6"/>
          <p:cNvSpPr>
            <a:spLocks noGrp="1"/>
          </p:cNvSpPr>
          <p:nvPr>
            <p:ph type="title"/>
          </p:nvPr>
        </p:nvSpPr>
        <p:spPr>
          <a:xfrm>
            <a:off x="609600" y="273603"/>
            <a:ext cx="10887000"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dirty="0"/>
              <a:t>Klicka här för att ändra format</a:t>
            </a:r>
          </a:p>
        </p:txBody>
      </p:sp>
      <p:sp>
        <p:nvSpPr>
          <p:cNvPr id="3" name="Platshållare för innehåll 2"/>
          <p:cNvSpPr>
            <a:spLocks noGrp="1"/>
          </p:cNvSpPr>
          <p:nvPr>
            <p:ph idx="1"/>
          </p:nvPr>
        </p:nvSpPr>
        <p:spPr>
          <a:xfrm>
            <a:off x="609600" y="1628800"/>
            <a:ext cx="10887000" cy="4494800"/>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Rektangel 7">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9" name="Bildobjekt 8">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30565424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färgplatta">
    <p:spTree>
      <p:nvGrpSpPr>
        <p:cNvPr id="1" name=""/>
        <p:cNvGrpSpPr/>
        <p:nvPr/>
      </p:nvGrpSpPr>
      <p:grpSpPr>
        <a:xfrm>
          <a:off x="0" y="0"/>
          <a:ext cx="0" cy="0"/>
          <a:chOff x="0" y="0"/>
          <a:chExt cx="0" cy="0"/>
        </a:xfrm>
      </p:grpSpPr>
      <p:sp>
        <p:nvSpPr>
          <p:cNvPr id="11" name="Rektangel 10">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ubrik 4"/>
          <p:cNvSpPr>
            <a:spLocks noGrp="1"/>
          </p:cNvSpPr>
          <p:nvPr>
            <p:ph type="title"/>
          </p:nvPr>
        </p:nvSpPr>
        <p:spPr>
          <a:xfrm>
            <a:off x="609600" y="273603"/>
            <a:ext cx="10922424"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dirty="0"/>
              <a:t>Klicka här för att ändra format</a:t>
            </a:r>
          </a:p>
        </p:txBody>
      </p:sp>
      <p:sp>
        <p:nvSpPr>
          <p:cNvPr id="9" name="Platshållare för innehåll 2"/>
          <p:cNvSpPr>
            <a:spLocks noGrp="1"/>
          </p:cNvSpPr>
          <p:nvPr>
            <p:ph idx="1"/>
          </p:nvPr>
        </p:nvSpPr>
        <p:spPr>
          <a:xfrm>
            <a:off x="609600"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Platshållare för innehåll 2"/>
          <p:cNvSpPr>
            <a:spLocks noGrp="1"/>
          </p:cNvSpPr>
          <p:nvPr>
            <p:ph idx="13"/>
          </p:nvPr>
        </p:nvSpPr>
        <p:spPr>
          <a:xfrm>
            <a:off x="6312024"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pic>
        <p:nvPicPr>
          <p:cNvPr id="12" name="Bildobjekt 11">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33948938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Kapitelstart blå">
    <p:spTree>
      <p:nvGrpSpPr>
        <p:cNvPr id="1" name=""/>
        <p:cNvGrpSpPr/>
        <p:nvPr/>
      </p:nvGrpSpPr>
      <p:grpSpPr>
        <a:xfrm>
          <a:off x="0" y="0"/>
          <a:ext cx="0" cy="0"/>
          <a:chOff x="0" y="0"/>
          <a:chExt cx="0" cy="0"/>
        </a:xfrm>
      </p:grpSpPr>
      <p:sp>
        <p:nvSpPr>
          <p:cNvPr id="6" name="Rubrik 1"/>
          <p:cNvSpPr>
            <a:spLocks noGrp="1"/>
          </p:cNvSpPr>
          <p:nvPr>
            <p:ph type="ctrTitle"/>
          </p:nvPr>
        </p:nvSpPr>
        <p:spPr>
          <a:xfrm>
            <a:off x="695401" y="2636912"/>
            <a:ext cx="10879954" cy="1008112"/>
          </a:xfrm>
        </p:spPr>
        <p:txBody>
          <a:bodyPr anchor="b" anchorCtr="0">
            <a:noAutofit/>
          </a:bodyPr>
          <a:lstStyle>
            <a:lvl1pPr algn="ctr">
              <a:defRPr sz="5400">
                <a:solidFill>
                  <a:schemeClr val="bg1"/>
                </a:solidFill>
              </a:defRPr>
            </a:lvl1pPr>
          </a:lstStyle>
          <a:p>
            <a:endParaRPr lang="sv-SE" dirty="0"/>
          </a:p>
        </p:txBody>
      </p:sp>
      <p:sp>
        <p:nvSpPr>
          <p:cNvPr id="15" name="Underrubrik 2"/>
          <p:cNvSpPr>
            <a:spLocks noGrp="1"/>
          </p:cNvSpPr>
          <p:nvPr>
            <p:ph type="subTitle" idx="1" hasCustomPrompt="1"/>
          </p:nvPr>
        </p:nvSpPr>
        <p:spPr>
          <a:xfrm>
            <a:off x="695401" y="3780000"/>
            <a:ext cx="10879953" cy="1126800"/>
          </a:xfrm>
        </p:spPr>
        <p:txBody>
          <a:bodyPr>
            <a:noAutofit/>
          </a:bodyPr>
          <a:lstStyle>
            <a:lvl1pPr marL="0" indent="0" algn="ctr">
              <a:lnSpc>
                <a:spcPct val="100000"/>
              </a:lnSpc>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a:t>Klicka här för att ändra format på underrubrik i bakgrunden</a:t>
            </a:r>
          </a:p>
        </p:txBody>
      </p:sp>
      <p:sp>
        <p:nvSpPr>
          <p:cNvPr id="12" name="Rektangel 11">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6" name="Bildobjekt 15">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25997121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Rubrik och innehåll">
    <p:spTree>
      <p:nvGrpSpPr>
        <p:cNvPr id="1" name=""/>
        <p:cNvGrpSpPr/>
        <p:nvPr/>
      </p:nvGrpSpPr>
      <p:grpSpPr>
        <a:xfrm>
          <a:off x="0" y="0"/>
          <a:ext cx="0" cy="0"/>
          <a:chOff x="0" y="0"/>
          <a:chExt cx="0" cy="0"/>
        </a:xfrm>
      </p:grpSpPr>
      <p:sp>
        <p:nvSpPr>
          <p:cNvPr id="7" name="Rubrik 6"/>
          <p:cNvSpPr>
            <a:spLocks noGrp="1"/>
          </p:cNvSpPr>
          <p:nvPr>
            <p:ph type="title"/>
          </p:nvPr>
        </p:nvSpPr>
        <p:spPr>
          <a:xfrm>
            <a:off x="609599" y="273603"/>
            <a:ext cx="10959009" cy="936203"/>
          </a:xfrm>
        </p:spPr>
        <p:txBody>
          <a:bodyPr/>
          <a:lstStyle>
            <a:lvl1pPr marL="0" indent="0">
              <a:buFont typeface="Arial" panose="020B0604020202020204" pitchFamily="34" charset="0"/>
              <a:buNone/>
              <a:defRPr/>
            </a:lvl1pPr>
          </a:lstStyle>
          <a:p>
            <a:r>
              <a:rPr lang="sv-SE"/>
              <a:t>Klicka här för att ändra format</a:t>
            </a:r>
          </a:p>
        </p:txBody>
      </p:sp>
      <p:sp>
        <p:nvSpPr>
          <p:cNvPr id="4" name="Platshållare för innehåll 2"/>
          <p:cNvSpPr>
            <a:spLocks noGrp="1"/>
          </p:cNvSpPr>
          <p:nvPr>
            <p:ph idx="1"/>
          </p:nvPr>
        </p:nvSpPr>
        <p:spPr>
          <a:xfrm>
            <a:off x="609600" y="1628800"/>
            <a:ext cx="10959008" cy="4494800"/>
          </a:xfrm>
        </p:spPr>
        <p:txBody>
          <a:body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Tree>
    <p:extLst>
      <p:ext uri="{BB962C8B-B14F-4D97-AF65-F5344CB8AC3E}">
        <p14:creationId xmlns:p14="http://schemas.microsoft.com/office/powerpoint/2010/main" val="23317158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p:spTree>
      <p:nvGrpSpPr>
        <p:cNvPr id="1" name=""/>
        <p:cNvGrpSpPr/>
        <p:nvPr/>
      </p:nvGrpSpPr>
      <p:grpSpPr>
        <a:xfrm>
          <a:off x="0" y="0"/>
          <a:ext cx="0" cy="0"/>
          <a:chOff x="0" y="0"/>
          <a:chExt cx="0" cy="0"/>
        </a:xfrm>
      </p:grpSpPr>
      <p:sp>
        <p:nvSpPr>
          <p:cNvPr id="5" name="Rubrik 4"/>
          <p:cNvSpPr>
            <a:spLocks noGrp="1"/>
          </p:cNvSpPr>
          <p:nvPr>
            <p:ph type="title"/>
          </p:nvPr>
        </p:nvSpPr>
        <p:spPr/>
        <p:txBody>
          <a:bodyPr/>
          <a:lstStyle>
            <a:lvl1pPr marL="0" indent="0">
              <a:buFont typeface="Arial" panose="020B0604020202020204" pitchFamily="34" charset="0"/>
              <a:buNone/>
              <a:defRPr/>
            </a:lvl1pPr>
          </a:lstStyle>
          <a:p>
            <a:r>
              <a:rPr lang="sv-SE"/>
              <a:t>Klicka här för att ändra format</a:t>
            </a:r>
          </a:p>
        </p:txBody>
      </p:sp>
      <p:sp>
        <p:nvSpPr>
          <p:cNvPr id="9" name="Platshållare för innehåll 2"/>
          <p:cNvSpPr>
            <a:spLocks noGrp="1"/>
          </p:cNvSpPr>
          <p:nvPr>
            <p:ph idx="1"/>
          </p:nvPr>
        </p:nvSpPr>
        <p:spPr>
          <a:xfrm>
            <a:off x="609600" y="1628800"/>
            <a:ext cx="5220000" cy="4494800"/>
          </a:xfrm>
        </p:spPr>
        <p:txBody>
          <a:body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Platshållare för innehåll 2"/>
          <p:cNvSpPr>
            <a:spLocks noGrp="1"/>
          </p:cNvSpPr>
          <p:nvPr>
            <p:ph idx="13"/>
          </p:nvPr>
        </p:nvSpPr>
        <p:spPr>
          <a:xfrm>
            <a:off x="6312024" y="1628800"/>
            <a:ext cx="5220000" cy="4494800"/>
          </a:xfrm>
        </p:spPr>
        <p:txBody>
          <a:body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Tree>
    <p:extLst>
      <p:ext uri="{BB962C8B-B14F-4D97-AF65-F5344CB8AC3E}">
        <p14:creationId xmlns:p14="http://schemas.microsoft.com/office/powerpoint/2010/main" val="3956810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nehållsdel samt bild">
    <p:spTree>
      <p:nvGrpSpPr>
        <p:cNvPr id="1" name=""/>
        <p:cNvGrpSpPr/>
        <p:nvPr/>
      </p:nvGrpSpPr>
      <p:grpSpPr>
        <a:xfrm>
          <a:off x="0" y="0"/>
          <a:ext cx="0" cy="0"/>
          <a:chOff x="0" y="0"/>
          <a:chExt cx="0" cy="0"/>
        </a:xfrm>
      </p:grpSpPr>
      <p:sp>
        <p:nvSpPr>
          <p:cNvPr id="10" name="Rubrik 3"/>
          <p:cNvSpPr>
            <a:spLocks noGrp="1"/>
          </p:cNvSpPr>
          <p:nvPr>
            <p:ph type="title"/>
          </p:nvPr>
        </p:nvSpPr>
        <p:spPr>
          <a:xfrm>
            <a:off x="6456040" y="273603"/>
            <a:ext cx="5112568" cy="936203"/>
          </a:xfrm>
        </p:spPr>
        <p:txBody>
          <a:bodyPr/>
          <a:lstStyle>
            <a:lvl1pPr marL="0" indent="0">
              <a:buFont typeface="Arial" panose="020B0604020202020204" pitchFamily="34" charset="0"/>
              <a:buNone/>
              <a:defRPr sz="3200"/>
            </a:lvl1pPr>
          </a:lstStyle>
          <a:p>
            <a:r>
              <a:rPr lang="sv-SE" dirty="0"/>
              <a:t>Klicka här för att ändra format</a:t>
            </a:r>
          </a:p>
        </p:txBody>
      </p:sp>
      <p:sp>
        <p:nvSpPr>
          <p:cNvPr id="5" name="Platshållare för innehåll 2"/>
          <p:cNvSpPr>
            <a:spLocks noGrp="1"/>
          </p:cNvSpPr>
          <p:nvPr>
            <p:ph idx="1"/>
          </p:nvPr>
        </p:nvSpPr>
        <p:spPr>
          <a:xfrm>
            <a:off x="6456040" y="1628800"/>
            <a:ext cx="5112568" cy="4494800"/>
          </a:xfrm>
        </p:spPr>
        <p:txBody>
          <a:bodyPr/>
          <a:lstStyle>
            <a:lvl1pPr>
              <a:defRPr sz="2400"/>
            </a:lvl1pPr>
            <a:lvl2pPr>
              <a:defRPr sz="2000"/>
            </a:lvl2pPr>
            <a:lvl3pPr>
              <a:defRPr sz="1800"/>
            </a:lvl3pPr>
            <a:lvl4pPr>
              <a:defRPr sz="1600"/>
            </a:lvl4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9" name="Platshållare för bild 5"/>
          <p:cNvSpPr>
            <a:spLocks noGrp="1"/>
          </p:cNvSpPr>
          <p:nvPr>
            <p:ph type="pic" sz="quarter" idx="10"/>
          </p:nvPr>
        </p:nvSpPr>
        <p:spPr>
          <a:xfrm>
            <a:off x="0" y="572"/>
            <a:ext cx="6096000" cy="6857428"/>
          </a:xfrm>
        </p:spPr>
        <p:txBody>
          <a:bodyPr/>
          <a:lstStyle>
            <a:lvl1pPr marL="0" indent="0">
              <a:buFontTx/>
              <a:buNone/>
              <a:defRPr/>
            </a:lvl1pPr>
          </a:lstStyle>
          <a:p>
            <a:r>
              <a:rPr lang="sv-SE" dirty="0"/>
              <a:t>Klicka på ikonen för att lägga till en bild</a:t>
            </a:r>
          </a:p>
        </p:txBody>
      </p:sp>
    </p:spTree>
    <p:extLst>
      <p:ext uri="{BB962C8B-B14F-4D97-AF65-F5344CB8AC3E}">
        <p14:creationId xmlns:p14="http://schemas.microsoft.com/office/powerpoint/2010/main" val="20558450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ubrik på platta och Innehållsdel">
    <p:spTree>
      <p:nvGrpSpPr>
        <p:cNvPr id="1" name=""/>
        <p:cNvGrpSpPr/>
        <p:nvPr/>
      </p:nvGrpSpPr>
      <p:grpSpPr>
        <a:xfrm>
          <a:off x="0" y="0"/>
          <a:ext cx="0" cy="0"/>
          <a:chOff x="0" y="0"/>
          <a:chExt cx="0" cy="0"/>
        </a:xfrm>
      </p:grpSpPr>
      <p:sp>
        <p:nvSpPr>
          <p:cNvPr id="7" name="Rektangel 6">
            <a:extLst>
              <a:ext uri="{C183D7F6-B498-43B3-948B-1728B52AA6E4}">
                <adec:decorative xmlns:adec="http://schemas.microsoft.com/office/drawing/2017/decorative" val="1"/>
              </a:ext>
            </a:extLst>
          </p:cNvPr>
          <p:cNvSpPr/>
          <p:nvPr userDrawn="1"/>
        </p:nvSpPr>
        <p:spPr>
          <a:xfrm>
            <a:off x="0" y="0"/>
            <a:ext cx="6096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ubrik 3"/>
          <p:cNvSpPr>
            <a:spLocks noGrp="1"/>
          </p:cNvSpPr>
          <p:nvPr>
            <p:ph type="title"/>
          </p:nvPr>
        </p:nvSpPr>
        <p:spPr>
          <a:xfrm>
            <a:off x="527720" y="548680"/>
            <a:ext cx="5040560" cy="5574920"/>
          </a:xfrm>
        </p:spPr>
        <p:txBody>
          <a:bodyPr/>
          <a:lstStyle>
            <a:lvl1pPr marL="0" indent="0">
              <a:buFont typeface="Arial" panose="020B0604020202020204" pitchFamily="34" charset="0"/>
              <a:buNone/>
              <a:defRPr sz="4000">
                <a:solidFill>
                  <a:schemeClr val="bg1"/>
                </a:solidFill>
              </a:defRPr>
            </a:lvl1pPr>
          </a:lstStyle>
          <a:p>
            <a:r>
              <a:rPr lang="sv-SE" dirty="0"/>
              <a:t>Klicka här för att ändra format</a:t>
            </a:r>
          </a:p>
        </p:txBody>
      </p:sp>
      <p:sp>
        <p:nvSpPr>
          <p:cNvPr id="9" name="Platshållare för innehåll 2"/>
          <p:cNvSpPr>
            <a:spLocks noGrp="1"/>
          </p:cNvSpPr>
          <p:nvPr>
            <p:ph idx="1"/>
          </p:nvPr>
        </p:nvSpPr>
        <p:spPr>
          <a:xfrm>
            <a:off x="6456040" y="548680"/>
            <a:ext cx="5112568" cy="5574920"/>
          </a:xfrm>
        </p:spPr>
        <p:txBody>
          <a:bodyPr anchor="ctr" anchorCtr="0"/>
          <a:lstStyle>
            <a:lvl1pPr>
              <a:defRPr sz="2400"/>
            </a:lvl1pPr>
            <a:lvl2pPr>
              <a:defRPr sz="2000"/>
            </a:lvl2pPr>
            <a:lvl3pPr>
              <a:defRPr sz="1800"/>
            </a:lvl3pPr>
            <a:lvl4pPr>
              <a:defRPr sz="1600"/>
            </a:lvl4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Tree>
    <p:extLst>
      <p:ext uri="{BB962C8B-B14F-4D97-AF65-F5344CB8AC3E}">
        <p14:creationId xmlns:p14="http://schemas.microsoft.com/office/powerpoint/2010/main" val="920820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ubrik och innehåll">
    <p:spTree>
      <p:nvGrpSpPr>
        <p:cNvPr id="1" name=""/>
        <p:cNvGrpSpPr/>
        <p:nvPr/>
      </p:nvGrpSpPr>
      <p:grpSpPr>
        <a:xfrm>
          <a:off x="0" y="0"/>
          <a:ext cx="0" cy="0"/>
          <a:chOff x="0" y="0"/>
          <a:chExt cx="0" cy="0"/>
        </a:xfrm>
      </p:grpSpPr>
      <p:sp>
        <p:nvSpPr>
          <p:cNvPr id="7" name="Rubrik 1"/>
          <p:cNvSpPr>
            <a:spLocks noGrp="1"/>
          </p:cNvSpPr>
          <p:nvPr>
            <p:ph type="title"/>
          </p:nvPr>
        </p:nvSpPr>
        <p:spPr>
          <a:xfrm>
            <a:off x="609599" y="273603"/>
            <a:ext cx="10959009" cy="936203"/>
          </a:xfrm>
        </p:spPr>
        <p:txBody>
          <a:bodyPr/>
          <a:lstStyle>
            <a:lvl1pPr marL="0" indent="0">
              <a:buFont typeface="Arial" panose="020B0604020202020204" pitchFamily="34" charset="0"/>
              <a:buNone/>
              <a:defRPr/>
            </a:lvl1pPr>
          </a:lstStyle>
          <a:p>
            <a:r>
              <a:rPr lang="sv-SE"/>
              <a:t>Klicka här för att ändra mall för rubrikformat</a:t>
            </a:r>
            <a:endParaRPr lang="sv-SE" dirty="0"/>
          </a:p>
        </p:txBody>
      </p:sp>
      <p:sp>
        <p:nvSpPr>
          <p:cNvPr id="3" name="Platshållare för innehåll 2"/>
          <p:cNvSpPr>
            <a:spLocks noGrp="1"/>
          </p:cNvSpPr>
          <p:nvPr>
            <p:ph idx="1"/>
          </p:nvPr>
        </p:nvSpPr>
        <p:spPr>
          <a:xfrm>
            <a:off x="609600" y="1628800"/>
            <a:ext cx="10959008" cy="4494800"/>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Tree>
    <p:extLst>
      <p:ext uri="{BB962C8B-B14F-4D97-AF65-F5344CB8AC3E}">
        <p14:creationId xmlns:p14="http://schemas.microsoft.com/office/powerpoint/2010/main" val="13566570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ubrik och innehåll färgplatta">
    <p:spTree>
      <p:nvGrpSpPr>
        <p:cNvPr id="1" name=""/>
        <p:cNvGrpSpPr/>
        <p:nvPr/>
      </p:nvGrpSpPr>
      <p:grpSpPr>
        <a:xfrm>
          <a:off x="0" y="0"/>
          <a:ext cx="0" cy="0"/>
          <a:chOff x="0" y="0"/>
          <a:chExt cx="0" cy="0"/>
        </a:xfrm>
      </p:grpSpPr>
      <p:sp>
        <p:nvSpPr>
          <p:cNvPr id="8" name="Rektangel 7">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ubrik 6"/>
          <p:cNvSpPr>
            <a:spLocks noGrp="1"/>
          </p:cNvSpPr>
          <p:nvPr>
            <p:ph type="title"/>
          </p:nvPr>
        </p:nvSpPr>
        <p:spPr>
          <a:xfrm>
            <a:off x="609600" y="273603"/>
            <a:ext cx="10887000"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dirty="0"/>
              <a:t>Klicka här för att ändra format</a:t>
            </a:r>
          </a:p>
        </p:txBody>
      </p:sp>
      <p:sp>
        <p:nvSpPr>
          <p:cNvPr id="3" name="Platshållare för innehåll 2"/>
          <p:cNvSpPr>
            <a:spLocks noGrp="1"/>
          </p:cNvSpPr>
          <p:nvPr>
            <p:ph idx="1"/>
          </p:nvPr>
        </p:nvSpPr>
        <p:spPr>
          <a:xfrm>
            <a:off x="609600" y="1628800"/>
            <a:ext cx="10887000" cy="4494800"/>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pic>
        <p:nvPicPr>
          <p:cNvPr id="9" name="Bildobjekt 8">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22674932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färgplatta">
    <p:spTree>
      <p:nvGrpSpPr>
        <p:cNvPr id="1" name=""/>
        <p:cNvGrpSpPr/>
        <p:nvPr/>
      </p:nvGrpSpPr>
      <p:grpSpPr>
        <a:xfrm>
          <a:off x="0" y="0"/>
          <a:ext cx="0" cy="0"/>
          <a:chOff x="0" y="0"/>
          <a:chExt cx="0" cy="0"/>
        </a:xfrm>
      </p:grpSpPr>
      <p:sp>
        <p:nvSpPr>
          <p:cNvPr id="11" name="Rektangel 10">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ubrik 4"/>
          <p:cNvSpPr>
            <a:spLocks noGrp="1"/>
          </p:cNvSpPr>
          <p:nvPr>
            <p:ph type="title"/>
          </p:nvPr>
        </p:nvSpPr>
        <p:spPr>
          <a:xfrm>
            <a:off x="609600" y="273603"/>
            <a:ext cx="10922424"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dirty="0"/>
              <a:t>Klicka här för att ändra format</a:t>
            </a:r>
          </a:p>
        </p:txBody>
      </p:sp>
      <p:sp>
        <p:nvSpPr>
          <p:cNvPr id="9" name="Platshållare för innehåll 2"/>
          <p:cNvSpPr>
            <a:spLocks noGrp="1"/>
          </p:cNvSpPr>
          <p:nvPr>
            <p:ph idx="1"/>
          </p:nvPr>
        </p:nvSpPr>
        <p:spPr>
          <a:xfrm>
            <a:off x="609600"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Platshållare för innehåll 2"/>
          <p:cNvSpPr>
            <a:spLocks noGrp="1"/>
          </p:cNvSpPr>
          <p:nvPr>
            <p:ph idx="13"/>
          </p:nvPr>
        </p:nvSpPr>
        <p:spPr>
          <a:xfrm>
            <a:off x="6312024"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pic>
        <p:nvPicPr>
          <p:cNvPr id="12" name="Bildobjekt 11">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36793702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Kapitelstart gul">
    <p:spTree>
      <p:nvGrpSpPr>
        <p:cNvPr id="1" name=""/>
        <p:cNvGrpSpPr/>
        <p:nvPr/>
      </p:nvGrpSpPr>
      <p:grpSpPr>
        <a:xfrm>
          <a:off x="0" y="0"/>
          <a:ext cx="0" cy="0"/>
          <a:chOff x="0" y="0"/>
          <a:chExt cx="0" cy="0"/>
        </a:xfrm>
      </p:grpSpPr>
      <p:pic>
        <p:nvPicPr>
          <p:cNvPr id="13" name="Bildobjekt 12">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02012" y="6310364"/>
            <a:ext cx="2149871" cy="331030"/>
          </a:xfrm>
          <a:prstGeom prst="rect">
            <a:avLst/>
          </a:prstGeom>
        </p:spPr>
      </p:pic>
      <p:sp>
        <p:nvSpPr>
          <p:cNvPr id="8" name="Rektangel 7">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ubrik 1"/>
          <p:cNvSpPr>
            <a:spLocks noGrp="1"/>
          </p:cNvSpPr>
          <p:nvPr>
            <p:ph type="ctrTitle"/>
          </p:nvPr>
        </p:nvSpPr>
        <p:spPr>
          <a:xfrm>
            <a:off x="695401" y="2636912"/>
            <a:ext cx="10879954" cy="1008112"/>
          </a:xfrm>
        </p:spPr>
        <p:txBody>
          <a:bodyPr anchor="b" anchorCtr="0">
            <a:noAutofit/>
          </a:bodyPr>
          <a:lstStyle>
            <a:lvl1pPr algn="ctr">
              <a:defRPr sz="5400">
                <a:solidFill>
                  <a:schemeClr val="bg1"/>
                </a:solidFill>
              </a:defRPr>
            </a:lvl1pPr>
          </a:lstStyle>
          <a:p>
            <a:endParaRPr lang="sv-SE" dirty="0"/>
          </a:p>
        </p:txBody>
      </p:sp>
      <p:sp>
        <p:nvSpPr>
          <p:cNvPr id="12" name="Underrubrik 2"/>
          <p:cNvSpPr>
            <a:spLocks noGrp="1"/>
          </p:cNvSpPr>
          <p:nvPr>
            <p:ph type="subTitle" idx="1" hasCustomPrompt="1"/>
          </p:nvPr>
        </p:nvSpPr>
        <p:spPr>
          <a:xfrm>
            <a:off x="695401" y="3780000"/>
            <a:ext cx="10879953" cy="1126800"/>
          </a:xfrm>
        </p:spPr>
        <p:txBody>
          <a:bodyPr>
            <a:noAutofit/>
          </a:bodyPr>
          <a:lstStyle>
            <a:lvl1pPr marL="0" indent="0" algn="ctr">
              <a:lnSpc>
                <a:spcPct val="100000"/>
              </a:lnSpc>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a:t>Klicka här för att ändra format på underrubrik i bakgrunden</a:t>
            </a:r>
          </a:p>
        </p:txBody>
      </p:sp>
      <p:pic>
        <p:nvPicPr>
          <p:cNvPr id="17" name="Bildobjekt 16">
            <a:extLs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36320998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ubrik och innehåll">
    <p:spTree>
      <p:nvGrpSpPr>
        <p:cNvPr id="1" name=""/>
        <p:cNvGrpSpPr/>
        <p:nvPr/>
      </p:nvGrpSpPr>
      <p:grpSpPr>
        <a:xfrm>
          <a:off x="0" y="0"/>
          <a:ext cx="0" cy="0"/>
          <a:chOff x="0" y="0"/>
          <a:chExt cx="0" cy="0"/>
        </a:xfrm>
      </p:grpSpPr>
      <p:sp>
        <p:nvSpPr>
          <p:cNvPr id="7" name="Rubrik 6"/>
          <p:cNvSpPr>
            <a:spLocks noGrp="1"/>
          </p:cNvSpPr>
          <p:nvPr>
            <p:ph type="title"/>
          </p:nvPr>
        </p:nvSpPr>
        <p:spPr>
          <a:xfrm>
            <a:off x="609600" y="273603"/>
            <a:ext cx="10959008" cy="936203"/>
          </a:xfrm>
          <a:prstGeom prst="rect">
            <a:avLst/>
          </a:prstGeom>
        </p:spPr>
        <p:txBody>
          <a:bodyPr/>
          <a:lstStyle>
            <a:lvl1pPr marL="0" indent="0">
              <a:buFont typeface="Arial" panose="020B0604020202020204" pitchFamily="34" charset="0"/>
              <a:buNone/>
              <a:defRPr/>
            </a:lvl1pPr>
          </a:lstStyle>
          <a:p>
            <a:r>
              <a:rPr lang="sv-SE" dirty="0"/>
              <a:t>Klicka här för att ändra format</a:t>
            </a:r>
          </a:p>
        </p:txBody>
      </p:sp>
      <p:sp>
        <p:nvSpPr>
          <p:cNvPr id="4" name="Platshållare för innehåll 2"/>
          <p:cNvSpPr>
            <a:spLocks noGrp="1"/>
          </p:cNvSpPr>
          <p:nvPr>
            <p:ph idx="1"/>
          </p:nvPr>
        </p:nvSpPr>
        <p:spPr>
          <a:xfrm>
            <a:off x="609600" y="1628800"/>
            <a:ext cx="10959008" cy="44948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Tree>
    <p:extLst>
      <p:ext uri="{BB962C8B-B14F-4D97-AF65-F5344CB8AC3E}">
        <p14:creationId xmlns:p14="http://schemas.microsoft.com/office/powerpoint/2010/main" val="2330239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p:spTree>
      <p:nvGrpSpPr>
        <p:cNvPr id="1" name=""/>
        <p:cNvGrpSpPr/>
        <p:nvPr/>
      </p:nvGrpSpPr>
      <p:grpSpPr>
        <a:xfrm>
          <a:off x="0" y="0"/>
          <a:ext cx="0" cy="0"/>
          <a:chOff x="0" y="0"/>
          <a:chExt cx="0" cy="0"/>
        </a:xfrm>
      </p:grpSpPr>
      <p:sp>
        <p:nvSpPr>
          <p:cNvPr id="5" name="Rubrik 4"/>
          <p:cNvSpPr>
            <a:spLocks noGrp="1"/>
          </p:cNvSpPr>
          <p:nvPr>
            <p:ph type="title"/>
          </p:nvPr>
        </p:nvSpPr>
        <p:spPr>
          <a:xfrm>
            <a:off x="609600" y="273603"/>
            <a:ext cx="10922424" cy="936203"/>
          </a:xfrm>
          <a:prstGeom prst="rect">
            <a:avLst/>
          </a:prstGeom>
        </p:spPr>
        <p:txBody>
          <a:bodyPr/>
          <a:lstStyle>
            <a:lvl1pPr marL="0" indent="0">
              <a:buFont typeface="Arial" panose="020B0604020202020204" pitchFamily="34" charset="0"/>
              <a:buNone/>
              <a:defRPr/>
            </a:lvl1pPr>
          </a:lstStyle>
          <a:p>
            <a:r>
              <a:rPr lang="sv-SE"/>
              <a:t>Klicka här för att ändra format</a:t>
            </a:r>
          </a:p>
        </p:txBody>
      </p:sp>
      <p:sp>
        <p:nvSpPr>
          <p:cNvPr id="9" name="Platshållare för innehåll 2"/>
          <p:cNvSpPr>
            <a:spLocks noGrp="1"/>
          </p:cNvSpPr>
          <p:nvPr>
            <p:ph idx="1"/>
          </p:nvPr>
        </p:nvSpPr>
        <p:spPr>
          <a:xfrm>
            <a:off x="609600" y="1628800"/>
            <a:ext cx="5220000" cy="4494800"/>
          </a:xfrm>
        </p:spPr>
        <p:txBody>
          <a:body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Platshållare för innehåll 2"/>
          <p:cNvSpPr>
            <a:spLocks noGrp="1"/>
          </p:cNvSpPr>
          <p:nvPr>
            <p:ph idx="13"/>
          </p:nvPr>
        </p:nvSpPr>
        <p:spPr>
          <a:xfrm>
            <a:off x="6312024" y="1628800"/>
            <a:ext cx="5220000" cy="44948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Tree>
    <p:extLst>
      <p:ext uri="{BB962C8B-B14F-4D97-AF65-F5344CB8AC3E}">
        <p14:creationId xmlns:p14="http://schemas.microsoft.com/office/powerpoint/2010/main" val="10130650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nnehållsdel samt bild">
    <p:spTree>
      <p:nvGrpSpPr>
        <p:cNvPr id="1" name=""/>
        <p:cNvGrpSpPr/>
        <p:nvPr/>
      </p:nvGrpSpPr>
      <p:grpSpPr>
        <a:xfrm>
          <a:off x="0" y="0"/>
          <a:ext cx="0" cy="0"/>
          <a:chOff x="0" y="0"/>
          <a:chExt cx="0" cy="0"/>
        </a:xfrm>
      </p:grpSpPr>
      <p:sp>
        <p:nvSpPr>
          <p:cNvPr id="10" name="Rubrik 3"/>
          <p:cNvSpPr>
            <a:spLocks noGrp="1"/>
          </p:cNvSpPr>
          <p:nvPr>
            <p:ph type="title"/>
          </p:nvPr>
        </p:nvSpPr>
        <p:spPr>
          <a:xfrm>
            <a:off x="6456040" y="273603"/>
            <a:ext cx="5112568" cy="936203"/>
          </a:xfrm>
        </p:spPr>
        <p:txBody>
          <a:bodyPr/>
          <a:lstStyle>
            <a:lvl1pPr marL="0" indent="0">
              <a:buFont typeface="Arial" panose="020B0604020202020204" pitchFamily="34" charset="0"/>
              <a:buNone/>
              <a:defRPr sz="3200"/>
            </a:lvl1pPr>
          </a:lstStyle>
          <a:p>
            <a:r>
              <a:rPr lang="sv-SE" dirty="0"/>
              <a:t>Klicka här för att ändra format</a:t>
            </a:r>
          </a:p>
        </p:txBody>
      </p:sp>
      <p:sp>
        <p:nvSpPr>
          <p:cNvPr id="5" name="Platshållare för innehåll 2"/>
          <p:cNvSpPr>
            <a:spLocks noGrp="1"/>
          </p:cNvSpPr>
          <p:nvPr>
            <p:ph idx="1"/>
          </p:nvPr>
        </p:nvSpPr>
        <p:spPr>
          <a:xfrm>
            <a:off x="6456040" y="1628800"/>
            <a:ext cx="5112568" cy="4494800"/>
          </a:xfrm>
        </p:spPr>
        <p:txBody>
          <a:bodyPr/>
          <a:lstStyle>
            <a:lvl1pPr>
              <a:defRPr sz="2400"/>
            </a:lvl1pPr>
            <a:lvl2pPr>
              <a:defRPr sz="2000"/>
            </a:lvl2pPr>
            <a:lvl3pPr>
              <a:defRPr sz="1800"/>
            </a:lvl3pPr>
            <a:lvl4pPr>
              <a:defRPr sz="1600"/>
            </a:lvl4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9" name="Platshållare för bild 5"/>
          <p:cNvSpPr>
            <a:spLocks noGrp="1"/>
          </p:cNvSpPr>
          <p:nvPr>
            <p:ph type="pic" sz="quarter" idx="10"/>
          </p:nvPr>
        </p:nvSpPr>
        <p:spPr>
          <a:xfrm>
            <a:off x="0" y="572"/>
            <a:ext cx="6096000" cy="6857428"/>
          </a:xfrm>
        </p:spPr>
        <p:txBody>
          <a:bodyPr/>
          <a:lstStyle>
            <a:lvl1pPr marL="0" indent="0">
              <a:buFontTx/>
              <a:buNone/>
              <a:defRPr/>
            </a:lvl1pPr>
          </a:lstStyle>
          <a:p>
            <a:r>
              <a:rPr lang="sv-SE" dirty="0"/>
              <a:t>Klicka på ikonen för att lägga till en bild</a:t>
            </a:r>
          </a:p>
        </p:txBody>
      </p:sp>
    </p:spTree>
    <p:extLst>
      <p:ext uri="{BB962C8B-B14F-4D97-AF65-F5344CB8AC3E}">
        <p14:creationId xmlns:p14="http://schemas.microsoft.com/office/powerpoint/2010/main" val="42116450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Rubrik på platta och Innehållsdel">
    <p:spTree>
      <p:nvGrpSpPr>
        <p:cNvPr id="1" name=""/>
        <p:cNvGrpSpPr/>
        <p:nvPr/>
      </p:nvGrpSpPr>
      <p:grpSpPr>
        <a:xfrm>
          <a:off x="0" y="0"/>
          <a:ext cx="0" cy="0"/>
          <a:chOff x="0" y="0"/>
          <a:chExt cx="0" cy="0"/>
        </a:xfrm>
      </p:grpSpPr>
      <p:sp>
        <p:nvSpPr>
          <p:cNvPr id="7" name="Rektangel 6">
            <a:extLst>
              <a:ext uri="{C183D7F6-B498-43B3-948B-1728B52AA6E4}">
                <adec:decorative xmlns:adec="http://schemas.microsoft.com/office/drawing/2017/decorative" val="1"/>
              </a:ext>
            </a:extLst>
          </p:cNvPr>
          <p:cNvSpPr/>
          <p:nvPr userDrawn="1"/>
        </p:nvSpPr>
        <p:spPr>
          <a:xfrm>
            <a:off x="0" y="0"/>
            <a:ext cx="6096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ubrik 3"/>
          <p:cNvSpPr>
            <a:spLocks noGrp="1"/>
          </p:cNvSpPr>
          <p:nvPr>
            <p:ph type="title"/>
          </p:nvPr>
        </p:nvSpPr>
        <p:spPr>
          <a:xfrm>
            <a:off x="527720" y="548680"/>
            <a:ext cx="5040560" cy="5574920"/>
          </a:xfrm>
        </p:spPr>
        <p:txBody>
          <a:bodyPr/>
          <a:lstStyle>
            <a:lvl1pPr marL="0" indent="0">
              <a:buFont typeface="Arial" panose="020B0604020202020204" pitchFamily="34" charset="0"/>
              <a:buNone/>
              <a:defRPr sz="4000">
                <a:solidFill>
                  <a:schemeClr val="bg1"/>
                </a:solidFill>
              </a:defRPr>
            </a:lvl1pPr>
          </a:lstStyle>
          <a:p>
            <a:r>
              <a:rPr lang="sv-SE" dirty="0"/>
              <a:t>Klicka här för att ändra format</a:t>
            </a:r>
          </a:p>
        </p:txBody>
      </p:sp>
      <p:sp>
        <p:nvSpPr>
          <p:cNvPr id="9" name="Platshållare för innehåll 2"/>
          <p:cNvSpPr>
            <a:spLocks noGrp="1"/>
          </p:cNvSpPr>
          <p:nvPr>
            <p:ph idx="1"/>
          </p:nvPr>
        </p:nvSpPr>
        <p:spPr>
          <a:xfrm>
            <a:off x="6456040" y="548680"/>
            <a:ext cx="5112568" cy="5574920"/>
          </a:xfrm>
        </p:spPr>
        <p:txBody>
          <a:bodyPr anchor="ctr" anchorCtr="0"/>
          <a:lstStyle>
            <a:lvl1pPr>
              <a:defRPr sz="2400"/>
            </a:lvl1pPr>
            <a:lvl2pPr>
              <a:defRPr sz="2000"/>
            </a:lvl2pPr>
            <a:lvl3pPr>
              <a:defRPr sz="1800"/>
            </a:lvl3pPr>
            <a:lvl4pPr>
              <a:defRPr sz="1600"/>
            </a:lvl4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Tree>
    <p:extLst>
      <p:ext uri="{BB962C8B-B14F-4D97-AF65-F5344CB8AC3E}">
        <p14:creationId xmlns:p14="http://schemas.microsoft.com/office/powerpoint/2010/main" val="32881537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Rubrik och innehåll färgplatta">
    <p:spTree>
      <p:nvGrpSpPr>
        <p:cNvPr id="1" name=""/>
        <p:cNvGrpSpPr/>
        <p:nvPr/>
      </p:nvGrpSpPr>
      <p:grpSpPr>
        <a:xfrm>
          <a:off x="0" y="0"/>
          <a:ext cx="0" cy="0"/>
          <a:chOff x="0" y="0"/>
          <a:chExt cx="0" cy="0"/>
        </a:xfrm>
      </p:grpSpPr>
      <p:sp>
        <p:nvSpPr>
          <p:cNvPr id="8" name="Rektangel 7">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ubrik 6"/>
          <p:cNvSpPr>
            <a:spLocks noGrp="1"/>
          </p:cNvSpPr>
          <p:nvPr>
            <p:ph type="title"/>
          </p:nvPr>
        </p:nvSpPr>
        <p:spPr>
          <a:xfrm>
            <a:off x="609600" y="273603"/>
            <a:ext cx="10887000"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dirty="0"/>
              <a:t>Klicka här för att ändra format</a:t>
            </a:r>
          </a:p>
        </p:txBody>
      </p:sp>
      <p:sp>
        <p:nvSpPr>
          <p:cNvPr id="3" name="Platshållare för innehåll 2"/>
          <p:cNvSpPr>
            <a:spLocks noGrp="1"/>
          </p:cNvSpPr>
          <p:nvPr>
            <p:ph idx="1"/>
          </p:nvPr>
        </p:nvSpPr>
        <p:spPr>
          <a:xfrm>
            <a:off x="609600" y="1628800"/>
            <a:ext cx="10887000" cy="4494800"/>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pic>
        <p:nvPicPr>
          <p:cNvPr id="5" name="Bildobjekt 4">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32212537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färgplatta">
    <p:spTree>
      <p:nvGrpSpPr>
        <p:cNvPr id="1" name=""/>
        <p:cNvGrpSpPr/>
        <p:nvPr/>
      </p:nvGrpSpPr>
      <p:grpSpPr>
        <a:xfrm>
          <a:off x="0" y="0"/>
          <a:ext cx="0" cy="0"/>
          <a:chOff x="0" y="0"/>
          <a:chExt cx="0" cy="0"/>
        </a:xfrm>
      </p:grpSpPr>
      <p:sp>
        <p:nvSpPr>
          <p:cNvPr id="11" name="Rektangel 10">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ubrik 4"/>
          <p:cNvSpPr>
            <a:spLocks noGrp="1"/>
          </p:cNvSpPr>
          <p:nvPr>
            <p:ph type="title"/>
          </p:nvPr>
        </p:nvSpPr>
        <p:spPr>
          <a:xfrm>
            <a:off x="609600" y="273603"/>
            <a:ext cx="10922424"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dirty="0"/>
              <a:t>Klicka här för att ändra format</a:t>
            </a:r>
          </a:p>
        </p:txBody>
      </p:sp>
      <p:sp>
        <p:nvSpPr>
          <p:cNvPr id="9" name="Platshållare för innehåll 2"/>
          <p:cNvSpPr>
            <a:spLocks noGrp="1"/>
          </p:cNvSpPr>
          <p:nvPr>
            <p:ph idx="1"/>
          </p:nvPr>
        </p:nvSpPr>
        <p:spPr>
          <a:xfrm>
            <a:off x="609600"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Platshållare för innehåll 2"/>
          <p:cNvSpPr>
            <a:spLocks noGrp="1"/>
          </p:cNvSpPr>
          <p:nvPr>
            <p:ph idx="13"/>
          </p:nvPr>
        </p:nvSpPr>
        <p:spPr>
          <a:xfrm>
            <a:off x="6312024"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pic>
        <p:nvPicPr>
          <p:cNvPr id="6" name="Bildobjekt 5">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11136580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Kapitelstart lila">
    <p:spTree>
      <p:nvGrpSpPr>
        <p:cNvPr id="1" name=""/>
        <p:cNvGrpSpPr/>
        <p:nvPr/>
      </p:nvGrpSpPr>
      <p:grpSpPr>
        <a:xfrm>
          <a:off x="0" y="0"/>
          <a:ext cx="0" cy="0"/>
          <a:chOff x="0" y="0"/>
          <a:chExt cx="0" cy="0"/>
        </a:xfrm>
      </p:grpSpPr>
      <p:pic>
        <p:nvPicPr>
          <p:cNvPr id="13" name="Bildobjekt 12">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402012" y="6310364"/>
            <a:ext cx="2149871" cy="331030"/>
          </a:xfrm>
          <a:prstGeom prst="rect">
            <a:avLst/>
          </a:prstGeom>
        </p:spPr>
      </p:pic>
      <p:sp>
        <p:nvSpPr>
          <p:cNvPr id="12" name="Rektangel 11">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ubrik 1"/>
          <p:cNvSpPr>
            <a:spLocks noGrp="1"/>
          </p:cNvSpPr>
          <p:nvPr>
            <p:ph type="ctrTitle"/>
          </p:nvPr>
        </p:nvSpPr>
        <p:spPr>
          <a:xfrm>
            <a:off x="695401" y="2636912"/>
            <a:ext cx="10879954" cy="1008112"/>
          </a:xfrm>
        </p:spPr>
        <p:txBody>
          <a:bodyPr anchor="b" anchorCtr="0">
            <a:noAutofit/>
          </a:bodyPr>
          <a:lstStyle>
            <a:lvl1pPr algn="ctr">
              <a:defRPr sz="5400">
                <a:solidFill>
                  <a:schemeClr val="bg1"/>
                </a:solidFill>
              </a:defRPr>
            </a:lvl1pPr>
          </a:lstStyle>
          <a:p>
            <a:endParaRPr lang="sv-SE" dirty="0"/>
          </a:p>
        </p:txBody>
      </p:sp>
      <p:sp>
        <p:nvSpPr>
          <p:cNvPr id="15" name="Underrubrik 2"/>
          <p:cNvSpPr>
            <a:spLocks noGrp="1"/>
          </p:cNvSpPr>
          <p:nvPr>
            <p:ph type="subTitle" idx="1" hasCustomPrompt="1"/>
          </p:nvPr>
        </p:nvSpPr>
        <p:spPr>
          <a:xfrm>
            <a:off x="695401" y="3780000"/>
            <a:ext cx="10879953" cy="1126800"/>
          </a:xfrm>
        </p:spPr>
        <p:txBody>
          <a:bodyPr>
            <a:noAutofit/>
          </a:bodyPr>
          <a:lstStyle>
            <a:lvl1pPr marL="0" indent="0" algn="ctr">
              <a:lnSpc>
                <a:spcPct val="100000"/>
              </a:lnSpc>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a:t>Klicka här för att ändra format på underrubrik i bakgrunden</a:t>
            </a:r>
          </a:p>
        </p:txBody>
      </p:sp>
      <p:pic>
        <p:nvPicPr>
          <p:cNvPr id="16" name="Bildobjekt 15">
            <a:extLs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2950975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p:spTree>
      <p:nvGrpSpPr>
        <p:cNvPr id="1" name=""/>
        <p:cNvGrpSpPr/>
        <p:nvPr/>
      </p:nvGrpSpPr>
      <p:grpSpPr>
        <a:xfrm>
          <a:off x="0" y="0"/>
          <a:ext cx="0" cy="0"/>
          <a:chOff x="0" y="0"/>
          <a:chExt cx="0" cy="0"/>
        </a:xfrm>
      </p:grpSpPr>
      <p:sp>
        <p:nvSpPr>
          <p:cNvPr id="5" name="Rubrik 4"/>
          <p:cNvSpPr>
            <a:spLocks noGrp="1"/>
          </p:cNvSpPr>
          <p:nvPr>
            <p:ph type="title"/>
          </p:nvPr>
        </p:nvSpPr>
        <p:spPr/>
        <p:txBody>
          <a:bodyPr/>
          <a:lstStyle>
            <a:lvl1pPr marL="0" indent="0">
              <a:buFont typeface="Arial" panose="020B0604020202020204" pitchFamily="34" charset="0"/>
              <a:buNone/>
              <a:defRPr/>
            </a:lvl1pPr>
          </a:lstStyle>
          <a:p>
            <a:r>
              <a:rPr lang="sv-SE"/>
              <a:t>Klicka här för att ändra mall för rubrikformat</a:t>
            </a:r>
            <a:endParaRPr lang="sv-SE" dirty="0"/>
          </a:p>
        </p:txBody>
      </p:sp>
      <p:sp>
        <p:nvSpPr>
          <p:cNvPr id="9" name="Platshållare för innehåll 2"/>
          <p:cNvSpPr>
            <a:spLocks noGrp="1"/>
          </p:cNvSpPr>
          <p:nvPr>
            <p:ph idx="1"/>
          </p:nvPr>
        </p:nvSpPr>
        <p:spPr>
          <a:xfrm>
            <a:off x="609600" y="1628800"/>
            <a:ext cx="5220000" cy="4494800"/>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10" name="Platshållare för innehåll 2"/>
          <p:cNvSpPr>
            <a:spLocks noGrp="1"/>
          </p:cNvSpPr>
          <p:nvPr>
            <p:ph idx="13"/>
          </p:nvPr>
        </p:nvSpPr>
        <p:spPr>
          <a:xfrm>
            <a:off x="6312024" y="1628800"/>
            <a:ext cx="5220000" cy="4494800"/>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Tree>
    <p:extLst>
      <p:ext uri="{BB962C8B-B14F-4D97-AF65-F5344CB8AC3E}">
        <p14:creationId xmlns:p14="http://schemas.microsoft.com/office/powerpoint/2010/main" val="61788538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ubrik och innehåll">
    <p:spTree>
      <p:nvGrpSpPr>
        <p:cNvPr id="1" name=""/>
        <p:cNvGrpSpPr/>
        <p:nvPr/>
      </p:nvGrpSpPr>
      <p:grpSpPr>
        <a:xfrm>
          <a:off x="0" y="0"/>
          <a:ext cx="0" cy="0"/>
          <a:chOff x="0" y="0"/>
          <a:chExt cx="0" cy="0"/>
        </a:xfrm>
      </p:grpSpPr>
      <p:sp>
        <p:nvSpPr>
          <p:cNvPr id="7" name="Rubrik 6"/>
          <p:cNvSpPr>
            <a:spLocks noGrp="1"/>
          </p:cNvSpPr>
          <p:nvPr>
            <p:ph type="title"/>
          </p:nvPr>
        </p:nvSpPr>
        <p:spPr>
          <a:xfrm>
            <a:off x="609600" y="273603"/>
            <a:ext cx="10959008" cy="936203"/>
          </a:xfrm>
          <a:prstGeom prst="rect">
            <a:avLst/>
          </a:prstGeom>
        </p:spPr>
        <p:txBody>
          <a:bodyPr/>
          <a:lstStyle>
            <a:lvl1pPr marL="0" indent="0">
              <a:buFont typeface="Arial" panose="020B0604020202020204" pitchFamily="34" charset="0"/>
              <a:buNone/>
              <a:defRPr/>
            </a:lvl1pPr>
          </a:lstStyle>
          <a:p>
            <a:r>
              <a:rPr lang="sv-SE" dirty="0"/>
              <a:t>Klicka här för att ändra format</a:t>
            </a:r>
          </a:p>
        </p:txBody>
      </p:sp>
      <p:sp>
        <p:nvSpPr>
          <p:cNvPr id="4" name="Platshållare för innehåll 2"/>
          <p:cNvSpPr>
            <a:spLocks noGrp="1"/>
          </p:cNvSpPr>
          <p:nvPr>
            <p:ph idx="1"/>
          </p:nvPr>
        </p:nvSpPr>
        <p:spPr>
          <a:xfrm>
            <a:off x="609600" y="1628800"/>
            <a:ext cx="10959008" cy="44948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Tree>
    <p:extLst>
      <p:ext uri="{BB962C8B-B14F-4D97-AF65-F5344CB8AC3E}">
        <p14:creationId xmlns:p14="http://schemas.microsoft.com/office/powerpoint/2010/main" val="31208640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p:spTree>
      <p:nvGrpSpPr>
        <p:cNvPr id="1" name=""/>
        <p:cNvGrpSpPr/>
        <p:nvPr/>
      </p:nvGrpSpPr>
      <p:grpSpPr>
        <a:xfrm>
          <a:off x="0" y="0"/>
          <a:ext cx="0" cy="0"/>
          <a:chOff x="0" y="0"/>
          <a:chExt cx="0" cy="0"/>
        </a:xfrm>
      </p:grpSpPr>
      <p:sp>
        <p:nvSpPr>
          <p:cNvPr id="5" name="Rubrik 4"/>
          <p:cNvSpPr>
            <a:spLocks noGrp="1"/>
          </p:cNvSpPr>
          <p:nvPr>
            <p:ph type="title"/>
          </p:nvPr>
        </p:nvSpPr>
        <p:spPr>
          <a:xfrm>
            <a:off x="609600" y="273603"/>
            <a:ext cx="10922424" cy="936203"/>
          </a:xfrm>
          <a:prstGeom prst="rect">
            <a:avLst/>
          </a:prstGeom>
        </p:spPr>
        <p:txBody>
          <a:bodyPr/>
          <a:lstStyle>
            <a:lvl1pPr marL="0" indent="0">
              <a:buFont typeface="Arial" panose="020B0604020202020204" pitchFamily="34" charset="0"/>
              <a:buNone/>
              <a:defRPr/>
            </a:lvl1pPr>
          </a:lstStyle>
          <a:p>
            <a:r>
              <a:rPr lang="sv-SE"/>
              <a:t>Klicka här för att ändra format</a:t>
            </a:r>
          </a:p>
        </p:txBody>
      </p:sp>
      <p:sp>
        <p:nvSpPr>
          <p:cNvPr id="9" name="Platshållare för innehåll 2"/>
          <p:cNvSpPr>
            <a:spLocks noGrp="1"/>
          </p:cNvSpPr>
          <p:nvPr>
            <p:ph idx="1"/>
          </p:nvPr>
        </p:nvSpPr>
        <p:spPr>
          <a:xfrm>
            <a:off x="609600" y="1628800"/>
            <a:ext cx="5220000" cy="4494800"/>
          </a:xfrm>
        </p:spPr>
        <p:txBody>
          <a:body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Platshållare för innehåll 2"/>
          <p:cNvSpPr>
            <a:spLocks noGrp="1"/>
          </p:cNvSpPr>
          <p:nvPr>
            <p:ph idx="13"/>
          </p:nvPr>
        </p:nvSpPr>
        <p:spPr>
          <a:xfrm>
            <a:off x="6312024" y="1628800"/>
            <a:ext cx="5220000" cy="44948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Tree>
    <p:extLst>
      <p:ext uri="{BB962C8B-B14F-4D97-AF65-F5344CB8AC3E}">
        <p14:creationId xmlns:p14="http://schemas.microsoft.com/office/powerpoint/2010/main" val="20543222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nnehållsdel samt bild">
    <p:spTree>
      <p:nvGrpSpPr>
        <p:cNvPr id="1" name=""/>
        <p:cNvGrpSpPr/>
        <p:nvPr/>
      </p:nvGrpSpPr>
      <p:grpSpPr>
        <a:xfrm>
          <a:off x="0" y="0"/>
          <a:ext cx="0" cy="0"/>
          <a:chOff x="0" y="0"/>
          <a:chExt cx="0" cy="0"/>
        </a:xfrm>
      </p:grpSpPr>
      <p:sp>
        <p:nvSpPr>
          <p:cNvPr id="10" name="Rubrik 3"/>
          <p:cNvSpPr>
            <a:spLocks noGrp="1"/>
          </p:cNvSpPr>
          <p:nvPr>
            <p:ph type="title"/>
          </p:nvPr>
        </p:nvSpPr>
        <p:spPr>
          <a:xfrm>
            <a:off x="6456040" y="273603"/>
            <a:ext cx="5112568" cy="936203"/>
          </a:xfrm>
        </p:spPr>
        <p:txBody>
          <a:bodyPr/>
          <a:lstStyle>
            <a:lvl1pPr marL="0" indent="0">
              <a:buFont typeface="Arial" panose="020B0604020202020204" pitchFamily="34" charset="0"/>
              <a:buNone/>
              <a:defRPr sz="3200"/>
            </a:lvl1pPr>
          </a:lstStyle>
          <a:p>
            <a:r>
              <a:rPr lang="sv-SE" dirty="0"/>
              <a:t>Klicka här för att ändra format</a:t>
            </a:r>
          </a:p>
        </p:txBody>
      </p:sp>
      <p:sp>
        <p:nvSpPr>
          <p:cNvPr id="5" name="Platshållare för innehåll 2"/>
          <p:cNvSpPr>
            <a:spLocks noGrp="1"/>
          </p:cNvSpPr>
          <p:nvPr>
            <p:ph idx="1"/>
          </p:nvPr>
        </p:nvSpPr>
        <p:spPr>
          <a:xfrm>
            <a:off x="6456040" y="1628800"/>
            <a:ext cx="5112568" cy="4494800"/>
          </a:xfrm>
        </p:spPr>
        <p:txBody>
          <a:bodyPr/>
          <a:lstStyle>
            <a:lvl1pPr>
              <a:defRPr sz="2400"/>
            </a:lvl1pPr>
            <a:lvl2pPr>
              <a:defRPr sz="2000"/>
            </a:lvl2pPr>
            <a:lvl3pPr>
              <a:defRPr sz="1800"/>
            </a:lvl3pPr>
            <a:lvl4pPr>
              <a:defRPr sz="1600"/>
            </a:lvl4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9" name="Platshållare för bild 5"/>
          <p:cNvSpPr>
            <a:spLocks noGrp="1"/>
          </p:cNvSpPr>
          <p:nvPr>
            <p:ph type="pic" sz="quarter" idx="10"/>
          </p:nvPr>
        </p:nvSpPr>
        <p:spPr>
          <a:xfrm>
            <a:off x="0" y="572"/>
            <a:ext cx="6096000" cy="6857428"/>
          </a:xfrm>
        </p:spPr>
        <p:txBody>
          <a:bodyPr/>
          <a:lstStyle>
            <a:lvl1pPr marL="0" indent="0">
              <a:buFontTx/>
              <a:buNone/>
              <a:defRPr/>
            </a:lvl1pPr>
          </a:lstStyle>
          <a:p>
            <a:r>
              <a:rPr lang="sv-SE" dirty="0"/>
              <a:t>Klicka på ikonen för att lägga till en bild</a:t>
            </a:r>
          </a:p>
        </p:txBody>
      </p:sp>
    </p:spTree>
    <p:extLst>
      <p:ext uri="{BB962C8B-B14F-4D97-AF65-F5344CB8AC3E}">
        <p14:creationId xmlns:p14="http://schemas.microsoft.com/office/powerpoint/2010/main" val="22106059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ubrik på platta och Innehållsdel">
    <p:spTree>
      <p:nvGrpSpPr>
        <p:cNvPr id="1" name=""/>
        <p:cNvGrpSpPr/>
        <p:nvPr/>
      </p:nvGrpSpPr>
      <p:grpSpPr>
        <a:xfrm>
          <a:off x="0" y="0"/>
          <a:ext cx="0" cy="0"/>
          <a:chOff x="0" y="0"/>
          <a:chExt cx="0" cy="0"/>
        </a:xfrm>
      </p:grpSpPr>
      <p:sp>
        <p:nvSpPr>
          <p:cNvPr id="7" name="Rektangel 6">
            <a:extLst>
              <a:ext uri="{C183D7F6-B498-43B3-948B-1728B52AA6E4}">
                <adec:decorative xmlns:adec="http://schemas.microsoft.com/office/drawing/2017/decorative" val="1"/>
              </a:ext>
            </a:extLst>
          </p:cNvPr>
          <p:cNvSpPr/>
          <p:nvPr userDrawn="1"/>
        </p:nvSpPr>
        <p:spPr>
          <a:xfrm>
            <a:off x="0" y="0"/>
            <a:ext cx="6096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ubrik 3"/>
          <p:cNvSpPr>
            <a:spLocks noGrp="1"/>
          </p:cNvSpPr>
          <p:nvPr>
            <p:ph type="title"/>
          </p:nvPr>
        </p:nvSpPr>
        <p:spPr>
          <a:xfrm>
            <a:off x="527720" y="548680"/>
            <a:ext cx="5040560" cy="5574920"/>
          </a:xfrm>
        </p:spPr>
        <p:txBody>
          <a:bodyPr/>
          <a:lstStyle>
            <a:lvl1pPr marL="0" indent="0">
              <a:buFont typeface="Arial" panose="020B0604020202020204" pitchFamily="34" charset="0"/>
              <a:buNone/>
              <a:defRPr sz="4000">
                <a:solidFill>
                  <a:schemeClr val="bg1"/>
                </a:solidFill>
              </a:defRPr>
            </a:lvl1pPr>
          </a:lstStyle>
          <a:p>
            <a:r>
              <a:rPr lang="sv-SE" dirty="0"/>
              <a:t>Klicka här för att ändra format</a:t>
            </a:r>
          </a:p>
        </p:txBody>
      </p:sp>
      <p:sp>
        <p:nvSpPr>
          <p:cNvPr id="9" name="Platshållare för innehåll 2"/>
          <p:cNvSpPr>
            <a:spLocks noGrp="1"/>
          </p:cNvSpPr>
          <p:nvPr>
            <p:ph idx="1"/>
          </p:nvPr>
        </p:nvSpPr>
        <p:spPr>
          <a:xfrm>
            <a:off x="6456040" y="548680"/>
            <a:ext cx="5112568" cy="5574920"/>
          </a:xfrm>
        </p:spPr>
        <p:txBody>
          <a:bodyPr anchor="ctr" anchorCtr="0"/>
          <a:lstStyle>
            <a:lvl1pPr>
              <a:defRPr sz="2400"/>
            </a:lvl1pPr>
            <a:lvl2pPr>
              <a:defRPr sz="2000"/>
            </a:lvl2pPr>
            <a:lvl3pPr>
              <a:defRPr sz="1800"/>
            </a:lvl3pPr>
            <a:lvl4pPr>
              <a:defRPr sz="1600"/>
            </a:lvl4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Tree>
    <p:extLst>
      <p:ext uri="{BB962C8B-B14F-4D97-AF65-F5344CB8AC3E}">
        <p14:creationId xmlns:p14="http://schemas.microsoft.com/office/powerpoint/2010/main" val="28879663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ubrik och innehåll färgplatta">
    <p:spTree>
      <p:nvGrpSpPr>
        <p:cNvPr id="1" name=""/>
        <p:cNvGrpSpPr/>
        <p:nvPr/>
      </p:nvGrpSpPr>
      <p:grpSpPr>
        <a:xfrm>
          <a:off x="0" y="0"/>
          <a:ext cx="0" cy="0"/>
          <a:chOff x="0" y="0"/>
          <a:chExt cx="0" cy="0"/>
        </a:xfrm>
      </p:grpSpPr>
      <p:sp>
        <p:nvSpPr>
          <p:cNvPr id="8" name="Rektangel 7">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ubrik 6"/>
          <p:cNvSpPr>
            <a:spLocks noGrp="1"/>
          </p:cNvSpPr>
          <p:nvPr>
            <p:ph type="title"/>
          </p:nvPr>
        </p:nvSpPr>
        <p:spPr>
          <a:xfrm>
            <a:off x="609600" y="273603"/>
            <a:ext cx="10887000"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dirty="0"/>
              <a:t>Klicka här för att ändra format</a:t>
            </a:r>
          </a:p>
        </p:txBody>
      </p:sp>
      <p:sp>
        <p:nvSpPr>
          <p:cNvPr id="3" name="Platshållare för innehåll 2"/>
          <p:cNvSpPr>
            <a:spLocks noGrp="1"/>
          </p:cNvSpPr>
          <p:nvPr>
            <p:ph idx="1"/>
          </p:nvPr>
        </p:nvSpPr>
        <p:spPr>
          <a:xfrm>
            <a:off x="609600" y="1628800"/>
            <a:ext cx="10887000" cy="4494800"/>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pic>
        <p:nvPicPr>
          <p:cNvPr id="9" name="Bildobjekt 8">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15563341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färgplatta">
    <p:spTree>
      <p:nvGrpSpPr>
        <p:cNvPr id="1" name=""/>
        <p:cNvGrpSpPr/>
        <p:nvPr/>
      </p:nvGrpSpPr>
      <p:grpSpPr>
        <a:xfrm>
          <a:off x="0" y="0"/>
          <a:ext cx="0" cy="0"/>
          <a:chOff x="0" y="0"/>
          <a:chExt cx="0" cy="0"/>
        </a:xfrm>
      </p:grpSpPr>
      <p:sp>
        <p:nvSpPr>
          <p:cNvPr id="11" name="Rektangel 10">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ubrik 4"/>
          <p:cNvSpPr>
            <a:spLocks noGrp="1"/>
          </p:cNvSpPr>
          <p:nvPr>
            <p:ph type="title"/>
          </p:nvPr>
        </p:nvSpPr>
        <p:spPr>
          <a:xfrm>
            <a:off x="609600" y="273603"/>
            <a:ext cx="10922424"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dirty="0"/>
              <a:t>Klicka här för att ändra format</a:t>
            </a:r>
          </a:p>
        </p:txBody>
      </p:sp>
      <p:sp>
        <p:nvSpPr>
          <p:cNvPr id="9" name="Platshållare för innehåll 2"/>
          <p:cNvSpPr>
            <a:spLocks noGrp="1"/>
          </p:cNvSpPr>
          <p:nvPr>
            <p:ph idx="1"/>
          </p:nvPr>
        </p:nvSpPr>
        <p:spPr>
          <a:xfrm>
            <a:off x="609600"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Platshållare för innehåll 2"/>
          <p:cNvSpPr>
            <a:spLocks noGrp="1"/>
          </p:cNvSpPr>
          <p:nvPr>
            <p:ph idx="13"/>
          </p:nvPr>
        </p:nvSpPr>
        <p:spPr>
          <a:xfrm>
            <a:off x="6312024"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pic>
        <p:nvPicPr>
          <p:cNvPr id="12" name="Bildobjekt 11">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15250229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Kapitelstart röd">
    <p:spTree>
      <p:nvGrpSpPr>
        <p:cNvPr id="1" name=""/>
        <p:cNvGrpSpPr/>
        <p:nvPr/>
      </p:nvGrpSpPr>
      <p:grpSpPr>
        <a:xfrm>
          <a:off x="0" y="0"/>
          <a:ext cx="0" cy="0"/>
          <a:chOff x="0" y="0"/>
          <a:chExt cx="0" cy="0"/>
        </a:xfrm>
      </p:grpSpPr>
      <p:sp>
        <p:nvSpPr>
          <p:cNvPr id="13" name="Rektangel 12">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p:cNvSpPr>
            <a:spLocks noGrp="1"/>
          </p:cNvSpPr>
          <p:nvPr>
            <p:ph type="ctrTitle"/>
          </p:nvPr>
        </p:nvSpPr>
        <p:spPr>
          <a:xfrm>
            <a:off x="695401" y="2636912"/>
            <a:ext cx="10879954" cy="1008112"/>
          </a:xfrm>
        </p:spPr>
        <p:txBody>
          <a:bodyPr anchor="b" anchorCtr="0">
            <a:noAutofit/>
          </a:bodyPr>
          <a:lstStyle>
            <a:lvl1pPr algn="ctr">
              <a:defRPr sz="5400">
                <a:solidFill>
                  <a:schemeClr val="bg1"/>
                </a:solidFill>
              </a:defRPr>
            </a:lvl1pPr>
          </a:lstStyle>
          <a:p>
            <a:endParaRPr lang="sv-SE" dirty="0"/>
          </a:p>
        </p:txBody>
      </p:sp>
      <p:sp>
        <p:nvSpPr>
          <p:cNvPr id="15" name="Underrubrik 2"/>
          <p:cNvSpPr>
            <a:spLocks noGrp="1"/>
          </p:cNvSpPr>
          <p:nvPr>
            <p:ph type="subTitle" idx="1" hasCustomPrompt="1"/>
          </p:nvPr>
        </p:nvSpPr>
        <p:spPr>
          <a:xfrm>
            <a:off x="695401" y="3780000"/>
            <a:ext cx="10879953" cy="1126800"/>
          </a:xfrm>
        </p:spPr>
        <p:txBody>
          <a:bodyPr>
            <a:noAutofit/>
          </a:bodyPr>
          <a:lstStyle>
            <a:lvl1pPr marL="0" indent="0" algn="ctr">
              <a:lnSpc>
                <a:spcPct val="100000"/>
              </a:lnSpc>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a:t>Klicka här för att ändra format på underrubrik i bakgrunden</a:t>
            </a:r>
          </a:p>
        </p:txBody>
      </p:sp>
      <p:pic>
        <p:nvPicPr>
          <p:cNvPr id="16" name="Bildobjekt 15">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16469312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ubrik och innehåll">
    <p:spTree>
      <p:nvGrpSpPr>
        <p:cNvPr id="1" name=""/>
        <p:cNvGrpSpPr/>
        <p:nvPr/>
      </p:nvGrpSpPr>
      <p:grpSpPr>
        <a:xfrm>
          <a:off x="0" y="0"/>
          <a:ext cx="0" cy="0"/>
          <a:chOff x="0" y="0"/>
          <a:chExt cx="0" cy="0"/>
        </a:xfrm>
      </p:grpSpPr>
      <p:sp>
        <p:nvSpPr>
          <p:cNvPr id="7" name="Rubrik 6"/>
          <p:cNvSpPr>
            <a:spLocks noGrp="1"/>
          </p:cNvSpPr>
          <p:nvPr>
            <p:ph type="title"/>
          </p:nvPr>
        </p:nvSpPr>
        <p:spPr>
          <a:xfrm>
            <a:off x="609600" y="273603"/>
            <a:ext cx="10887000" cy="936203"/>
          </a:xfrm>
          <a:prstGeom prst="rect">
            <a:avLst/>
          </a:prstGeom>
        </p:spPr>
        <p:txBody>
          <a:bodyPr/>
          <a:lstStyle>
            <a:lvl1pPr marL="0" indent="0">
              <a:buFont typeface="Arial" panose="020B0604020202020204" pitchFamily="34" charset="0"/>
              <a:buNone/>
              <a:defRPr/>
            </a:lvl1pPr>
          </a:lstStyle>
          <a:p>
            <a:r>
              <a:rPr lang="sv-SE"/>
              <a:t>Klicka här för att ändra format</a:t>
            </a:r>
          </a:p>
        </p:txBody>
      </p:sp>
      <p:sp>
        <p:nvSpPr>
          <p:cNvPr id="9" name="Platshållare för innehåll 2"/>
          <p:cNvSpPr>
            <a:spLocks noGrp="1"/>
          </p:cNvSpPr>
          <p:nvPr>
            <p:ph idx="1"/>
          </p:nvPr>
        </p:nvSpPr>
        <p:spPr>
          <a:xfrm>
            <a:off x="609600" y="1628800"/>
            <a:ext cx="10959008" cy="4494800"/>
          </a:xfrm>
        </p:spPr>
        <p:txBody>
          <a:body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10"/>
          </p:nvPr>
        </p:nvSpPr>
        <p:spPr/>
        <p:txBody>
          <a:bodyPr/>
          <a:lstStyle/>
          <a:p>
            <a:endParaRPr lang="sv-SE" dirty="0"/>
          </a:p>
        </p:txBody>
      </p:sp>
      <p:sp>
        <p:nvSpPr>
          <p:cNvPr id="5" name="Platshållare för sidfot 4"/>
          <p:cNvSpPr>
            <a:spLocks noGrp="1"/>
          </p:cNvSpPr>
          <p:nvPr>
            <p:ph type="ftr" sz="quarter" idx="11"/>
          </p:nvPr>
        </p:nvSpPr>
        <p:spPr/>
        <p:txBody>
          <a:bodyPr/>
          <a:lstStyle/>
          <a:p>
            <a:endParaRPr lang="sv-SE" dirty="0"/>
          </a:p>
        </p:txBody>
      </p:sp>
      <p:sp>
        <p:nvSpPr>
          <p:cNvPr id="6" name="Platshållare för bildnummer 5"/>
          <p:cNvSpPr>
            <a:spLocks noGrp="1"/>
          </p:cNvSpPr>
          <p:nvPr>
            <p:ph type="sldNum" sz="quarter" idx="12"/>
          </p:nvPr>
        </p:nvSpPr>
        <p:spPr/>
        <p:txBody>
          <a:bodyPr/>
          <a:lstStyle/>
          <a:p>
            <a:fld id="{31107D60-156D-4456-A4CF-F3851E5458F0}" type="slidenum">
              <a:rPr lang="sv-SE" smtClean="0"/>
              <a:pPr/>
              <a:t>‹#›</a:t>
            </a:fld>
            <a:endParaRPr lang="sv-SE"/>
          </a:p>
        </p:txBody>
      </p:sp>
    </p:spTree>
    <p:extLst>
      <p:ext uri="{BB962C8B-B14F-4D97-AF65-F5344CB8AC3E}">
        <p14:creationId xmlns:p14="http://schemas.microsoft.com/office/powerpoint/2010/main" val="11890644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p:spTree>
      <p:nvGrpSpPr>
        <p:cNvPr id="1" name=""/>
        <p:cNvGrpSpPr/>
        <p:nvPr/>
      </p:nvGrpSpPr>
      <p:grpSpPr>
        <a:xfrm>
          <a:off x="0" y="0"/>
          <a:ext cx="0" cy="0"/>
          <a:chOff x="0" y="0"/>
          <a:chExt cx="0" cy="0"/>
        </a:xfrm>
      </p:grpSpPr>
      <p:sp>
        <p:nvSpPr>
          <p:cNvPr id="5" name="Rubrik 4"/>
          <p:cNvSpPr>
            <a:spLocks noGrp="1"/>
          </p:cNvSpPr>
          <p:nvPr>
            <p:ph type="title"/>
          </p:nvPr>
        </p:nvSpPr>
        <p:spPr>
          <a:xfrm>
            <a:off x="609600" y="273603"/>
            <a:ext cx="10922424" cy="936203"/>
          </a:xfrm>
          <a:prstGeom prst="rect">
            <a:avLst/>
          </a:prstGeom>
        </p:spPr>
        <p:txBody>
          <a:bodyPr/>
          <a:lstStyle>
            <a:lvl1pPr marL="0" indent="0">
              <a:buFont typeface="Arial" panose="020B0604020202020204" pitchFamily="34" charset="0"/>
              <a:buNone/>
              <a:defRPr/>
            </a:lvl1pPr>
          </a:lstStyle>
          <a:p>
            <a:r>
              <a:rPr lang="sv-SE"/>
              <a:t>Klicka här för att ändra format</a:t>
            </a:r>
          </a:p>
        </p:txBody>
      </p:sp>
      <p:sp>
        <p:nvSpPr>
          <p:cNvPr id="9" name="Platshållare för innehåll 2"/>
          <p:cNvSpPr>
            <a:spLocks noGrp="1"/>
          </p:cNvSpPr>
          <p:nvPr>
            <p:ph idx="1"/>
          </p:nvPr>
        </p:nvSpPr>
        <p:spPr>
          <a:xfrm>
            <a:off x="609600" y="1628800"/>
            <a:ext cx="5220000" cy="4494800"/>
          </a:xfrm>
        </p:spPr>
        <p:txBody>
          <a:body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Platshållare för innehåll 2"/>
          <p:cNvSpPr>
            <a:spLocks noGrp="1"/>
          </p:cNvSpPr>
          <p:nvPr>
            <p:ph idx="13"/>
          </p:nvPr>
        </p:nvSpPr>
        <p:spPr>
          <a:xfrm>
            <a:off x="6312024" y="1628800"/>
            <a:ext cx="5220000" cy="4494800"/>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sv-SE" dirty="0"/>
          </a:p>
        </p:txBody>
      </p:sp>
      <p:sp>
        <p:nvSpPr>
          <p:cNvPr id="6" name="Platshållare för datum 5"/>
          <p:cNvSpPr>
            <a:spLocks noGrp="1"/>
          </p:cNvSpPr>
          <p:nvPr>
            <p:ph type="dt" sz="half" idx="10"/>
          </p:nvPr>
        </p:nvSpPr>
        <p:spPr/>
        <p:txBody>
          <a:bodyPr/>
          <a:lstStyle/>
          <a:p>
            <a:endParaRPr lang="sv-SE" dirty="0"/>
          </a:p>
        </p:txBody>
      </p:sp>
      <p:sp>
        <p:nvSpPr>
          <p:cNvPr id="7" name="Platshållare för sidfot 6"/>
          <p:cNvSpPr>
            <a:spLocks noGrp="1"/>
          </p:cNvSpPr>
          <p:nvPr>
            <p:ph type="ftr" sz="quarter" idx="11"/>
          </p:nvPr>
        </p:nvSpPr>
        <p:spPr/>
        <p:txBody>
          <a:bodyPr/>
          <a:lstStyle/>
          <a:p>
            <a:endParaRPr lang="sv-SE" dirty="0"/>
          </a:p>
        </p:txBody>
      </p:sp>
      <p:sp>
        <p:nvSpPr>
          <p:cNvPr id="8" name="Platshållare för bildnummer 7"/>
          <p:cNvSpPr>
            <a:spLocks noGrp="1"/>
          </p:cNvSpPr>
          <p:nvPr>
            <p:ph type="sldNum" sz="quarter" idx="12"/>
          </p:nvPr>
        </p:nvSpPr>
        <p:spPr/>
        <p:txBody>
          <a:bodyPr/>
          <a:lstStyle/>
          <a:p>
            <a:fld id="{31107D60-156D-4456-A4CF-F3851E5458F0}" type="slidenum">
              <a:rPr lang="sv-SE" smtClean="0"/>
              <a:pPr/>
              <a:t>‹#›</a:t>
            </a:fld>
            <a:endParaRPr lang="sv-SE"/>
          </a:p>
        </p:txBody>
      </p:sp>
    </p:spTree>
    <p:extLst>
      <p:ext uri="{BB962C8B-B14F-4D97-AF65-F5344CB8AC3E}">
        <p14:creationId xmlns:p14="http://schemas.microsoft.com/office/powerpoint/2010/main" val="22677964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nnehållsdel samt bild">
    <p:spTree>
      <p:nvGrpSpPr>
        <p:cNvPr id="1" name=""/>
        <p:cNvGrpSpPr/>
        <p:nvPr/>
      </p:nvGrpSpPr>
      <p:grpSpPr>
        <a:xfrm>
          <a:off x="0" y="0"/>
          <a:ext cx="0" cy="0"/>
          <a:chOff x="0" y="0"/>
          <a:chExt cx="0" cy="0"/>
        </a:xfrm>
      </p:grpSpPr>
      <p:sp>
        <p:nvSpPr>
          <p:cNvPr id="10" name="Rubrik 3"/>
          <p:cNvSpPr>
            <a:spLocks noGrp="1"/>
          </p:cNvSpPr>
          <p:nvPr>
            <p:ph type="title"/>
          </p:nvPr>
        </p:nvSpPr>
        <p:spPr>
          <a:xfrm>
            <a:off x="6456040" y="260648"/>
            <a:ext cx="5112568" cy="936203"/>
          </a:xfrm>
        </p:spPr>
        <p:txBody>
          <a:bodyPr/>
          <a:lstStyle>
            <a:lvl1pPr marL="0" indent="0">
              <a:buFont typeface="Arial" panose="020B0604020202020204" pitchFamily="34" charset="0"/>
              <a:buNone/>
              <a:defRPr sz="3200"/>
            </a:lvl1pPr>
          </a:lstStyle>
          <a:p>
            <a:r>
              <a:rPr lang="sv-SE" dirty="0"/>
              <a:t>Klicka här för att ändra format</a:t>
            </a:r>
          </a:p>
        </p:txBody>
      </p:sp>
      <p:sp>
        <p:nvSpPr>
          <p:cNvPr id="12" name="Platshållare för innehåll 2"/>
          <p:cNvSpPr>
            <a:spLocks noGrp="1"/>
          </p:cNvSpPr>
          <p:nvPr>
            <p:ph idx="1"/>
          </p:nvPr>
        </p:nvSpPr>
        <p:spPr>
          <a:xfrm>
            <a:off x="6456040" y="1628800"/>
            <a:ext cx="5112568" cy="4494800"/>
          </a:xfrm>
        </p:spPr>
        <p:txBody>
          <a:bodyPr/>
          <a:lstStyle>
            <a:lvl1pPr>
              <a:defRPr sz="2400"/>
            </a:lvl1pPr>
            <a:lvl2pPr>
              <a:defRPr sz="2000"/>
            </a:lvl2pPr>
            <a:lvl3pPr>
              <a:defRPr sz="1800"/>
            </a:lvl3pPr>
            <a:lvl4pPr>
              <a:defRPr sz="1600"/>
            </a:lvl4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9" name="Platshållare för bild 5"/>
          <p:cNvSpPr>
            <a:spLocks noGrp="1"/>
          </p:cNvSpPr>
          <p:nvPr>
            <p:ph type="pic" sz="quarter" idx="10"/>
          </p:nvPr>
        </p:nvSpPr>
        <p:spPr>
          <a:xfrm>
            <a:off x="0" y="572"/>
            <a:ext cx="6096000" cy="6857428"/>
          </a:xfrm>
        </p:spPr>
        <p:txBody>
          <a:bodyPr/>
          <a:lstStyle>
            <a:lvl1pPr marL="0" indent="0">
              <a:buFontTx/>
              <a:buNone/>
              <a:defRPr/>
            </a:lvl1pPr>
          </a:lstStyle>
          <a:p>
            <a:r>
              <a:rPr lang="sv-SE" dirty="0"/>
              <a:t>Klicka på ikonen för att lägga till en bild</a:t>
            </a:r>
          </a:p>
        </p:txBody>
      </p:sp>
      <p:sp>
        <p:nvSpPr>
          <p:cNvPr id="5" name="Platshållare för datum 4"/>
          <p:cNvSpPr>
            <a:spLocks noGrp="1"/>
          </p:cNvSpPr>
          <p:nvPr>
            <p:ph type="dt" sz="half" idx="11"/>
          </p:nvPr>
        </p:nvSpPr>
        <p:spPr/>
        <p:txBody>
          <a:bodyPr/>
          <a:lstStyle/>
          <a:p>
            <a:endParaRPr lang="sv-SE" dirty="0"/>
          </a:p>
        </p:txBody>
      </p:sp>
      <p:sp>
        <p:nvSpPr>
          <p:cNvPr id="7" name="Platshållare för sidfot 6"/>
          <p:cNvSpPr>
            <a:spLocks noGrp="1"/>
          </p:cNvSpPr>
          <p:nvPr>
            <p:ph type="ftr" sz="quarter" idx="12"/>
          </p:nvPr>
        </p:nvSpPr>
        <p:spPr/>
        <p:txBody>
          <a:bodyPr/>
          <a:lstStyle/>
          <a:p>
            <a:endParaRPr lang="sv-SE" dirty="0"/>
          </a:p>
        </p:txBody>
      </p:sp>
      <p:sp>
        <p:nvSpPr>
          <p:cNvPr id="8" name="Platshållare för bildnummer 7"/>
          <p:cNvSpPr>
            <a:spLocks noGrp="1"/>
          </p:cNvSpPr>
          <p:nvPr>
            <p:ph type="sldNum" sz="quarter" idx="13"/>
          </p:nvPr>
        </p:nvSpPr>
        <p:spPr/>
        <p:txBody>
          <a:bodyPr/>
          <a:lstStyle/>
          <a:p>
            <a:fld id="{31107D60-156D-4456-A4CF-F3851E5458F0}" type="slidenum">
              <a:rPr lang="sv-SE" smtClean="0"/>
              <a:pPr/>
              <a:t>‹#›</a:t>
            </a:fld>
            <a:endParaRPr lang="sv-SE"/>
          </a:p>
        </p:txBody>
      </p:sp>
    </p:spTree>
    <p:extLst>
      <p:ext uri="{BB962C8B-B14F-4D97-AF65-F5344CB8AC3E}">
        <p14:creationId xmlns:p14="http://schemas.microsoft.com/office/powerpoint/2010/main" val="1205468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nehållsdel samt bild">
    <p:spTree>
      <p:nvGrpSpPr>
        <p:cNvPr id="1" name=""/>
        <p:cNvGrpSpPr/>
        <p:nvPr/>
      </p:nvGrpSpPr>
      <p:grpSpPr>
        <a:xfrm>
          <a:off x="0" y="0"/>
          <a:ext cx="0" cy="0"/>
          <a:chOff x="0" y="0"/>
          <a:chExt cx="0" cy="0"/>
        </a:xfrm>
      </p:grpSpPr>
      <p:sp>
        <p:nvSpPr>
          <p:cNvPr id="4" name="Rubrik 3"/>
          <p:cNvSpPr>
            <a:spLocks noGrp="1"/>
          </p:cNvSpPr>
          <p:nvPr>
            <p:ph type="title"/>
          </p:nvPr>
        </p:nvSpPr>
        <p:spPr>
          <a:xfrm>
            <a:off x="6456040" y="273603"/>
            <a:ext cx="5112568" cy="936203"/>
          </a:xfrm>
        </p:spPr>
        <p:txBody>
          <a:bodyPr/>
          <a:lstStyle>
            <a:lvl1pPr marL="0" indent="0">
              <a:buFont typeface="Arial" panose="020B0604020202020204" pitchFamily="34" charset="0"/>
              <a:buNone/>
              <a:defRPr sz="3200"/>
            </a:lvl1pPr>
          </a:lstStyle>
          <a:p>
            <a:r>
              <a:rPr lang="sv-SE"/>
              <a:t>Klicka här för att ändra mall för rubrikformat</a:t>
            </a:r>
            <a:endParaRPr lang="sv-SE" dirty="0"/>
          </a:p>
        </p:txBody>
      </p:sp>
      <p:sp>
        <p:nvSpPr>
          <p:cNvPr id="9" name="Platshållare för innehåll 2"/>
          <p:cNvSpPr>
            <a:spLocks noGrp="1"/>
          </p:cNvSpPr>
          <p:nvPr>
            <p:ph idx="1"/>
          </p:nvPr>
        </p:nvSpPr>
        <p:spPr>
          <a:xfrm>
            <a:off x="6456040" y="1628800"/>
            <a:ext cx="5112568" cy="4494800"/>
          </a:xfrm>
        </p:spPr>
        <p:txBody>
          <a:bodyPr/>
          <a:lstStyle>
            <a:lvl1pPr>
              <a:defRPr sz="2400"/>
            </a:lvl1pPr>
            <a:lvl2pPr>
              <a:defRPr sz="2000"/>
            </a:lvl2pPr>
            <a:lvl3pPr>
              <a:defRPr sz="1800"/>
            </a:lvl3pPr>
            <a:lvl4pPr>
              <a:defRPr sz="1600"/>
            </a:lvl4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7" name="Platshållare för bild 5"/>
          <p:cNvSpPr>
            <a:spLocks noGrp="1"/>
          </p:cNvSpPr>
          <p:nvPr>
            <p:ph type="pic" sz="quarter" idx="10"/>
          </p:nvPr>
        </p:nvSpPr>
        <p:spPr>
          <a:xfrm>
            <a:off x="0" y="572"/>
            <a:ext cx="6096000" cy="6857428"/>
          </a:xfrm>
        </p:spPr>
        <p:txBody>
          <a:bodyPr/>
          <a:lstStyle>
            <a:lvl1pPr marL="0" indent="0">
              <a:buFontTx/>
              <a:buNone/>
              <a:defRPr/>
            </a:lvl1pPr>
          </a:lstStyle>
          <a:p>
            <a:r>
              <a:rPr lang="sv-SE"/>
              <a:t>Klicka på ikonen för att lägga till en bild</a:t>
            </a:r>
            <a:endParaRPr lang="sv-SE" dirty="0"/>
          </a:p>
        </p:txBody>
      </p:sp>
    </p:spTree>
    <p:extLst>
      <p:ext uri="{BB962C8B-B14F-4D97-AF65-F5344CB8AC3E}">
        <p14:creationId xmlns:p14="http://schemas.microsoft.com/office/powerpoint/2010/main" val="37793344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Rubrik på platta och Innehållsdel">
    <p:spTree>
      <p:nvGrpSpPr>
        <p:cNvPr id="1" name=""/>
        <p:cNvGrpSpPr/>
        <p:nvPr/>
      </p:nvGrpSpPr>
      <p:grpSpPr>
        <a:xfrm>
          <a:off x="0" y="0"/>
          <a:ext cx="0" cy="0"/>
          <a:chOff x="0" y="0"/>
          <a:chExt cx="0" cy="0"/>
        </a:xfrm>
      </p:grpSpPr>
      <p:sp>
        <p:nvSpPr>
          <p:cNvPr id="7" name="Rektangel 6">
            <a:extLst>
              <a:ext uri="{C183D7F6-B498-43B3-948B-1728B52AA6E4}">
                <adec:decorative xmlns:adec="http://schemas.microsoft.com/office/drawing/2017/decorative" val="1"/>
              </a:ext>
            </a:extLst>
          </p:cNvPr>
          <p:cNvSpPr/>
          <p:nvPr userDrawn="1"/>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ubrik 3"/>
          <p:cNvSpPr>
            <a:spLocks noGrp="1"/>
          </p:cNvSpPr>
          <p:nvPr>
            <p:ph type="title"/>
          </p:nvPr>
        </p:nvSpPr>
        <p:spPr>
          <a:xfrm>
            <a:off x="527720" y="548680"/>
            <a:ext cx="5040560" cy="5574920"/>
          </a:xfrm>
        </p:spPr>
        <p:txBody>
          <a:bodyPr/>
          <a:lstStyle>
            <a:lvl1pPr marL="0" indent="0">
              <a:buFont typeface="Arial" panose="020B0604020202020204" pitchFamily="34" charset="0"/>
              <a:buNone/>
              <a:defRPr sz="4000">
                <a:solidFill>
                  <a:schemeClr val="bg1"/>
                </a:solidFill>
              </a:defRPr>
            </a:lvl1pPr>
          </a:lstStyle>
          <a:p>
            <a:r>
              <a:rPr lang="sv-SE" dirty="0"/>
              <a:t>Klicka här för att ändra format</a:t>
            </a:r>
          </a:p>
        </p:txBody>
      </p:sp>
      <p:sp>
        <p:nvSpPr>
          <p:cNvPr id="9" name="Platshållare för innehåll 2"/>
          <p:cNvSpPr>
            <a:spLocks noGrp="1"/>
          </p:cNvSpPr>
          <p:nvPr>
            <p:ph idx="1"/>
          </p:nvPr>
        </p:nvSpPr>
        <p:spPr>
          <a:xfrm>
            <a:off x="6456040" y="548680"/>
            <a:ext cx="5112568" cy="5574920"/>
          </a:xfrm>
        </p:spPr>
        <p:txBody>
          <a:bodyPr anchor="ctr" anchorCtr="0"/>
          <a:lstStyle>
            <a:lvl1pPr>
              <a:defRPr sz="2400"/>
            </a:lvl1pPr>
            <a:lvl2pPr>
              <a:defRPr sz="2000"/>
            </a:lvl2pPr>
            <a:lvl3pPr>
              <a:defRPr sz="1800"/>
            </a:lvl3pPr>
            <a:lvl4pPr>
              <a:defRPr sz="1600"/>
            </a:lvl4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Tree>
    <p:extLst>
      <p:ext uri="{BB962C8B-B14F-4D97-AF65-F5344CB8AC3E}">
        <p14:creationId xmlns:p14="http://schemas.microsoft.com/office/powerpoint/2010/main" val="21544054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ubrik och innehåll färgplatta">
    <p:spTree>
      <p:nvGrpSpPr>
        <p:cNvPr id="1" name=""/>
        <p:cNvGrpSpPr/>
        <p:nvPr/>
      </p:nvGrpSpPr>
      <p:grpSpPr>
        <a:xfrm>
          <a:off x="0" y="0"/>
          <a:ext cx="0" cy="0"/>
          <a:chOff x="0" y="0"/>
          <a:chExt cx="0" cy="0"/>
        </a:xfrm>
      </p:grpSpPr>
      <p:sp>
        <p:nvSpPr>
          <p:cNvPr id="8" name="Rektangel 7">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ubrik 6"/>
          <p:cNvSpPr>
            <a:spLocks noGrp="1"/>
          </p:cNvSpPr>
          <p:nvPr>
            <p:ph type="title"/>
          </p:nvPr>
        </p:nvSpPr>
        <p:spPr>
          <a:xfrm>
            <a:off x="609600" y="273603"/>
            <a:ext cx="10887000"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dirty="0"/>
              <a:t>Klicka här för att ändra format</a:t>
            </a:r>
          </a:p>
        </p:txBody>
      </p:sp>
      <p:sp>
        <p:nvSpPr>
          <p:cNvPr id="3" name="Platshållare för innehåll 2"/>
          <p:cNvSpPr>
            <a:spLocks noGrp="1"/>
          </p:cNvSpPr>
          <p:nvPr>
            <p:ph idx="1"/>
          </p:nvPr>
        </p:nvSpPr>
        <p:spPr>
          <a:xfrm>
            <a:off x="609600" y="1628800"/>
            <a:ext cx="10887000" cy="4494800"/>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pic>
        <p:nvPicPr>
          <p:cNvPr id="9" name="Bildobjekt 8">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186758858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färgplatta">
    <p:spTree>
      <p:nvGrpSpPr>
        <p:cNvPr id="1" name=""/>
        <p:cNvGrpSpPr/>
        <p:nvPr/>
      </p:nvGrpSpPr>
      <p:grpSpPr>
        <a:xfrm>
          <a:off x="0" y="0"/>
          <a:ext cx="0" cy="0"/>
          <a:chOff x="0" y="0"/>
          <a:chExt cx="0" cy="0"/>
        </a:xfrm>
      </p:grpSpPr>
      <p:sp>
        <p:nvSpPr>
          <p:cNvPr id="11" name="Rektangel 10">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ubrik 4"/>
          <p:cNvSpPr>
            <a:spLocks noGrp="1"/>
          </p:cNvSpPr>
          <p:nvPr>
            <p:ph type="title"/>
          </p:nvPr>
        </p:nvSpPr>
        <p:spPr>
          <a:xfrm>
            <a:off x="609600" y="273603"/>
            <a:ext cx="10922424"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dirty="0"/>
              <a:t>Klicka här för att ändra format</a:t>
            </a:r>
          </a:p>
        </p:txBody>
      </p:sp>
      <p:sp>
        <p:nvSpPr>
          <p:cNvPr id="9" name="Platshållare för innehåll 2"/>
          <p:cNvSpPr>
            <a:spLocks noGrp="1"/>
          </p:cNvSpPr>
          <p:nvPr>
            <p:ph idx="1"/>
          </p:nvPr>
        </p:nvSpPr>
        <p:spPr>
          <a:xfrm>
            <a:off x="609600"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Platshållare för innehåll 2"/>
          <p:cNvSpPr>
            <a:spLocks noGrp="1"/>
          </p:cNvSpPr>
          <p:nvPr>
            <p:ph idx="13"/>
          </p:nvPr>
        </p:nvSpPr>
        <p:spPr>
          <a:xfrm>
            <a:off x="6312024"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pic>
        <p:nvPicPr>
          <p:cNvPr id="12" name="Bildobjekt 11">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41131179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örstasida med bild">
    <p:spTree>
      <p:nvGrpSpPr>
        <p:cNvPr id="1" name=""/>
        <p:cNvGrpSpPr/>
        <p:nvPr/>
      </p:nvGrpSpPr>
      <p:grpSpPr>
        <a:xfrm>
          <a:off x="0" y="0"/>
          <a:ext cx="0" cy="0"/>
          <a:chOff x="0" y="0"/>
          <a:chExt cx="0" cy="0"/>
        </a:xfrm>
      </p:grpSpPr>
      <p:sp>
        <p:nvSpPr>
          <p:cNvPr id="8" name="Platshållare för bild 5">
            <a:extLst>
              <a:ext uri="{C183D7F6-B498-43B3-948B-1728B52AA6E4}">
                <adec:decorative xmlns:adec="http://schemas.microsoft.com/office/drawing/2017/decorative" val="1"/>
              </a:ext>
            </a:extLst>
          </p:cNvPr>
          <p:cNvSpPr>
            <a:spLocks noGrp="1"/>
          </p:cNvSpPr>
          <p:nvPr>
            <p:ph type="pic" sz="quarter" idx="10"/>
          </p:nvPr>
        </p:nvSpPr>
        <p:spPr>
          <a:xfrm>
            <a:off x="0" y="572"/>
            <a:ext cx="12192000" cy="6857428"/>
          </a:xfrm>
          <a:prstGeom prst="rect">
            <a:avLst/>
          </a:prstGeom>
          <a:solidFill>
            <a:schemeClr val="bg1">
              <a:lumMod val="85000"/>
            </a:schemeClr>
          </a:solidFill>
        </p:spPr>
        <p:txBody>
          <a:bodyPr/>
          <a:lstStyle>
            <a:lvl1pPr marL="0" indent="0">
              <a:buFontTx/>
              <a:buNone/>
              <a:defRPr/>
            </a:lvl1pPr>
          </a:lstStyle>
          <a:p>
            <a:r>
              <a:rPr lang="sv-SE" dirty="0"/>
              <a:t>Klicka på ikonen för att lägga till en bild</a:t>
            </a:r>
          </a:p>
        </p:txBody>
      </p:sp>
      <p:sp>
        <p:nvSpPr>
          <p:cNvPr id="7" name="Rubrik 1"/>
          <p:cNvSpPr>
            <a:spLocks noGrp="1"/>
          </p:cNvSpPr>
          <p:nvPr>
            <p:ph type="ctrTitle"/>
          </p:nvPr>
        </p:nvSpPr>
        <p:spPr>
          <a:xfrm>
            <a:off x="695401" y="2636912"/>
            <a:ext cx="10879954" cy="1008112"/>
          </a:xfrm>
        </p:spPr>
        <p:txBody>
          <a:bodyPr anchor="b" anchorCtr="0">
            <a:noAutofit/>
          </a:bodyPr>
          <a:lstStyle>
            <a:lvl1pPr algn="ctr">
              <a:defRPr sz="5400">
                <a:solidFill>
                  <a:schemeClr val="bg1"/>
                </a:solidFill>
              </a:defRPr>
            </a:lvl1pPr>
          </a:lstStyle>
          <a:p>
            <a:endParaRPr lang="sv-SE" dirty="0"/>
          </a:p>
        </p:txBody>
      </p:sp>
      <p:sp>
        <p:nvSpPr>
          <p:cNvPr id="12" name="Underrubrik 2"/>
          <p:cNvSpPr>
            <a:spLocks noGrp="1"/>
          </p:cNvSpPr>
          <p:nvPr>
            <p:ph type="subTitle" idx="1" hasCustomPrompt="1"/>
          </p:nvPr>
        </p:nvSpPr>
        <p:spPr>
          <a:xfrm>
            <a:off x="695401" y="3780000"/>
            <a:ext cx="10879953" cy="1126800"/>
          </a:xfrm>
          <a:prstGeom prst="rect">
            <a:avLst/>
          </a:prstGeom>
        </p:spPr>
        <p:txBody>
          <a:bodyPr>
            <a:noAutofit/>
          </a:bodyPr>
          <a:lstStyle>
            <a:lvl1pPr marL="0" indent="0" algn="ctr">
              <a:lnSpc>
                <a:spcPct val="100000"/>
              </a:lnSpc>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a:t>Klicka här för att ändra format på underrubrik i bakgrunden</a:t>
            </a:r>
          </a:p>
        </p:txBody>
      </p:sp>
      <p:sp>
        <p:nvSpPr>
          <p:cNvPr id="9" name="Platshållare för text 10">
            <a:extLst>
              <a:ext uri="{C183D7F6-B498-43B3-948B-1728B52AA6E4}">
                <adec:decorative xmlns:adec="http://schemas.microsoft.com/office/drawing/2017/decorative" val="1"/>
              </a:ext>
            </a:extLst>
          </p:cNvPr>
          <p:cNvSpPr>
            <a:spLocks noGrp="1"/>
          </p:cNvSpPr>
          <p:nvPr>
            <p:ph type="body" sz="quarter" idx="16" hasCustomPrompt="1"/>
          </p:nvPr>
        </p:nvSpPr>
        <p:spPr>
          <a:xfrm>
            <a:off x="1" y="5373688"/>
            <a:ext cx="12191999" cy="1484312"/>
          </a:xfrm>
          <a:prstGeom prst="rect">
            <a:avLst/>
          </a:prstGeom>
          <a:gradFill>
            <a:gsLst>
              <a:gs pos="0">
                <a:schemeClr val="tx1">
                  <a:alpha val="0"/>
                </a:schemeClr>
              </a:gs>
              <a:gs pos="100000">
                <a:schemeClr val="tx1">
                  <a:alpha val="20000"/>
                </a:schemeClr>
              </a:gs>
            </a:gsLst>
            <a:lin ang="5400000" scaled="1"/>
          </a:gradFill>
        </p:spPr>
        <p:txBody>
          <a:bodyPr/>
          <a:lstStyle>
            <a:lvl1pPr marL="0" indent="0">
              <a:buNone/>
              <a:defRPr baseline="0"/>
            </a:lvl1pPr>
          </a:lstStyle>
          <a:p>
            <a:pPr lvl="0"/>
            <a:r>
              <a:rPr lang="sv-SE" dirty="0"/>
              <a:t> </a:t>
            </a:r>
          </a:p>
        </p:txBody>
      </p:sp>
      <p:sp>
        <p:nvSpPr>
          <p:cNvPr id="11" name="Platshållare för text 11">
            <a:extLst>
              <a:ext uri="{C183D7F6-B498-43B3-948B-1728B52AA6E4}">
                <adec:decorative xmlns:adec="http://schemas.microsoft.com/office/drawing/2017/decorative" val="1"/>
              </a:ext>
            </a:extLst>
          </p:cNvPr>
          <p:cNvSpPr>
            <a:spLocks noGrp="1"/>
          </p:cNvSpPr>
          <p:nvPr>
            <p:ph type="body" sz="quarter" idx="15" hasCustomPrompt="1"/>
          </p:nvPr>
        </p:nvSpPr>
        <p:spPr>
          <a:xfrm>
            <a:off x="9408368" y="6308849"/>
            <a:ext cx="2159000" cy="336550"/>
          </a:xfrm>
          <a:prstGeom prst="rect">
            <a:avLst/>
          </a:prstGeom>
          <a:blipFill>
            <a:blip r:embed="rId2"/>
            <a:stretch>
              <a:fillRect/>
            </a:stretch>
          </a:blipFill>
        </p:spPr>
        <p:txBody>
          <a:bodyPr/>
          <a:lstStyle>
            <a:lvl1pPr marL="0" indent="0">
              <a:buNone/>
              <a:defRPr/>
            </a:lvl1pPr>
          </a:lstStyle>
          <a:p>
            <a:pPr lvl="0"/>
            <a:r>
              <a:rPr lang="sv-SE" dirty="0"/>
              <a:t> </a:t>
            </a:r>
          </a:p>
        </p:txBody>
      </p:sp>
    </p:spTree>
    <p:extLst>
      <p:ext uri="{BB962C8B-B14F-4D97-AF65-F5344CB8AC3E}">
        <p14:creationId xmlns:p14="http://schemas.microsoft.com/office/powerpoint/2010/main" val="159836627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Rubrik och stor bild">
    <p:spTree>
      <p:nvGrpSpPr>
        <p:cNvPr id="1" name=""/>
        <p:cNvGrpSpPr/>
        <p:nvPr/>
      </p:nvGrpSpPr>
      <p:grpSpPr>
        <a:xfrm>
          <a:off x="0" y="0"/>
          <a:ext cx="0" cy="0"/>
          <a:chOff x="0" y="0"/>
          <a:chExt cx="0" cy="0"/>
        </a:xfrm>
      </p:grpSpPr>
      <p:sp>
        <p:nvSpPr>
          <p:cNvPr id="6" name="Platshållare för bild 5">
            <a:extLst>
              <a:ext uri="{C183D7F6-B498-43B3-948B-1728B52AA6E4}">
                <adec:decorative xmlns:adec="http://schemas.microsoft.com/office/drawing/2017/decorative" val="1"/>
              </a:ext>
            </a:extLst>
          </p:cNvPr>
          <p:cNvSpPr>
            <a:spLocks noGrp="1"/>
          </p:cNvSpPr>
          <p:nvPr>
            <p:ph type="pic" sz="quarter" idx="10"/>
          </p:nvPr>
        </p:nvSpPr>
        <p:spPr>
          <a:xfrm>
            <a:off x="0" y="572"/>
            <a:ext cx="12192000" cy="6857428"/>
          </a:xfrm>
          <a:prstGeom prst="rect">
            <a:avLst/>
          </a:prstGeom>
          <a:solidFill>
            <a:schemeClr val="bg1">
              <a:lumMod val="85000"/>
            </a:schemeClr>
          </a:solidFill>
        </p:spPr>
        <p:txBody>
          <a:bodyPr/>
          <a:lstStyle>
            <a:lvl1pPr marL="0" indent="0">
              <a:buFontTx/>
              <a:buNone/>
              <a:defRPr/>
            </a:lvl1pPr>
          </a:lstStyle>
          <a:p>
            <a:r>
              <a:rPr lang="sv-SE" dirty="0"/>
              <a:t>Klicka på ikonen för att lägga till en bild</a:t>
            </a:r>
          </a:p>
        </p:txBody>
      </p:sp>
      <p:sp>
        <p:nvSpPr>
          <p:cNvPr id="5" name="Rubrik 4"/>
          <p:cNvSpPr>
            <a:spLocks noGrp="1"/>
          </p:cNvSpPr>
          <p:nvPr>
            <p:ph type="title"/>
          </p:nvPr>
        </p:nvSpPr>
        <p:spPr>
          <a:xfrm>
            <a:off x="1" y="1"/>
            <a:ext cx="12191999" cy="1864598"/>
          </a:xfrm>
          <a:gradFill>
            <a:gsLst>
              <a:gs pos="100000">
                <a:schemeClr val="tx1">
                  <a:alpha val="0"/>
                </a:schemeClr>
              </a:gs>
              <a:gs pos="57000">
                <a:schemeClr val="tx1">
                  <a:alpha val="56000"/>
                </a:schemeClr>
              </a:gs>
            </a:gsLst>
            <a:lin ang="5400000" scaled="1"/>
          </a:gradFill>
        </p:spPr>
        <p:txBody>
          <a:bodyPr lIns="0" rIns="0"/>
          <a:lstStyle>
            <a:lvl1pPr marL="0" indent="0" algn="ctr">
              <a:buFont typeface="Arial" panose="020B0604020202020204" pitchFamily="34" charset="0"/>
              <a:buNone/>
              <a:defRPr sz="4000">
                <a:solidFill>
                  <a:schemeClr val="bg1"/>
                </a:solidFill>
              </a:defRPr>
            </a:lvl1pPr>
          </a:lstStyle>
          <a:p>
            <a:endParaRPr lang="sv-SE" dirty="0"/>
          </a:p>
        </p:txBody>
      </p:sp>
      <p:sp>
        <p:nvSpPr>
          <p:cNvPr id="11" name="Platshållare för text 10">
            <a:extLst>
              <a:ext uri="{C183D7F6-B498-43B3-948B-1728B52AA6E4}">
                <adec:decorative xmlns:adec="http://schemas.microsoft.com/office/drawing/2017/decorative" val="1"/>
              </a:ext>
            </a:extLst>
          </p:cNvPr>
          <p:cNvSpPr>
            <a:spLocks noGrp="1"/>
          </p:cNvSpPr>
          <p:nvPr>
            <p:ph type="body" sz="quarter" idx="16" hasCustomPrompt="1"/>
          </p:nvPr>
        </p:nvSpPr>
        <p:spPr>
          <a:xfrm>
            <a:off x="1" y="5373688"/>
            <a:ext cx="12191999" cy="1484312"/>
          </a:xfrm>
          <a:prstGeom prst="rect">
            <a:avLst/>
          </a:prstGeom>
          <a:gradFill>
            <a:gsLst>
              <a:gs pos="0">
                <a:schemeClr val="tx1">
                  <a:alpha val="0"/>
                </a:schemeClr>
              </a:gs>
              <a:gs pos="100000">
                <a:schemeClr val="tx1">
                  <a:alpha val="20000"/>
                </a:schemeClr>
              </a:gs>
            </a:gsLst>
            <a:lin ang="5400000" scaled="1"/>
          </a:gradFill>
        </p:spPr>
        <p:txBody>
          <a:bodyPr/>
          <a:lstStyle>
            <a:lvl1pPr marL="0" indent="0">
              <a:buNone/>
              <a:defRPr baseline="0"/>
            </a:lvl1pPr>
          </a:lstStyle>
          <a:p>
            <a:pPr lvl="0"/>
            <a:r>
              <a:rPr lang="sv-SE" dirty="0"/>
              <a:t> </a:t>
            </a:r>
          </a:p>
        </p:txBody>
      </p:sp>
      <p:sp>
        <p:nvSpPr>
          <p:cNvPr id="13" name="Platshållare för text 11">
            <a:extLst>
              <a:ext uri="{C183D7F6-B498-43B3-948B-1728B52AA6E4}">
                <adec:decorative xmlns:adec="http://schemas.microsoft.com/office/drawing/2017/decorative" val="1"/>
              </a:ext>
            </a:extLst>
          </p:cNvPr>
          <p:cNvSpPr>
            <a:spLocks noGrp="1"/>
          </p:cNvSpPr>
          <p:nvPr>
            <p:ph type="body" sz="quarter" idx="15" hasCustomPrompt="1"/>
          </p:nvPr>
        </p:nvSpPr>
        <p:spPr>
          <a:xfrm>
            <a:off x="9408368" y="6308849"/>
            <a:ext cx="2159000" cy="336550"/>
          </a:xfrm>
          <a:prstGeom prst="rect">
            <a:avLst/>
          </a:prstGeom>
          <a:blipFill>
            <a:blip r:embed="rId2"/>
            <a:stretch>
              <a:fillRect/>
            </a:stretch>
          </a:blipFill>
        </p:spPr>
        <p:txBody>
          <a:bodyPr/>
          <a:lstStyle>
            <a:lvl1pPr marL="0" indent="0">
              <a:buNone/>
              <a:defRPr/>
            </a:lvl1pPr>
          </a:lstStyle>
          <a:p>
            <a:pPr lvl="0"/>
            <a:r>
              <a:rPr lang="sv-SE" dirty="0"/>
              <a:t> </a:t>
            </a:r>
          </a:p>
        </p:txBody>
      </p:sp>
    </p:spTree>
    <p:extLst>
      <p:ext uri="{BB962C8B-B14F-4D97-AF65-F5344CB8AC3E}">
        <p14:creationId xmlns:p14="http://schemas.microsoft.com/office/powerpoint/2010/main" val="4569027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Stor bild">
    <p:spTree>
      <p:nvGrpSpPr>
        <p:cNvPr id="1" name=""/>
        <p:cNvGrpSpPr/>
        <p:nvPr/>
      </p:nvGrpSpPr>
      <p:grpSpPr>
        <a:xfrm>
          <a:off x="0" y="0"/>
          <a:ext cx="0" cy="0"/>
          <a:chOff x="0" y="0"/>
          <a:chExt cx="0" cy="0"/>
        </a:xfrm>
      </p:grpSpPr>
      <p:sp>
        <p:nvSpPr>
          <p:cNvPr id="7" name="Platshållare för bild 5">
            <a:extLst>
              <a:ext uri="{C183D7F6-B498-43B3-948B-1728B52AA6E4}">
                <adec:decorative xmlns:adec="http://schemas.microsoft.com/office/drawing/2017/decorative" val="1"/>
              </a:ext>
            </a:extLst>
          </p:cNvPr>
          <p:cNvSpPr>
            <a:spLocks noGrp="1"/>
          </p:cNvSpPr>
          <p:nvPr>
            <p:ph type="pic" sz="quarter" idx="10"/>
          </p:nvPr>
        </p:nvSpPr>
        <p:spPr>
          <a:xfrm>
            <a:off x="0" y="572"/>
            <a:ext cx="12192000" cy="6857428"/>
          </a:xfrm>
          <a:prstGeom prst="rect">
            <a:avLst/>
          </a:prstGeom>
          <a:solidFill>
            <a:schemeClr val="bg1">
              <a:lumMod val="85000"/>
            </a:schemeClr>
          </a:solidFill>
        </p:spPr>
        <p:txBody>
          <a:bodyPr/>
          <a:lstStyle>
            <a:lvl1pPr marL="0" indent="0">
              <a:buFontTx/>
              <a:buNone/>
              <a:defRPr/>
            </a:lvl1pPr>
          </a:lstStyle>
          <a:p>
            <a:r>
              <a:rPr lang="sv-SE" dirty="0"/>
              <a:t>Klicka på ikonen för att lägga till en bild</a:t>
            </a:r>
          </a:p>
        </p:txBody>
      </p:sp>
      <p:sp>
        <p:nvSpPr>
          <p:cNvPr id="5" name="Platshållare för text 10">
            <a:extLst>
              <a:ext uri="{C183D7F6-B498-43B3-948B-1728B52AA6E4}">
                <adec:decorative xmlns:adec="http://schemas.microsoft.com/office/drawing/2017/decorative" val="1"/>
              </a:ext>
            </a:extLst>
          </p:cNvPr>
          <p:cNvSpPr>
            <a:spLocks noGrp="1"/>
          </p:cNvSpPr>
          <p:nvPr>
            <p:ph type="body" sz="quarter" idx="16" hasCustomPrompt="1"/>
          </p:nvPr>
        </p:nvSpPr>
        <p:spPr>
          <a:xfrm>
            <a:off x="1" y="5373688"/>
            <a:ext cx="12191999" cy="1484312"/>
          </a:xfrm>
          <a:prstGeom prst="rect">
            <a:avLst/>
          </a:prstGeom>
          <a:gradFill>
            <a:gsLst>
              <a:gs pos="0">
                <a:schemeClr val="tx1">
                  <a:alpha val="0"/>
                </a:schemeClr>
              </a:gs>
              <a:gs pos="100000">
                <a:schemeClr val="tx1">
                  <a:alpha val="20000"/>
                </a:schemeClr>
              </a:gs>
            </a:gsLst>
            <a:lin ang="5400000" scaled="1"/>
          </a:gradFill>
        </p:spPr>
        <p:txBody>
          <a:bodyPr/>
          <a:lstStyle>
            <a:lvl1pPr marL="0" indent="0">
              <a:buNone/>
              <a:defRPr baseline="0"/>
            </a:lvl1pPr>
          </a:lstStyle>
          <a:p>
            <a:pPr lvl="0"/>
            <a:r>
              <a:rPr lang="sv-SE" dirty="0"/>
              <a:t> </a:t>
            </a:r>
          </a:p>
        </p:txBody>
      </p:sp>
      <p:sp>
        <p:nvSpPr>
          <p:cNvPr id="6" name="Platshållare för text 11">
            <a:extLst>
              <a:ext uri="{C183D7F6-B498-43B3-948B-1728B52AA6E4}">
                <adec:decorative xmlns:adec="http://schemas.microsoft.com/office/drawing/2017/decorative" val="1"/>
              </a:ext>
            </a:extLst>
          </p:cNvPr>
          <p:cNvSpPr>
            <a:spLocks noGrp="1"/>
          </p:cNvSpPr>
          <p:nvPr>
            <p:ph type="body" sz="quarter" idx="15" hasCustomPrompt="1"/>
          </p:nvPr>
        </p:nvSpPr>
        <p:spPr>
          <a:xfrm>
            <a:off x="9408368" y="6308849"/>
            <a:ext cx="2159000" cy="336550"/>
          </a:xfrm>
          <a:prstGeom prst="rect">
            <a:avLst/>
          </a:prstGeom>
          <a:blipFill>
            <a:blip r:embed="rId2"/>
            <a:stretch>
              <a:fillRect/>
            </a:stretch>
          </a:blipFill>
        </p:spPr>
        <p:txBody>
          <a:bodyPr/>
          <a:lstStyle>
            <a:lvl1pPr marL="0" indent="0">
              <a:buNone/>
              <a:defRPr/>
            </a:lvl1pPr>
          </a:lstStyle>
          <a:p>
            <a:pPr lvl="0"/>
            <a:r>
              <a:rPr lang="sv-SE" dirty="0"/>
              <a:t> </a:t>
            </a:r>
          </a:p>
        </p:txBody>
      </p:sp>
    </p:spTree>
    <p:extLst>
      <p:ext uri="{BB962C8B-B14F-4D97-AF65-F5344CB8AC3E}">
        <p14:creationId xmlns:p14="http://schemas.microsoft.com/office/powerpoint/2010/main" val="38622831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blank" preserve="1">
  <p:cSld name="Avslutning">
    <p:spTree>
      <p:nvGrpSpPr>
        <p:cNvPr id="1" name=""/>
        <p:cNvGrpSpPr/>
        <p:nvPr/>
      </p:nvGrpSpPr>
      <p:grpSpPr>
        <a:xfrm>
          <a:off x="0" y="0"/>
          <a:ext cx="0" cy="0"/>
          <a:chOff x="0" y="0"/>
          <a:chExt cx="0" cy="0"/>
        </a:xfrm>
      </p:grpSpPr>
      <p:pic>
        <p:nvPicPr>
          <p:cNvPr id="3" name="Bildobjekt 2">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245116" y="2829650"/>
            <a:ext cx="7701768" cy="1198701"/>
          </a:xfrm>
          <a:prstGeom prst="rect">
            <a:avLst/>
          </a:prstGeom>
        </p:spPr>
      </p:pic>
    </p:spTree>
    <p:extLst>
      <p:ext uri="{BB962C8B-B14F-4D97-AF65-F5344CB8AC3E}">
        <p14:creationId xmlns:p14="http://schemas.microsoft.com/office/powerpoint/2010/main" val="3515276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ubrik på platta och Innehållsdel">
    <p:spTree>
      <p:nvGrpSpPr>
        <p:cNvPr id="1" name=""/>
        <p:cNvGrpSpPr/>
        <p:nvPr/>
      </p:nvGrpSpPr>
      <p:grpSpPr>
        <a:xfrm>
          <a:off x="0" y="0"/>
          <a:ext cx="0" cy="0"/>
          <a:chOff x="0" y="0"/>
          <a:chExt cx="0" cy="0"/>
        </a:xfrm>
      </p:grpSpPr>
      <p:sp>
        <p:nvSpPr>
          <p:cNvPr id="7" name="Rektangel 6">
            <a:extLst>
              <a:ext uri="{C183D7F6-B498-43B3-948B-1728B52AA6E4}">
                <adec:decorative xmlns:adec="http://schemas.microsoft.com/office/drawing/2017/decorative" val="1"/>
              </a:ext>
            </a:extLst>
          </p:cNvPr>
          <p:cNvSpPr/>
          <p:nvPr userDrawn="1"/>
        </p:nvSpPr>
        <p:spPr>
          <a:xfrm>
            <a:off x="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 name="Rubrik 3"/>
          <p:cNvSpPr>
            <a:spLocks noGrp="1"/>
          </p:cNvSpPr>
          <p:nvPr>
            <p:ph type="title"/>
          </p:nvPr>
        </p:nvSpPr>
        <p:spPr>
          <a:xfrm>
            <a:off x="527720" y="548680"/>
            <a:ext cx="5040560" cy="5574920"/>
          </a:xfrm>
        </p:spPr>
        <p:txBody>
          <a:bodyPr/>
          <a:lstStyle>
            <a:lvl1pPr marL="0" indent="0">
              <a:buFont typeface="Arial" panose="020B0604020202020204" pitchFamily="34" charset="0"/>
              <a:buNone/>
              <a:defRPr sz="4000">
                <a:solidFill>
                  <a:schemeClr val="bg1"/>
                </a:solidFill>
              </a:defRPr>
            </a:lvl1pPr>
          </a:lstStyle>
          <a:p>
            <a:r>
              <a:rPr lang="sv-SE"/>
              <a:t>Klicka här för att ändra mall för rubrikformat</a:t>
            </a:r>
            <a:endParaRPr lang="sv-SE" dirty="0"/>
          </a:p>
        </p:txBody>
      </p:sp>
      <p:sp>
        <p:nvSpPr>
          <p:cNvPr id="9" name="Platshållare för innehåll 2"/>
          <p:cNvSpPr>
            <a:spLocks noGrp="1"/>
          </p:cNvSpPr>
          <p:nvPr>
            <p:ph idx="1"/>
          </p:nvPr>
        </p:nvSpPr>
        <p:spPr>
          <a:xfrm>
            <a:off x="6456040" y="548680"/>
            <a:ext cx="5112568" cy="5574920"/>
          </a:xfrm>
        </p:spPr>
        <p:txBody>
          <a:bodyPr anchor="ctr" anchorCtr="0"/>
          <a:lstStyle>
            <a:lvl1pPr>
              <a:defRPr sz="2400"/>
            </a:lvl1pPr>
            <a:lvl2pPr>
              <a:defRPr sz="2000"/>
            </a:lvl2pPr>
            <a:lvl3pPr>
              <a:defRPr sz="1800"/>
            </a:lvl3pPr>
            <a:lvl4pPr>
              <a:defRPr sz="1600"/>
            </a:lvl4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Tree>
    <p:extLst>
      <p:ext uri="{BB962C8B-B14F-4D97-AF65-F5344CB8AC3E}">
        <p14:creationId xmlns:p14="http://schemas.microsoft.com/office/powerpoint/2010/main" val="20626831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ubrik och innehåll färgplatta">
    <p:spTree>
      <p:nvGrpSpPr>
        <p:cNvPr id="1" name=""/>
        <p:cNvGrpSpPr/>
        <p:nvPr/>
      </p:nvGrpSpPr>
      <p:grpSpPr>
        <a:xfrm>
          <a:off x="0" y="0"/>
          <a:ext cx="0" cy="0"/>
          <a:chOff x="0" y="0"/>
          <a:chExt cx="0" cy="0"/>
        </a:xfrm>
      </p:grpSpPr>
      <p:sp>
        <p:nvSpPr>
          <p:cNvPr id="8" name="Rektangel 7">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ubrik 6"/>
          <p:cNvSpPr>
            <a:spLocks noGrp="1"/>
          </p:cNvSpPr>
          <p:nvPr>
            <p:ph type="title"/>
          </p:nvPr>
        </p:nvSpPr>
        <p:spPr>
          <a:xfrm>
            <a:off x="609600" y="273603"/>
            <a:ext cx="10887000"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a:t>Klicka här för att ändra mall för rubrikformat</a:t>
            </a:r>
            <a:endParaRPr lang="sv-SE" dirty="0"/>
          </a:p>
        </p:txBody>
      </p:sp>
      <p:sp>
        <p:nvSpPr>
          <p:cNvPr id="3" name="Platshållare för innehåll 2"/>
          <p:cNvSpPr>
            <a:spLocks noGrp="1"/>
          </p:cNvSpPr>
          <p:nvPr>
            <p:ph idx="1"/>
          </p:nvPr>
        </p:nvSpPr>
        <p:spPr>
          <a:xfrm>
            <a:off x="609600" y="1628800"/>
            <a:ext cx="10887000" cy="4494800"/>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pic>
        <p:nvPicPr>
          <p:cNvPr id="9" name="Bildobjekt 8">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2236948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 rubrik och två innehållsdelar färgplatta">
    <p:spTree>
      <p:nvGrpSpPr>
        <p:cNvPr id="1" name=""/>
        <p:cNvGrpSpPr/>
        <p:nvPr/>
      </p:nvGrpSpPr>
      <p:grpSpPr>
        <a:xfrm>
          <a:off x="0" y="0"/>
          <a:ext cx="0" cy="0"/>
          <a:chOff x="0" y="0"/>
          <a:chExt cx="0" cy="0"/>
        </a:xfrm>
      </p:grpSpPr>
      <p:sp>
        <p:nvSpPr>
          <p:cNvPr id="11" name="Rektangel 10">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ubrik 4"/>
          <p:cNvSpPr>
            <a:spLocks noGrp="1"/>
          </p:cNvSpPr>
          <p:nvPr>
            <p:ph type="title"/>
          </p:nvPr>
        </p:nvSpPr>
        <p:spPr>
          <a:xfrm>
            <a:off x="609600" y="273603"/>
            <a:ext cx="10922424" cy="936203"/>
          </a:xfrm>
          <a:prstGeom prst="rect">
            <a:avLst/>
          </a:prstGeom>
        </p:spPr>
        <p:txBody>
          <a:bodyPr/>
          <a:lstStyle>
            <a:lvl1pPr marL="0" indent="0">
              <a:buFont typeface="Arial" panose="020B0604020202020204" pitchFamily="34" charset="0"/>
              <a:buNone/>
              <a:defRPr>
                <a:solidFill>
                  <a:schemeClr val="bg1"/>
                </a:solidFill>
              </a:defRPr>
            </a:lvl1pPr>
          </a:lstStyle>
          <a:p>
            <a:r>
              <a:rPr lang="sv-SE"/>
              <a:t>Klicka här för att ändra mall för rubrikformat</a:t>
            </a:r>
            <a:endParaRPr lang="sv-SE" dirty="0"/>
          </a:p>
        </p:txBody>
      </p:sp>
      <p:sp>
        <p:nvSpPr>
          <p:cNvPr id="9" name="Platshållare för innehåll 2"/>
          <p:cNvSpPr>
            <a:spLocks noGrp="1"/>
          </p:cNvSpPr>
          <p:nvPr>
            <p:ph idx="1"/>
          </p:nvPr>
        </p:nvSpPr>
        <p:spPr>
          <a:xfrm>
            <a:off x="609600"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10" name="Platshållare för innehåll 2"/>
          <p:cNvSpPr>
            <a:spLocks noGrp="1"/>
          </p:cNvSpPr>
          <p:nvPr>
            <p:ph idx="13"/>
          </p:nvPr>
        </p:nvSpPr>
        <p:spPr>
          <a:xfrm>
            <a:off x="6312024" y="1628800"/>
            <a:ext cx="5220000" cy="44948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pic>
        <p:nvPicPr>
          <p:cNvPr id="12" name="Bildobjekt 11">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Tree>
    <p:extLst>
      <p:ext uri="{BB962C8B-B14F-4D97-AF65-F5344CB8AC3E}">
        <p14:creationId xmlns:p14="http://schemas.microsoft.com/office/powerpoint/2010/main" val="40281073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Kapitelstart grå">
    <p:spTree>
      <p:nvGrpSpPr>
        <p:cNvPr id="1" name=""/>
        <p:cNvGrpSpPr/>
        <p:nvPr/>
      </p:nvGrpSpPr>
      <p:grpSpPr>
        <a:xfrm>
          <a:off x="0" y="0"/>
          <a:ext cx="0" cy="0"/>
          <a:chOff x="0" y="0"/>
          <a:chExt cx="0" cy="0"/>
        </a:xfrm>
      </p:grpSpPr>
      <p:sp>
        <p:nvSpPr>
          <p:cNvPr id="10" name="Rektangel 9">
            <a:extLst>
              <a:ext uri="{C183D7F6-B498-43B3-948B-1728B52AA6E4}">
                <adec:decorative xmlns:adec="http://schemas.microsoft.com/office/drawing/2017/decorative" val="1"/>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1" name="Bildobjekt 10">
            <a:extLs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408368" y="6307938"/>
            <a:ext cx="2166987" cy="337130"/>
          </a:xfrm>
          <a:prstGeom prst="rect">
            <a:avLst/>
          </a:prstGeom>
        </p:spPr>
      </p:pic>
      <p:sp>
        <p:nvSpPr>
          <p:cNvPr id="6" name="Rubrik 1"/>
          <p:cNvSpPr>
            <a:spLocks noGrp="1"/>
          </p:cNvSpPr>
          <p:nvPr>
            <p:ph type="ctrTitle"/>
          </p:nvPr>
        </p:nvSpPr>
        <p:spPr>
          <a:xfrm>
            <a:off x="695401" y="2636912"/>
            <a:ext cx="10879954" cy="1008112"/>
          </a:xfrm>
        </p:spPr>
        <p:txBody>
          <a:bodyPr anchor="b" anchorCtr="0">
            <a:noAutofit/>
          </a:bodyPr>
          <a:lstStyle>
            <a:lvl1pPr algn="ctr">
              <a:defRPr sz="5400">
                <a:solidFill>
                  <a:schemeClr val="bg1"/>
                </a:solidFill>
              </a:defRPr>
            </a:lvl1pPr>
          </a:lstStyle>
          <a:p>
            <a:endParaRPr lang="sv-SE" dirty="0"/>
          </a:p>
        </p:txBody>
      </p:sp>
      <p:sp>
        <p:nvSpPr>
          <p:cNvPr id="15" name="Underrubrik 2"/>
          <p:cNvSpPr>
            <a:spLocks noGrp="1"/>
          </p:cNvSpPr>
          <p:nvPr>
            <p:ph type="subTitle" idx="1" hasCustomPrompt="1"/>
          </p:nvPr>
        </p:nvSpPr>
        <p:spPr>
          <a:xfrm>
            <a:off x="695401" y="3780000"/>
            <a:ext cx="10879953" cy="1126800"/>
          </a:xfrm>
        </p:spPr>
        <p:txBody>
          <a:bodyPr>
            <a:noAutofit/>
          </a:bodyPr>
          <a:lstStyle>
            <a:lvl1pPr marL="0" indent="0" algn="ctr">
              <a:lnSpc>
                <a:spcPct val="100000"/>
              </a:lnSpc>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a:t>Klicka här för att ändra format på underrubrik i bakgrunden</a:t>
            </a:r>
          </a:p>
        </p:txBody>
      </p:sp>
    </p:spTree>
    <p:extLst>
      <p:ext uri="{BB962C8B-B14F-4D97-AF65-F5344CB8AC3E}">
        <p14:creationId xmlns:p14="http://schemas.microsoft.com/office/powerpoint/2010/main" val="2492343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ubrik och innehåll">
    <p:spTree>
      <p:nvGrpSpPr>
        <p:cNvPr id="1" name=""/>
        <p:cNvGrpSpPr/>
        <p:nvPr/>
      </p:nvGrpSpPr>
      <p:grpSpPr>
        <a:xfrm>
          <a:off x="0" y="0"/>
          <a:ext cx="0" cy="0"/>
          <a:chOff x="0" y="0"/>
          <a:chExt cx="0" cy="0"/>
        </a:xfrm>
      </p:grpSpPr>
      <p:sp>
        <p:nvSpPr>
          <p:cNvPr id="7" name="Rubrik 6"/>
          <p:cNvSpPr>
            <a:spLocks noGrp="1"/>
          </p:cNvSpPr>
          <p:nvPr>
            <p:ph type="title"/>
          </p:nvPr>
        </p:nvSpPr>
        <p:spPr>
          <a:xfrm>
            <a:off x="609600" y="273603"/>
            <a:ext cx="10959008" cy="936203"/>
          </a:xfrm>
        </p:spPr>
        <p:txBody>
          <a:bodyPr/>
          <a:lstStyle>
            <a:lvl1pPr marL="0" indent="0">
              <a:buFont typeface="Arial" panose="020B0604020202020204" pitchFamily="34" charset="0"/>
              <a:buNone/>
              <a:defRPr/>
            </a:lvl1pPr>
          </a:lstStyle>
          <a:p>
            <a:r>
              <a:rPr lang="sv-SE" dirty="0"/>
              <a:t>Klicka här för att ändra format</a:t>
            </a:r>
          </a:p>
        </p:txBody>
      </p:sp>
      <p:sp>
        <p:nvSpPr>
          <p:cNvPr id="4" name="Platshållare för innehåll 2"/>
          <p:cNvSpPr>
            <a:spLocks noGrp="1"/>
          </p:cNvSpPr>
          <p:nvPr>
            <p:ph idx="1"/>
          </p:nvPr>
        </p:nvSpPr>
        <p:spPr>
          <a:xfrm>
            <a:off x="609600" y="1628800"/>
            <a:ext cx="10959008" cy="4494800"/>
          </a:xfrm>
        </p:spPr>
        <p:txBody>
          <a:bodyPr/>
          <a:lstStyle/>
          <a:p>
            <a:pPr lvl="0"/>
            <a:r>
              <a:rPr lang="sv-SE" dirty="0"/>
              <a:t>Redigera format för bakgrundstext</a:t>
            </a:r>
          </a:p>
          <a:p>
            <a:pPr lvl="1"/>
            <a:r>
              <a:rPr lang="sv-SE" dirty="0"/>
              <a:t>Nivå två</a:t>
            </a:r>
          </a:p>
          <a:p>
            <a:pPr lvl="2"/>
            <a:r>
              <a:rPr lang="sv-SE" dirty="0"/>
              <a:t>Nivå tre</a:t>
            </a:r>
          </a:p>
          <a:p>
            <a:pPr lvl="3"/>
            <a:r>
              <a:rPr lang="sv-SE" dirty="0"/>
              <a:t>Nivå fyra</a:t>
            </a:r>
          </a:p>
          <a:p>
            <a:pPr lvl="4"/>
            <a:r>
              <a:rPr lang="sv-SE" dirty="0"/>
              <a:t>Nivå fem</a:t>
            </a:r>
          </a:p>
        </p:txBody>
      </p:sp>
    </p:spTree>
    <p:extLst>
      <p:ext uri="{BB962C8B-B14F-4D97-AF65-F5344CB8AC3E}">
        <p14:creationId xmlns:p14="http://schemas.microsoft.com/office/powerpoint/2010/main" val="1412352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1.emf"/></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9" Type="http://schemas.openxmlformats.org/officeDocument/2006/relationships/image" Target="../media/image1.emf"/></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9" Type="http://schemas.openxmlformats.org/officeDocument/2006/relationships/image" Target="../media/image1.emf"/></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9" Type="http://schemas.openxmlformats.org/officeDocument/2006/relationships/image" Target="../media/image1.emf"/></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9" Type="http://schemas.openxmlformats.org/officeDocument/2006/relationships/image" Target="../media/image1.emf"/></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image" Target="../media/image1.emf"/><Relationship Id="rId5" Type="http://schemas.openxmlformats.org/officeDocument/2006/relationships/theme" Target="../theme/theme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609599" y="273603"/>
            <a:ext cx="10942283" cy="936203"/>
          </a:xfrm>
          <a:prstGeom prst="rect">
            <a:avLst/>
          </a:prstGeom>
        </p:spPr>
        <p:txBody>
          <a:bodyPr vert="horz" lIns="91440" tIns="45720" rIns="91440" bIns="45720" rtlCol="0" anchor="ctr">
            <a:noAutofit/>
          </a:bodyPr>
          <a:lstStyle/>
          <a:p>
            <a:r>
              <a:rPr lang="sv-SE" dirty="0"/>
              <a:t>Klicka här för att ändra format</a:t>
            </a:r>
          </a:p>
        </p:txBody>
      </p:sp>
      <p:sp>
        <p:nvSpPr>
          <p:cNvPr id="3" name="Platshållare för text 2"/>
          <p:cNvSpPr>
            <a:spLocks noGrp="1"/>
          </p:cNvSpPr>
          <p:nvPr>
            <p:ph type="body" idx="1"/>
          </p:nvPr>
        </p:nvSpPr>
        <p:spPr>
          <a:xfrm>
            <a:off x="609600" y="1628800"/>
            <a:ext cx="10942283" cy="4566808"/>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2"/>
          </p:nvPr>
        </p:nvSpPr>
        <p:spPr>
          <a:xfrm>
            <a:off x="1098900" y="6331143"/>
            <a:ext cx="1152691"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5" name="Platshållare för sidfot 4"/>
          <p:cNvSpPr>
            <a:spLocks noGrp="1"/>
          </p:cNvSpPr>
          <p:nvPr>
            <p:ph type="ftr" sz="quarter" idx="3"/>
          </p:nvPr>
        </p:nvSpPr>
        <p:spPr>
          <a:xfrm>
            <a:off x="2260836" y="6331143"/>
            <a:ext cx="6268765"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p:cNvSpPr>
            <a:spLocks noGrp="1"/>
          </p:cNvSpPr>
          <p:nvPr>
            <p:ph type="sldNum" sz="quarter" idx="4"/>
          </p:nvPr>
        </p:nvSpPr>
        <p:spPr>
          <a:xfrm>
            <a:off x="609600" y="6331143"/>
            <a:ext cx="480053" cy="365125"/>
          </a:xfrm>
          <a:prstGeom prst="rect">
            <a:avLst/>
          </a:prstGeom>
        </p:spPr>
        <p:txBody>
          <a:bodyPr vert="horz" lIns="91440" tIns="45720" rIns="91440" bIns="45720" rtlCol="0" anchor="ctr"/>
          <a:lstStyle>
            <a:lvl1pPr algn="l">
              <a:defRPr sz="1000">
                <a:solidFill>
                  <a:schemeClr val="tx1"/>
                </a:solidFill>
              </a:defRPr>
            </a:lvl1pPr>
          </a:lstStyle>
          <a:p>
            <a:fld id="{31107D60-156D-4456-A4CF-F3851E5458F0}" type="slidenum">
              <a:rPr lang="sv-SE" smtClean="0"/>
              <a:pPr/>
              <a:t>‹#›</a:t>
            </a:fld>
            <a:endParaRPr lang="sv-SE"/>
          </a:p>
        </p:txBody>
      </p:sp>
      <p:pic>
        <p:nvPicPr>
          <p:cNvPr id="9" name="Bildobjekt 8">
            <a:extLst>
              <a:ext uri="{C183D7F6-B498-43B3-948B-1728B52AA6E4}">
                <adec:decorative xmlns:adec="http://schemas.microsoft.com/office/drawing/2017/decorative" val="1"/>
              </a:ext>
            </a:extLst>
          </p:cNvPr>
          <p:cNvPicPr>
            <a:picLocks noChangeAspect="1"/>
          </p:cNvPicPr>
          <p:nvPr userDrawn="1"/>
        </p:nvPicPr>
        <p:blipFill>
          <a:blip r:embed="rId9"/>
          <a:stretch>
            <a:fillRect/>
          </a:stretch>
        </p:blipFill>
        <p:spPr>
          <a:xfrm>
            <a:off x="9402013" y="6318164"/>
            <a:ext cx="2149869" cy="334605"/>
          </a:xfrm>
          <a:prstGeom prst="rect">
            <a:avLst/>
          </a:prstGeom>
        </p:spPr>
      </p:pic>
    </p:spTree>
    <p:extLst>
      <p:ext uri="{BB962C8B-B14F-4D97-AF65-F5344CB8AC3E}">
        <p14:creationId xmlns:p14="http://schemas.microsoft.com/office/powerpoint/2010/main" val="21950980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9" r:id="rId4"/>
    <p:sldLayoutId id="2147483762" r:id="rId5"/>
    <p:sldLayoutId id="2147483752" r:id="rId6"/>
    <p:sldLayoutId id="2147483753" r:id="rId7"/>
  </p:sldLayoutIdLst>
  <p:hf sldNum="0" hdr="0" ftr="0" dt="0"/>
  <p:txStyles>
    <p:titleStyle>
      <a:lvl1pPr algn="l" defTabSz="914400" rtl="0" eaLnBrk="1" latinLnBrk="0" hangingPunct="1">
        <a:lnSpc>
          <a:spcPct val="100000"/>
        </a:lnSpc>
        <a:spcBef>
          <a:spcPct val="0"/>
        </a:spcBef>
        <a:buNone/>
        <a:defRPr lang="sv-SE" sz="4000" b="1" kern="1200" dirty="0">
          <a:solidFill>
            <a:schemeClr val="tx2"/>
          </a:solidFill>
          <a:latin typeface="+mj-lt"/>
          <a:ea typeface="+mj-ea"/>
          <a:cs typeface="+mj-cs"/>
        </a:defRPr>
      </a:lvl1pPr>
    </p:titleStyle>
    <p:bodyStyle>
      <a:lvl1pPr marL="265113" indent="-265113" algn="l" defTabSz="914400" rtl="0" eaLnBrk="1" latinLnBrk="0" hangingPunct="1">
        <a:lnSpc>
          <a:spcPct val="100000"/>
        </a:lnSpc>
        <a:spcBef>
          <a:spcPts val="1500"/>
        </a:spcBef>
        <a:spcAft>
          <a:spcPts val="500"/>
        </a:spcAft>
        <a:buClrTx/>
        <a:buFont typeface="Arial" pitchFamily="34" charset="0"/>
        <a:buChar char="•"/>
        <a:defRPr sz="2400" kern="1200">
          <a:solidFill>
            <a:schemeClr val="tx1"/>
          </a:solidFill>
          <a:latin typeface="+mn-lt"/>
          <a:ea typeface="+mn-ea"/>
          <a:cs typeface="+mn-cs"/>
        </a:defRPr>
      </a:lvl1pPr>
      <a:lvl2pPr marL="538163" indent="-273050" algn="l" defTabSz="914400" rtl="0" eaLnBrk="1" latinLnBrk="0" hangingPunct="1">
        <a:lnSpc>
          <a:spcPct val="100000"/>
        </a:lnSpc>
        <a:spcBef>
          <a:spcPct val="20000"/>
        </a:spcBef>
        <a:spcAft>
          <a:spcPts val="0"/>
        </a:spcAft>
        <a:buClrTx/>
        <a:buFont typeface="Arial" pitchFamily="34" charset="0"/>
        <a:buChar char="−"/>
        <a:defRPr sz="2000" kern="1200">
          <a:solidFill>
            <a:schemeClr val="tx1"/>
          </a:solidFill>
          <a:latin typeface="+mn-lt"/>
          <a:ea typeface="+mn-ea"/>
          <a:cs typeface="+mn-cs"/>
        </a:defRPr>
      </a:lvl2pPr>
      <a:lvl3pPr marL="717550" indent="-179388" algn="l" defTabSz="914400" rtl="0" eaLnBrk="1" latinLnBrk="0" hangingPunct="1">
        <a:lnSpc>
          <a:spcPct val="100000"/>
        </a:lnSpc>
        <a:spcBef>
          <a:spcPct val="20000"/>
        </a:spcBef>
        <a:spcAft>
          <a:spcPts val="0"/>
        </a:spcAft>
        <a:buClrTx/>
        <a:buFont typeface="Arial" pitchFamily="34" charset="0"/>
        <a:buChar char="•"/>
        <a:defRPr sz="1800" kern="1200">
          <a:solidFill>
            <a:schemeClr val="tx1"/>
          </a:solidFill>
          <a:latin typeface="+mn-lt"/>
          <a:ea typeface="+mn-ea"/>
          <a:cs typeface="+mn-cs"/>
        </a:defRPr>
      </a:lvl3pPr>
      <a:lvl4pPr marL="896938" indent="-179388" algn="l" defTabSz="914400" rtl="0" eaLnBrk="1" latinLnBrk="0" hangingPunct="1">
        <a:lnSpc>
          <a:spcPct val="100000"/>
        </a:lnSpc>
        <a:spcBef>
          <a:spcPct val="20000"/>
        </a:spcBef>
        <a:spcAft>
          <a:spcPts val="0"/>
        </a:spcAft>
        <a:buClrTx/>
        <a:buFont typeface="Arial" pitchFamily="34" charset="0"/>
        <a:buChar char="−"/>
        <a:defRPr sz="1600" kern="1200">
          <a:solidFill>
            <a:schemeClr val="tx1"/>
          </a:solidFill>
          <a:latin typeface="+mn-lt"/>
          <a:ea typeface="+mn-ea"/>
          <a:cs typeface="+mn-cs"/>
        </a:defRPr>
      </a:lvl4pPr>
      <a:lvl5pPr marL="1076325" indent="-179388" algn="l" defTabSz="914400" rtl="0" eaLnBrk="1" latinLnBrk="0" hangingPunct="1">
        <a:lnSpc>
          <a:spcPct val="100000"/>
        </a:lnSpc>
        <a:spcBef>
          <a:spcPct val="20000"/>
        </a:spcBef>
        <a:spcAft>
          <a:spcPts val="0"/>
        </a:spcAft>
        <a:buClrTx/>
        <a:buFont typeface="Arial" panose="020B0604020202020204" pitchFamily="34" charset="0"/>
        <a:buChar char="»"/>
        <a:defRPr lang="sv-SE" sz="16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48">
          <p15:clr>
            <a:srgbClr val="F26B43"/>
          </p15:clr>
        </p15:guide>
        <p15:guide id="2" pos="5428">
          <p15:clr>
            <a:srgbClr val="F26B43"/>
          </p15:clr>
        </p15:guide>
        <p15:guide id="3" pos="5518">
          <p15:clr>
            <a:srgbClr val="F26B43"/>
          </p15:clr>
        </p15:guide>
        <p15:guide id="4" orient="horz" pos="383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609599" y="273603"/>
            <a:ext cx="10942283" cy="936203"/>
          </a:xfrm>
          <a:prstGeom prst="rect">
            <a:avLst/>
          </a:prstGeom>
        </p:spPr>
        <p:txBody>
          <a:bodyPr vert="horz" lIns="91440" tIns="45720" rIns="91440" bIns="45720" rtlCol="0" anchor="ctr">
            <a:noAutofit/>
          </a:bodyPr>
          <a:lstStyle/>
          <a:p>
            <a:r>
              <a:rPr lang="sv-SE" dirty="0"/>
              <a:t>Klicka här för att ändra format</a:t>
            </a:r>
          </a:p>
        </p:txBody>
      </p:sp>
      <p:sp>
        <p:nvSpPr>
          <p:cNvPr id="3" name="Platshållare för text 2"/>
          <p:cNvSpPr>
            <a:spLocks noGrp="1"/>
          </p:cNvSpPr>
          <p:nvPr>
            <p:ph type="body" idx="1"/>
          </p:nvPr>
        </p:nvSpPr>
        <p:spPr>
          <a:xfrm>
            <a:off x="609600" y="1628800"/>
            <a:ext cx="10942282" cy="4494800"/>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2"/>
          </p:nvPr>
        </p:nvSpPr>
        <p:spPr>
          <a:xfrm>
            <a:off x="1098900" y="6331143"/>
            <a:ext cx="1152691"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5" name="Platshållare för sidfot 4"/>
          <p:cNvSpPr>
            <a:spLocks noGrp="1"/>
          </p:cNvSpPr>
          <p:nvPr>
            <p:ph type="ftr" sz="quarter" idx="3"/>
          </p:nvPr>
        </p:nvSpPr>
        <p:spPr>
          <a:xfrm>
            <a:off x="2260836" y="6331143"/>
            <a:ext cx="6268765"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p:cNvSpPr>
            <a:spLocks noGrp="1"/>
          </p:cNvSpPr>
          <p:nvPr>
            <p:ph type="sldNum" sz="quarter" idx="4"/>
          </p:nvPr>
        </p:nvSpPr>
        <p:spPr>
          <a:xfrm>
            <a:off x="609600" y="6331143"/>
            <a:ext cx="480053" cy="365125"/>
          </a:xfrm>
          <a:prstGeom prst="rect">
            <a:avLst/>
          </a:prstGeom>
        </p:spPr>
        <p:txBody>
          <a:bodyPr vert="horz" lIns="91440" tIns="45720" rIns="91440" bIns="45720" rtlCol="0" anchor="ctr"/>
          <a:lstStyle>
            <a:lvl1pPr algn="l">
              <a:defRPr sz="1000">
                <a:solidFill>
                  <a:schemeClr val="tx1"/>
                </a:solidFill>
              </a:defRPr>
            </a:lvl1pPr>
          </a:lstStyle>
          <a:p>
            <a:fld id="{31107D60-156D-4456-A4CF-F3851E5458F0}" type="slidenum">
              <a:rPr lang="sv-SE" smtClean="0"/>
              <a:pPr/>
              <a:t>‹#›</a:t>
            </a:fld>
            <a:endParaRPr lang="sv-SE"/>
          </a:p>
        </p:txBody>
      </p:sp>
      <p:pic>
        <p:nvPicPr>
          <p:cNvPr id="8" name="Bildobjekt 7">
            <a:extLst>
              <a:ext uri="{C183D7F6-B498-43B3-948B-1728B52AA6E4}">
                <adec:decorative xmlns:adec="http://schemas.microsoft.com/office/drawing/2017/decorative" val="1"/>
              </a:ext>
            </a:extLst>
          </p:cNvPr>
          <p:cNvPicPr>
            <a:picLocks noChangeAspect="1"/>
          </p:cNvPicPr>
          <p:nvPr userDrawn="1"/>
        </p:nvPicPr>
        <p:blipFill>
          <a:blip r:embed="rId9"/>
          <a:stretch>
            <a:fillRect/>
          </a:stretch>
        </p:blipFill>
        <p:spPr>
          <a:xfrm>
            <a:off x="9402013" y="6318164"/>
            <a:ext cx="2149869" cy="334605"/>
          </a:xfrm>
          <a:prstGeom prst="rect">
            <a:avLst/>
          </a:prstGeom>
        </p:spPr>
      </p:pic>
    </p:spTree>
    <p:extLst>
      <p:ext uri="{BB962C8B-B14F-4D97-AF65-F5344CB8AC3E}">
        <p14:creationId xmlns:p14="http://schemas.microsoft.com/office/powerpoint/2010/main" val="338785806"/>
      </p:ext>
    </p:extLst>
  </p:cSld>
  <p:clrMap bg1="lt1" tx1="dk1" bg2="lt2" tx2="dk2" accent1="accent1" accent2="accent2" accent3="accent3" accent4="accent4" accent5="accent5" accent6="accent6" hlink="hlink" folHlink="folHlink"/>
  <p:sldLayoutIdLst>
    <p:sldLayoutId id="2147483686" r:id="rId1"/>
    <p:sldLayoutId id="2147483681" r:id="rId2"/>
    <p:sldLayoutId id="2147483682" r:id="rId3"/>
    <p:sldLayoutId id="2147483683" r:id="rId4"/>
    <p:sldLayoutId id="2147483763" r:id="rId5"/>
    <p:sldLayoutId id="2147483754" r:id="rId6"/>
    <p:sldLayoutId id="2147483755" r:id="rId7"/>
  </p:sldLayoutIdLst>
  <p:hf sldNum="0" hdr="0" ftr="0" dt="0"/>
  <p:txStyles>
    <p:titleStyle>
      <a:lvl1pPr algn="l" defTabSz="914400" rtl="0" eaLnBrk="1" latinLnBrk="0" hangingPunct="1">
        <a:lnSpc>
          <a:spcPct val="100000"/>
        </a:lnSpc>
        <a:spcBef>
          <a:spcPct val="0"/>
        </a:spcBef>
        <a:buNone/>
        <a:defRPr lang="sv-SE" sz="4000" b="1" kern="1200" dirty="0">
          <a:solidFill>
            <a:schemeClr val="accent6"/>
          </a:solidFill>
          <a:latin typeface="+mj-lt"/>
          <a:ea typeface="+mj-ea"/>
          <a:cs typeface="+mj-cs"/>
        </a:defRPr>
      </a:lvl1pPr>
    </p:titleStyle>
    <p:bodyStyle>
      <a:lvl1pPr marL="271463" indent="-271463" algn="l" defTabSz="914400" rtl="0" eaLnBrk="1" latinLnBrk="0" hangingPunct="1">
        <a:lnSpc>
          <a:spcPct val="100000"/>
        </a:lnSpc>
        <a:spcBef>
          <a:spcPts val="1500"/>
        </a:spcBef>
        <a:spcAft>
          <a:spcPts val="500"/>
        </a:spcAft>
        <a:buClrTx/>
        <a:buFont typeface="Arial" pitchFamily="34" charset="0"/>
        <a:buChar char="•"/>
        <a:defRPr sz="2400" kern="1200">
          <a:solidFill>
            <a:schemeClr val="tx1"/>
          </a:solidFill>
          <a:latin typeface="+mn-lt"/>
          <a:ea typeface="+mn-ea"/>
          <a:cs typeface="+mn-cs"/>
        </a:defRPr>
      </a:lvl1pPr>
      <a:lvl2pPr marL="533400" indent="-261938" algn="l" defTabSz="914400" rtl="0" eaLnBrk="1" latinLnBrk="0" hangingPunct="1">
        <a:lnSpc>
          <a:spcPct val="100000"/>
        </a:lnSpc>
        <a:spcBef>
          <a:spcPct val="20000"/>
        </a:spcBef>
        <a:spcAft>
          <a:spcPts val="0"/>
        </a:spcAft>
        <a:buClrTx/>
        <a:buFont typeface="Arial" pitchFamily="34" charset="0"/>
        <a:buChar char="−"/>
        <a:defRPr sz="2000" kern="1200">
          <a:solidFill>
            <a:schemeClr val="tx1"/>
          </a:solidFill>
          <a:latin typeface="+mn-lt"/>
          <a:ea typeface="+mn-ea"/>
          <a:cs typeface="+mn-cs"/>
        </a:defRPr>
      </a:lvl2pPr>
      <a:lvl3pPr marL="719138" indent="-185738" algn="l" defTabSz="914400" rtl="0" eaLnBrk="1" latinLnBrk="0" hangingPunct="1">
        <a:lnSpc>
          <a:spcPct val="100000"/>
        </a:lnSpc>
        <a:spcBef>
          <a:spcPct val="20000"/>
        </a:spcBef>
        <a:spcAft>
          <a:spcPts val="0"/>
        </a:spcAft>
        <a:buClrTx/>
        <a:buFont typeface="Arial" pitchFamily="34" charset="0"/>
        <a:buChar char="•"/>
        <a:defRPr sz="1800" kern="1200">
          <a:solidFill>
            <a:schemeClr val="tx1"/>
          </a:solidFill>
          <a:latin typeface="+mn-lt"/>
          <a:ea typeface="+mn-ea"/>
          <a:cs typeface="+mn-cs"/>
        </a:defRPr>
      </a:lvl3pPr>
      <a:lvl4pPr marL="892175" indent="-173038" algn="l" defTabSz="914400" rtl="0" eaLnBrk="1" latinLnBrk="0" hangingPunct="1">
        <a:lnSpc>
          <a:spcPct val="100000"/>
        </a:lnSpc>
        <a:spcBef>
          <a:spcPct val="20000"/>
        </a:spcBef>
        <a:spcAft>
          <a:spcPts val="0"/>
        </a:spcAft>
        <a:buClrTx/>
        <a:buFont typeface="Arial" pitchFamily="34" charset="0"/>
        <a:buChar char="−"/>
        <a:defRPr sz="1600" kern="1200">
          <a:solidFill>
            <a:schemeClr val="tx1"/>
          </a:solidFill>
          <a:latin typeface="+mn-lt"/>
          <a:ea typeface="+mn-ea"/>
          <a:cs typeface="+mn-cs"/>
        </a:defRPr>
      </a:lvl4pPr>
      <a:lvl5pPr marL="1077913" indent="-185738" algn="l" defTabSz="914400" rtl="0" eaLnBrk="1" latinLnBrk="0" hangingPunct="1">
        <a:lnSpc>
          <a:spcPct val="100000"/>
        </a:lnSpc>
        <a:spcBef>
          <a:spcPct val="20000"/>
        </a:spcBef>
        <a:spcAft>
          <a:spcPts val="0"/>
        </a:spcAft>
        <a:buClrTx/>
        <a:buFont typeface="Arial" panose="020B0604020202020204" pitchFamily="34" charset="0"/>
        <a:buChar char="»"/>
        <a:defRPr lang="sv-SE" sz="16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48">
          <p15:clr>
            <a:srgbClr val="F26B43"/>
          </p15:clr>
        </p15:guide>
        <p15:guide id="2" pos="5428">
          <p15:clr>
            <a:srgbClr val="F26B43"/>
          </p15:clr>
        </p15:guide>
        <p15:guide id="3" pos="5518">
          <p15:clr>
            <a:srgbClr val="F26B43"/>
          </p15:clr>
        </p15:guide>
        <p15:guide id="4" orient="horz" pos="383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609599" y="273603"/>
            <a:ext cx="10942283" cy="936203"/>
          </a:xfrm>
          <a:prstGeom prst="rect">
            <a:avLst/>
          </a:prstGeom>
        </p:spPr>
        <p:txBody>
          <a:bodyPr vert="horz" lIns="91440" tIns="45720" rIns="91440" bIns="45720" rtlCol="0" anchor="ctr">
            <a:noAutofit/>
          </a:bodyPr>
          <a:lstStyle/>
          <a:p>
            <a:r>
              <a:rPr lang="sv-SE" dirty="0"/>
              <a:t>Klicka här för att ändra format</a:t>
            </a:r>
          </a:p>
        </p:txBody>
      </p:sp>
      <p:sp>
        <p:nvSpPr>
          <p:cNvPr id="12" name="Platshållare för text 2"/>
          <p:cNvSpPr>
            <a:spLocks noGrp="1"/>
          </p:cNvSpPr>
          <p:nvPr>
            <p:ph type="body" idx="1"/>
          </p:nvPr>
        </p:nvSpPr>
        <p:spPr>
          <a:xfrm>
            <a:off x="609600" y="1628800"/>
            <a:ext cx="10942282" cy="4494800"/>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2"/>
          </p:nvPr>
        </p:nvSpPr>
        <p:spPr>
          <a:xfrm>
            <a:off x="1098900" y="6331143"/>
            <a:ext cx="1152691"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5" name="Platshållare för sidfot 4"/>
          <p:cNvSpPr>
            <a:spLocks noGrp="1"/>
          </p:cNvSpPr>
          <p:nvPr>
            <p:ph type="ftr" sz="quarter" idx="3"/>
          </p:nvPr>
        </p:nvSpPr>
        <p:spPr>
          <a:xfrm>
            <a:off x="2260836" y="6331143"/>
            <a:ext cx="6268765"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p:cNvSpPr>
            <a:spLocks noGrp="1"/>
          </p:cNvSpPr>
          <p:nvPr>
            <p:ph type="sldNum" sz="quarter" idx="4"/>
          </p:nvPr>
        </p:nvSpPr>
        <p:spPr>
          <a:xfrm>
            <a:off x="609600" y="6331143"/>
            <a:ext cx="480053" cy="365125"/>
          </a:xfrm>
          <a:prstGeom prst="rect">
            <a:avLst/>
          </a:prstGeom>
        </p:spPr>
        <p:txBody>
          <a:bodyPr vert="horz" lIns="91440" tIns="45720" rIns="91440" bIns="45720" rtlCol="0" anchor="ctr"/>
          <a:lstStyle>
            <a:lvl1pPr algn="l">
              <a:defRPr sz="1000">
                <a:solidFill>
                  <a:schemeClr val="tx1"/>
                </a:solidFill>
              </a:defRPr>
            </a:lvl1pPr>
          </a:lstStyle>
          <a:p>
            <a:fld id="{31107D60-156D-4456-A4CF-F3851E5458F0}" type="slidenum">
              <a:rPr lang="sv-SE" smtClean="0"/>
              <a:pPr/>
              <a:t>‹#›</a:t>
            </a:fld>
            <a:endParaRPr lang="sv-SE"/>
          </a:p>
        </p:txBody>
      </p:sp>
      <p:pic>
        <p:nvPicPr>
          <p:cNvPr id="10" name="Bildobjekt 9">
            <a:extLst>
              <a:ext uri="{C183D7F6-B498-43B3-948B-1728B52AA6E4}">
                <adec:decorative xmlns:adec="http://schemas.microsoft.com/office/drawing/2017/decorative" val="1"/>
              </a:ext>
            </a:extLst>
          </p:cNvPr>
          <p:cNvPicPr>
            <a:picLocks noChangeAspect="1"/>
          </p:cNvPicPr>
          <p:nvPr userDrawn="1"/>
        </p:nvPicPr>
        <p:blipFill>
          <a:blip r:embed="rId9"/>
          <a:stretch>
            <a:fillRect/>
          </a:stretch>
        </p:blipFill>
        <p:spPr>
          <a:xfrm>
            <a:off x="9402013" y="6318164"/>
            <a:ext cx="2149869" cy="334605"/>
          </a:xfrm>
          <a:prstGeom prst="rect">
            <a:avLst/>
          </a:prstGeom>
        </p:spPr>
      </p:pic>
    </p:spTree>
    <p:extLst>
      <p:ext uri="{BB962C8B-B14F-4D97-AF65-F5344CB8AC3E}">
        <p14:creationId xmlns:p14="http://schemas.microsoft.com/office/powerpoint/2010/main" val="484144237"/>
      </p:ext>
    </p:extLst>
  </p:cSld>
  <p:clrMap bg1="lt1" tx1="dk1" bg2="lt2" tx2="dk2" accent1="accent1" accent2="accent2" accent3="accent3" accent4="accent4" accent5="accent5" accent6="accent6" hlink="hlink" folHlink="folHlink"/>
  <p:sldLayoutIdLst>
    <p:sldLayoutId id="2147483673" r:id="rId1"/>
    <p:sldLayoutId id="2147483696" r:id="rId2"/>
    <p:sldLayoutId id="2147483697" r:id="rId3"/>
    <p:sldLayoutId id="2147483698" r:id="rId4"/>
    <p:sldLayoutId id="2147483764" r:id="rId5"/>
    <p:sldLayoutId id="2147483756" r:id="rId6"/>
    <p:sldLayoutId id="2147483757" r:id="rId7"/>
  </p:sldLayoutIdLst>
  <p:hf sldNum="0" hdr="0" ftr="0" dt="0"/>
  <p:txStyles>
    <p:titleStyle>
      <a:lvl1pPr algn="l" defTabSz="914400" rtl="0" eaLnBrk="1" latinLnBrk="0" hangingPunct="1">
        <a:lnSpc>
          <a:spcPct val="100000"/>
        </a:lnSpc>
        <a:spcBef>
          <a:spcPct val="0"/>
        </a:spcBef>
        <a:buNone/>
        <a:defRPr lang="sv-SE" sz="4000" b="1" kern="1200" dirty="0">
          <a:solidFill>
            <a:schemeClr val="accent3"/>
          </a:solidFill>
          <a:latin typeface="+mj-lt"/>
          <a:ea typeface="+mj-ea"/>
          <a:cs typeface="+mj-cs"/>
        </a:defRPr>
      </a:lvl1pPr>
    </p:titleStyle>
    <p:bodyStyle>
      <a:lvl1pPr marL="271463" indent="-271463" algn="l" defTabSz="914400" rtl="0" eaLnBrk="1" latinLnBrk="0" hangingPunct="1">
        <a:lnSpc>
          <a:spcPct val="100000"/>
        </a:lnSpc>
        <a:spcBef>
          <a:spcPts val="1500"/>
        </a:spcBef>
        <a:spcAft>
          <a:spcPts val="500"/>
        </a:spcAft>
        <a:buClrTx/>
        <a:buFont typeface="Arial" pitchFamily="34" charset="0"/>
        <a:buChar char="•"/>
        <a:defRPr sz="2400" kern="1200">
          <a:solidFill>
            <a:schemeClr val="tx1"/>
          </a:solidFill>
          <a:latin typeface="+mn-lt"/>
          <a:ea typeface="+mn-ea"/>
          <a:cs typeface="+mn-cs"/>
        </a:defRPr>
      </a:lvl1pPr>
      <a:lvl2pPr marL="533400" indent="-261938" algn="l" defTabSz="914400" rtl="0" eaLnBrk="1" latinLnBrk="0" hangingPunct="1">
        <a:lnSpc>
          <a:spcPct val="100000"/>
        </a:lnSpc>
        <a:spcBef>
          <a:spcPct val="20000"/>
        </a:spcBef>
        <a:spcAft>
          <a:spcPts val="0"/>
        </a:spcAft>
        <a:buClrTx/>
        <a:buFont typeface="Arial" pitchFamily="34" charset="0"/>
        <a:buChar char="−"/>
        <a:defRPr sz="2000" kern="1200">
          <a:solidFill>
            <a:schemeClr val="tx1"/>
          </a:solidFill>
          <a:latin typeface="+mn-lt"/>
          <a:ea typeface="+mn-ea"/>
          <a:cs typeface="+mn-cs"/>
        </a:defRPr>
      </a:lvl2pPr>
      <a:lvl3pPr marL="719138" indent="-185738" algn="l" defTabSz="914400" rtl="0" eaLnBrk="1" latinLnBrk="0" hangingPunct="1">
        <a:lnSpc>
          <a:spcPct val="100000"/>
        </a:lnSpc>
        <a:spcBef>
          <a:spcPct val="20000"/>
        </a:spcBef>
        <a:spcAft>
          <a:spcPts val="0"/>
        </a:spcAft>
        <a:buClrTx/>
        <a:buFont typeface="Arial" pitchFamily="34" charset="0"/>
        <a:buChar char="•"/>
        <a:defRPr sz="1800" kern="1200">
          <a:solidFill>
            <a:schemeClr val="tx1"/>
          </a:solidFill>
          <a:latin typeface="+mn-lt"/>
          <a:ea typeface="+mn-ea"/>
          <a:cs typeface="+mn-cs"/>
        </a:defRPr>
      </a:lvl3pPr>
      <a:lvl4pPr marL="892175" indent="-173038" algn="l" defTabSz="914400" rtl="0" eaLnBrk="1" latinLnBrk="0" hangingPunct="1">
        <a:lnSpc>
          <a:spcPct val="100000"/>
        </a:lnSpc>
        <a:spcBef>
          <a:spcPct val="20000"/>
        </a:spcBef>
        <a:spcAft>
          <a:spcPts val="0"/>
        </a:spcAft>
        <a:buClrTx/>
        <a:buFont typeface="Arial" pitchFamily="34" charset="0"/>
        <a:buChar char="−"/>
        <a:defRPr sz="1600" kern="1200">
          <a:solidFill>
            <a:schemeClr val="tx1"/>
          </a:solidFill>
          <a:latin typeface="+mn-lt"/>
          <a:ea typeface="+mn-ea"/>
          <a:cs typeface="+mn-cs"/>
        </a:defRPr>
      </a:lvl4pPr>
      <a:lvl5pPr marL="1077913" indent="-185738" algn="l" defTabSz="914400" rtl="0" eaLnBrk="1" latinLnBrk="0" hangingPunct="1">
        <a:lnSpc>
          <a:spcPct val="100000"/>
        </a:lnSpc>
        <a:spcBef>
          <a:spcPct val="20000"/>
        </a:spcBef>
        <a:spcAft>
          <a:spcPts val="0"/>
        </a:spcAft>
        <a:buClrTx/>
        <a:buFont typeface="Arial" panose="020B0604020202020204" pitchFamily="34" charset="0"/>
        <a:buChar char="»"/>
        <a:defRPr lang="sv-SE" sz="16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48">
          <p15:clr>
            <a:srgbClr val="F26B43"/>
          </p15:clr>
        </p15:guide>
        <p15:guide id="2" pos="5428">
          <p15:clr>
            <a:srgbClr val="F26B43"/>
          </p15:clr>
        </p15:guide>
        <p15:guide id="3" pos="5518">
          <p15:clr>
            <a:srgbClr val="F26B43"/>
          </p15:clr>
        </p15:guide>
        <p15:guide id="4" orient="horz" pos="383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Platshållare för rubrik 1"/>
          <p:cNvSpPr>
            <a:spLocks noGrp="1"/>
          </p:cNvSpPr>
          <p:nvPr>
            <p:ph type="title"/>
          </p:nvPr>
        </p:nvSpPr>
        <p:spPr>
          <a:xfrm>
            <a:off x="609599" y="273603"/>
            <a:ext cx="10942283" cy="936203"/>
          </a:xfrm>
          <a:prstGeom prst="rect">
            <a:avLst/>
          </a:prstGeom>
        </p:spPr>
        <p:txBody>
          <a:bodyPr vert="horz" lIns="91440" tIns="45720" rIns="91440" bIns="45720" rtlCol="0" anchor="ctr">
            <a:noAutofit/>
          </a:bodyPr>
          <a:lstStyle/>
          <a:p>
            <a:r>
              <a:rPr lang="sv-SE" dirty="0"/>
              <a:t>Klicka här för att ändra format</a:t>
            </a:r>
          </a:p>
        </p:txBody>
      </p:sp>
      <p:sp>
        <p:nvSpPr>
          <p:cNvPr id="12" name="Platshållare för text 2"/>
          <p:cNvSpPr>
            <a:spLocks noGrp="1"/>
          </p:cNvSpPr>
          <p:nvPr>
            <p:ph type="body" idx="1"/>
          </p:nvPr>
        </p:nvSpPr>
        <p:spPr>
          <a:xfrm>
            <a:off x="609600" y="1628800"/>
            <a:ext cx="10942282" cy="4494800"/>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2"/>
          </p:nvPr>
        </p:nvSpPr>
        <p:spPr>
          <a:xfrm>
            <a:off x="1098900" y="6331143"/>
            <a:ext cx="1152691"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5" name="Platshållare för sidfot 4"/>
          <p:cNvSpPr>
            <a:spLocks noGrp="1"/>
          </p:cNvSpPr>
          <p:nvPr>
            <p:ph type="ftr" sz="quarter" idx="3"/>
          </p:nvPr>
        </p:nvSpPr>
        <p:spPr>
          <a:xfrm>
            <a:off x="2260836" y="6331143"/>
            <a:ext cx="6268765"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p:cNvSpPr>
            <a:spLocks noGrp="1"/>
          </p:cNvSpPr>
          <p:nvPr>
            <p:ph type="sldNum" sz="quarter" idx="4"/>
          </p:nvPr>
        </p:nvSpPr>
        <p:spPr>
          <a:xfrm>
            <a:off x="609600" y="6331143"/>
            <a:ext cx="480053" cy="365125"/>
          </a:xfrm>
          <a:prstGeom prst="rect">
            <a:avLst/>
          </a:prstGeom>
        </p:spPr>
        <p:txBody>
          <a:bodyPr vert="horz" lIns="91440" tIns="45720" rIns="91440" bIns="45720" rtlCol="0" anchor="ctr"/>
          <a:lstStyle>
            <a:lvl1pPr algn="l">
              <a:defRPr sz="1000">
                <a:solidFill>
                  <a:schemeClr val="tx1"/>
                </a:solidFill>
              </a:defRPr>
            </a:lvl1pPr>
          </a:lstStyle>
          <a:p>
            <a:fld id="{31107D60-156D-4456-A4CF-F3851E5458F0}" type="slidenum">
              <a:rPr lang="sv-SE" smtClean="0"/>
              <a:pPr/>
              <a:t>‹#›</a:t>
            </a:fld>
            <a:endParaRPr lang="sv-SE"/>
          </a:p>
        </p:txBody>
      </p:sp>
      <p:pic>
        <p:nvPicPr>
          <p:cNvPr id="8" name="Bildobjekt 7">
            <a:extLst>
              <a:ext uri="{C183D7F6-B498-43B3-948B-1728B52AA6E4}">
                <adec:decorative xmlns:adec="http://schemas.microsoft.com/office/drawing/2017/decorative" val="1"/>
              </a:ext>
            </a:extLst>
          </p:cNvPr>
          <p:cNvPicPr>
            <a:picLocks noChangeAspect="1"/>
          </p:cNvPicPr>
          <p:nvPr userDrawn="1"/>
        </p:nvPicPr>
        <p:blipFill>
          <a:blip r:embed="rId9"/>
          <a:stretch>
            <a:fillRect/>
          </a:stretch>
        </p:blipFill>
        <p:spPr>
          <a:xfrm>
            <a:off x="9402013" y="6318164"/>
            <a:ext cx="2149869" cy="334605"/>
          </a:xfrm>
          <a:prstGeom prst="rect">
            <a:avLst/>
          </a:prstGeom>
        </p:spPr>
      </p:pic>
    </p:spTree>
    <p:extLst>
      <p:ext uri="{BB962C8B-B14F-4D97-AF65-F5344CB8AC3E}">
        <p14:creationId xmlns:p14="http://schemas.microsoft.com/office/powerpoint/2010/main" val="3899881543"/>
      </p:ext>
    </p:extLst>
  </p:cSld>
  <p:clrMap bg1="lt1" tx1="dk1" bg2="lt2" tx2="dk2" accent1="accent1" accent2="accent2" accent3="accent3" accent4="accent4" accent5="accent5" accent6="accent6" hlink="hlink" folHlink="folHlink"/>
  <p:sldLayoutIdLst>
    <p:sldLayoutId id="2147483674" r:id="rId1"/>
    <p:sldLayoutId id="2147483706" r:id="rId2"/>
    <p:sldLayoutId id="2147483707" r:id="rId3"/>
    <p:sldLayoutId id="2147483708" r:id="rId4"/>
    <p:sldLayoutId id="2147483765" r:id="rId5"/>
    <p:sldLayoutId id="2147483750" r:id="rId6"/>
    <p:sldLayoutId id="2147483751" r:id="rId7"/>
  </p:sldLayoutIdLst>
  <p:hf sldNum="0" hdr="0" ftr="0" dt="0"/>
  <p:txStyles>
    <p:titleStyle>
      <a:lvl1pPr algn="l" defTabSz="914400" rtl="0" eaLnBrk="1" latinLnBrk="0" hangingPunct="1">
        <a:lnSpc>
          <a:spcPct val="100000"/>
        </a:lnSpc>
        <a:spcBef>
          <a:spcPct val="0"/>
        </a:spcBef>
        <a:buNone/>
        <a:defRPr lang="sv-SE" sz="4000" b="1" kern="1200" dirty="0">
          <a:solidFill>
            <a:schemeClr val="accent4"/>
          </a:solidFill>
          <a:latin typeface="+mj-lt"/>
          <a:ea typeface="+mj-ea"/>
          <a:cs typeface="+mj-cs"/>
        </a:defRPr>
      </a:lvl1pPr>
    </p:titleStyle>
    <p:bodyStyle>
      <a:lvl1pPr marL="271463" indent="-271463" algn="l" defTabSz="914400" rtl="0" eaLnBrk="1" latinLnBrk="0" hangingPunct="1">
        <a:lnSpc>
          <a:spcPct val="100000"/>
        </a:lnSpc>
        <a:spcBef>
          <a:spcPts val="1500"/>
        </a:spcBef>
        <a:spcAft>
          <a:spcPts val="500"/>
        </a:spcAft>
        <a:buClrTx/>
        <a:buFont typeface="Arial" pitchFamily="34" charset="0"/>
        <a:buChar char="•"/>
        <a:defRPr sz="2400" kern="1200">
          <a:solidFill>
            <a:schemeClr val="tx1"/>
          </a:solidFill>
          <a:latin typeface="+mn-lt"/>
          <a:ea typeface="+mn-ea"/>
          <a:cs typeface="+mn-cs"/>
        </a:defRPr>
      </a:lvl1pPr>
      <a:lvl2pPr marL="542925" indent="-271463" algn="l" defTabSz="914400" rtl="0" eaLnBrk="1" latinLnBrk="0" hangingPunct="1">
        <a:lnSpc>
          <a:spcPct val="100000"/>
        </a:lnSpc>
        <a:spcBef>
          <a:spcPct val="20000"/>
        </a:spcBef>
        <a:spcAft>
          <a:spcPts val="0"/>
        </a:spcAft>
        <a:buClrTx/>
        <a:buFont typeface="Arial" pitchFamily="34" charset="0"/>
        <a:buChar char="−"/>
        <a:defRPr sz="2000" kern="1200">
          <a:solidFill>
            <a:schemeClr val="tx1"/>
          </a:solidFill>
          <a:latin typeface="+mn-lt"/>
          <a:ea typeface="+mn-ea"/>
          <a:cs typeface="+mn-cs"/>
        </a:defRPr>
      </a:lvl2pPr>
      <a:lvl3pPr marL="715963" indent="-173038" algn="l" defTabSz="914400" rtl="0" eaLnBrk="1" latinLnBrk="0" hangingPunct="1">
        <a:lnSpc>
          <a:spcPct val="100000"/>
        </a:lnSpc>
        <a:spcBef>
          <a:spcPct val="20000"/>
        </a:spcBef>
        <a:spcAft>
          <a:spcPts val="0"/>
        </a:spcAft>
        <a:buClrTx/>
        <a:buFont typeface="Arial" pitchFamily="34" charset="0"/>
        <a:buChar char="•"/>
        <a:defRPr sz="1800" kern="1200">
          <a:solidFill>
            <a:schemeClr val="tx1"/>
          </a:solidFill>
          <a:latin typeface="+mn-lt"/>
          <a:ea typeface="+mn-ea"/>
          <a:cs typeface="+mn-cs"/>
        </a:defRPr>
      </a:lvl3pPr>
      <a:lvl4pPr marL="901700" indent="-185738" algn="l" defTabSz="914400" rtl="0" eaLnBrk="1" latinLnBrk="0" hangingPunct="1">
        <a:lnSpc>
          <a:spcPct val="100000"/>
        </a:lnSpc>
        <a:spcBef>
          <a:spcPct val="20000"/>
        </a:spcBef>
        <a:spcAft>
          <a:spcPts val="0"/>
        </a:spcAft>
        <a:buClrTx/>
        <a:buFont typeface="Arial" pitchFamily="34" charset="0"/>
        <a:buChar char="−"/>
        <a:defRPr sz="1600" kern="1200">
          <a:solidFill>
            <a:schemeClr val="tx1"/>
          </a:solidFill>
          <a:latin typeface="+mn-lt"/>
          <a:ea typeface="+mn-ea"/>
          <a:cs typeface="+mn-cs"/>
        </a:defRPr>
      </a:lvl4pPr>
      <a:lvl5pPr marL="1074738" indent="-173038" algn="l" defTabSz="914400" rtl="0" eaLnBrk="1" latinLnBrk="0" hangingPunct="1">
        <a:lnSpc>
          <a:spcPct val="100000"/>
        </a:lnSpc>
        <a:spcBef>
          <a:spcPct val="20000"/>
        </a:spcBef>
        <a:spcAft>
          <a:spcPts val="0"/>
        </a:spcAft>
        <a:buClrTx/>
        <a:buFont typeface="Arial" panose="020B0604020202020204" pitchFamily="34" charset="0"/>
        <a:buChar char="»"/>
        <a:defRPr lang="sv-SE" sz="16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48">
          <p15:clr>
            <a:srgbClr val="F26B43"/>
          </p15:clr>
        </p15:guide>
        <p15:guide id="2" pos="5428">
          <p15:clr>
            <a:srgbClr val="F26B43"/>
          </p15:clr>
        </p15:guide>
        <p15:guide id="3" pos="5518">
          <p15:clr>
            <a:srgbClr val="F26B43"/>
          </p15:clr>
        </p15:guide>
        <p15:guide id="4" orient="horz" pos="383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Platshållare för rubrik 1"/>
          <p:cNvSpPr>
            <a:spLocks noGrp="1"/>
          </p:cNvSpPr>
          <p:nvPr>
            <p:ph type="title"/>
          </p:nvPr>
        </p:nvSpPr>
        <p:spPr>
          <a:xfrm>
            <a:off x="609599" y="273603"/>
            <a:ext cx="10942283" cy="936203"/>
          </a:xfrm>
          <a:prstGeom prst="rect">
            <a:avLst/>
          </a:prstGeom>
        </p:spPr>
        <p:txBody>
          <a:bodyPr vert="horz" lIns="91440" tIns="45720" rIns="91440" bIns="45720" rtlCol="0" anchor="ctr">
            <a:noAutofit/>
          </a:bodyPr>
          <a:lstStyle/>
          <a:p>
            <a:r>
              <a:rPr lang="sv-SE" dirty="0"/>
              <a:t>Klicka här för att ändra format</a:t>
            </a:r>
          </a:p>
        </p:txBody>
      </p:sp>
      <p:sp>
        <p:nvSpPr>
          <p:cNvPr id="12" name="Platshållare för text 2"/>
          <p:cNvSpPr>
            <a:spLocks noGrp="1"/>
          </p:cNvSpPr>
          <p:nvPr>
            <p:ph type="body" idx="1"/>
          </p:nvPr>
        </p:nvSpPr>
        <p:spPr>
          <a:xfrm>
            <a:off x="609600" y="1628800"/>
            <a:ext cx="10942282" cy="4494800"/>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2"/>
          </p:nvPr>
        </p:nvSpPr>
        <p:spPr>
          <a:xfrm>
            <a:off x="1098900" y="6331143"/>
            <a:ext cx="1152691"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5" name="Platshållare för sidfot 4"/>
          <p:cNvSpPr>
            <a:spLocks noGrp="1"/>
          </p:cNvSpPr>
          <p:nvPr>
            <p:ph type="ftr" sz="quarter" idx="3"/>
          </p:nvPr>
        </p:nvSpPr>
        <p:spPr>
          <a:xfrm>
            <a:off x="2260836" y="6331143"/>
            <a:ext cx="6268765"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p:cNvSpPr>
            <a:spLocks noGrp="1"/>
          </p:cNvSpPr>
          <p:nvPr>
            <p:ph type="sldNum" sz="quarter" idx="4"/>
          </p:nvPr>
        </p:nvSpPr>
        <p:spPr>
          <a:xfrm>
            <a:off x="609600" y="6331143"/>
            <a:ext cx="480053" cy="365125"/>
          </a:xfrm>
          <a:prstGeom prst="rect">
            <a:avLst/>
          </a:prstGeom>
        </p:spPr>
        <p:txBody>
          <a:bodyPr vert="horz" lIns="91440" tIns="45720" rIns="91440" bIns="45720" rtlCol="0" anchor="ctr"/>
          <a:lstStyle>
            <a:lvl1pPr algn="l">
              <a:defRPr sz="1000">
                <a:solidFill>
                  <a:schemeClr val="tx1"/>
                </a:solidFill>
              </a:defRPr>
            </a:lvl1pPr>
          </a:lstStyle>
          <a:p>
            <a:fld id="{31107D60-156D-4456-A4CF-F3851E5458F0}" type="slidenum">
              <a:rPr lang="sv-SE" smtClean="0"/>
              <a:pPr/>
              <a:t>‹#›</a:t>
            </a:fld>
            <a:endParaRPr lang="sv-SE"/>
          </a:p>
        </p:txBody>
      </p:sp>
      <p:pic>
        <p:nvPicPr>
          <p:cNvPr id="8" name="Bildobjekt 7">
            <a:extLst>
              <a:ext uri="{C183D7F6-B498-43B3-948B-1728B52AA6E4}">
                <adec:decorative xmlns:adec="http://schemas.microsoft.com/office/drawing/2017/decorative" val="1"/>
              </a:ext>
            </a:extLst>
          </p:cNvPr>
          <p:cNvPicPr>
            <a:picLocks noChangeAspect="1"/>
          </p:cNvPicPr>
          <p:nvPr userDrawn="1"/>
        </p:nvPicPr>
        <p:blipFill>
          <a:blip r:embed="rId9"/>
          <a:stretch>
            <a:fillRect/>
          </a:stretch>
        </p:blipFill>
        <p:spPr>
          <a:xfrm>
            <a:off x="9402013" y="6318164"/>
            <a:ext cx="2149869" cy="334605"/>
          </a:xfrm>
          <a:prstGeom prst="rect">
            <a:avLst/>
          </a:prstGeom>
        </p:spPr>
      </p:pic>
    </p:spTree>
    <p:extLst>
      <p:ext uri="{BB962C8B-B14F-4D97-AF65-F5344CB8AC3E}">
        <p14:creationId xmlns:p14="http://schemas.microsoft.com/office/powerpoint/2010/main" val="1552340238"/>
      </p:ext>
    </p:extLst>
  </p:cSld>
  <p:clrMap bg1="lt1" tx1="dk1" bg2="lt2" tx2="dk2" accent1="accent1" accent2="accent2" accent3="accent3" accent4="accent4" accent5="accent5" accent6="accent6" hlink="hlink" folHlink="folHlink"/>
  <p:sldLayoutIdLst>
    <p:sldLayoutId id="2147483675" r:id="rId1"/>
    <p:sldLayoutId id="2147483718" r:id="rId2"/>
    <p:sldLayoutId id="2147483719" r:id="rId3"/>
    <p:sldLayoutId id="2147483720" r:id="rId4"/>
    <p:sldLayoutId id="2147483766" r:id="rId5"/>
    <p:sldLayoutId id="2147483758" r:id="rId6"/>
    <p:sldLayoutId id="2147483759" r:id="rId7"/>
  </p:sldLayoutIdLst>
  <p:hf sldNum="0" hdr="0" ftr="0" dt="0"/>
  <p:txStyles>
    <p:titleStyle>
      <a:lvl1pPr algn="l" defTabSz="914400" rtl="0" eaLnBrk="1" latinLnBrk="0" hangingPunct="1">
        <a:lnSpc>
          <a:spcPct val="100000"/>
        </a:lnSpc>
        <a:spcBef>
          <a:spcPct val="0"/>
        </a:spcBef>
        <a:buNone/>
        <a:defRPr lang="sv-SE" sz="4000" b="1" kern="1200" dirty="0">
          <a:solidFill>
            <a:schemeClr val="accent5"/>
          </a:solidFill>
          <a:latin typeface="+mj-lt"/>
          <a:ea typeface="+mj-ea"/>
          <a:cs typeface="+mj-cs"/>
        </a:defRPr>
      </a:lvl1pPr>
    </p:titleStyle>
    <p:bodyStyle>
      <a:lvl1pPr marL="269875" indent="-269875" algn="l" defTabSz="914400" rtl="0" eaLnBrk="1" latinLnBrk="0" hangingPunct="1">
        <a:lnSpc>
          <a:spcPct val="100000"/>
        </a:lnSpc>
        <a:spcBef>
          <a:spcPts val="1500"/>
        </a:spcBef>
        <a:spcAft>
          <a:spcPts val="500"/>
        </a:spcAft>
        <a:buClrTx/>
        <a:buFont typeface="Arial" pitchFamily="34" charset="0"/>
        <a:buChar char="•"/>
        <a:defRPr sz="2400" kern="1200">
          <a:solidFill>
            <a:schemeClr val="tx1"/>
          </a:solidFill>
          <a:latin typeface="+mn-lt"/>
          <a:ea typeface="+mn-ea"/>
          <a:cs typeface="+mn-cs"/>
        </a:defRPr>
      </a:lvl1pPr>
      <a:lvl2pPr marL="539750" indent="-269875" algn="l" defTabSz="914400" rtl="0" eaLnBrk="1" latinLnBrk="0" hangingPunct="1">
        <a:lnSpc>
          <a:spcPct val="100000"/>
        </a:lnSpc>
        <a:spcBef>
          <a:spcPct val="20000"/>
        </a:spcBef>
        <a:spcAft>
          <a:spcPts val="0"/>
        </a:spcAft>
        <a:buClrTx/>
        <a:buFont typeface="Arial" pitchFamily="34" charset="0"/>
        <a:buChar char="−"/>
        <a:defRPr sz="2000" kern="1200">
          <a:solidFill>
            <a:schemeClr val="tx1"/>
          </a:solidFill>
          <a:latin typeface="+mn-lt"/>
          <a:ea typeface="+mn-ea"/>
          <a:cs typeface="+mn-cs"/>
        </a:defRPr>
      </a:lvl2pPr>
      <a:lvl3pPr marL="717550" indent="-177800" algn="l" defTabSz="914400" rtl="0" eaLnBrk="1" latinLnBrk="0" hangingPunct="1">
        <a:lnSpc>
          <a:spcPct val="100000"/>
        </a:lnSpc>
        <a:spcBef>
          <a:spcPct val="20000"/>
        </a:spcBef>
        <a:spcAft>
          <a:spcPts val="0"/>
        </a:spcAft>
        <a:buClrTx/>
        <a:buFont typeface="Arial" pitchFamily="34" charset="0"/>
        <a:buChar char="•"/>
        <a:defRPr sz="1800" kern="1200">
          <a:solidFill>
            <a:schemeClr val="tx1"/>
          </a:solidFill>
          <a:latin typeface="+mn-lt"/>
          <a:ea typeface="+mn-ea"/>
          <a:cs typeface="+mn-cs"/>
        </a:defRPr>
      </a:lvl3pPr>
      <a:lvl4pPr marL="893763" indent="-176213" algn="l" defTabSz="914400" rtl="0" eaLnBrk="1" latinLnBrk="0" hangingPunct="1">
        <a:lnSpc>
          <a:spcPct val="100000"/>
        </a:lnSpc>
        <a:spcBef>
          <a:spcPct val="20000"/>
        </a:spcBef>
        <a:spcAft>
          <a:spcPts val="0"/>
        </a:spcAft>
        <a:buClrTx/>
        <a:buFont typeface="Arial" pitchFamily="34" charset="0"/>
        <a:buChar char="−"/>
        <a:defRPr sz="1600" kern="1200">
          <a:solidFill>
            <a:schemeClr val="tx1"/>
          </a:solidFill>
          <a:latin typeface="+mn-lt"/>
          <a:ea typeface="+mn-ea"/>
          <a:cs typeface="+mn-cs"/>
        </a:defRPr>
      </a:lvl4pPr>
      <a:lvl5pPr marL="1081088" indent="-187325" algn="l" defTabSz="914400" rtl="0" eaLnBrk="1" latinLnBrk="0" hangingPunct="1">
        <a:lnSpc>
          <a:spcPct val="100000"/>
        </a:lnSpc>
        <a:spcBef>
          <a:spcPct val="20000"/>
        </a:spcBef>
        <a:spcAft>
          <a:spcPts val="0"/>
        </a:spcAft>
        <a:buClrTx/>
        <a:buFont typeface="Arial" panose="020B0604020202020204" pitchFamily="34" charset="0"/>
        <a:buChar char="»"/>
        <a:defRPr lang="sv-SE" sz="16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48">
          <p15:clr>
            <a:srgbClr val="F26B43"/>
          </p15:clr>
        </p15:guide>
        <p15:guide id="2" pos="5428">
          <p15:clr>
            <a:srgbClr val="F26B43"/>
          </p15:clr>
        </p15:guide>
        <p15:guide id="3" pos="5518">
          <p15:clr>
            <a:srgbClr val="F26B43"/>
          </p15:clr>
        </p15:guide>
        <p15:guide id="4" orient="horz" pos="3838">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Platshållare för rubrik 1"/>
          <p:cNvSpPr>
            <a:spLocks noGrp="1"/>
          </p:cNvSpPr>
          <p:nvPr>
            <p:ph type="title"/>
          </p:nvPr>
        </p:nvSpPr>
        <p:spPr>
          <a:xfrm>
            <a:off x="609599" y="273603"/>
            <a:ext cx="10942283" cy="936203"/>
          </a:xfrm>
          <a:prstGeom prst="rect">
            <a:avLst/>
          </a:prstGeom>
        </p:spPr>
        <p:txBody>
          <a:bodyPr vert="horz" lIns="91440" tIns="45720" rIns="91440" bIns="45720" rtlCol="0" anchor="ctr">
            <a:noAutofit/>
          </a:bodyPr>
          <a:lstStyle/>
          <a:p>
            <a:r>
              <a:rPr lang="sv-SE" dirty="0"/>
              <a:t>Klicka här för att ändra format</a:t>
            </a:r>
          </a:p>
        </p:txBody>
      </p:sp>
      <p:sp>
        <p:nvSpPr>
          <p:cNvPr id="12" name="Platshållare för text 2">
            <a:extLst>
              <a:ext uri="{C183D7F6-B498-43B3-948B-1728B52AA6E4}">
                <adec:decorative xmlns:adec="http://schemas.microsoft.com/office/drawing/2017/decorative" val="0"/>
              </a:ext>
            </a:extLst>
          </p:cNvPr>
          <p:cNvSpPr>
            <a:spLocks noGrp="1"/>
          </p:cNvSpPr>
          <p:nvPr>
            <p:ph type="body" idx="1"/>
          </p:nvPr>
        </p:nvSpPr>
        <p:spPr>
          <a:xfrm>
            <a:off x="609600" y="1628800"/>
            <a:ext cx="10942282" cy="4494800"/>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2"/>
          </p:nvPr>
        </p:nvSpPr>
        <p:spPr>
          <a:xfrm>
            <a:off x="1098900" y="6331143"/>
            <a:ext cx="1152691"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5" name="Platshållare för sidfot 4"/>
          <p:cNvSpPr>
            <a:spLocks noGrp="1"/>
          </p:cNvSpPr>
          <p:nvPr>
            <p:ph type="ftr" sz="quarter" idx="3"/>
          </p:nvPr>
        </p:nvSpPr>
        <p:spPr>
          <a:xfrm>
            <a:off x="2260836" y="6331143"/>
            <a:ext cx="6268765"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p:cNvSpPr>
            <a:spLocks noGrp="1"/>
          </p:cNvSpPr>
          <p:nvPr>
            <p:ph type="sldNum" sz="quarter" idx="4"/>
          </p:nvPr>
        </p:nvSpPr>
        <p:spPr>
          <a:xfrm>
            <a:off x="609600" y="6331143"/>
            <a:ext cx="480053" cy="365125"/>
          </a:xfrm>
          <a:prstGeom prst="rect">
            <a:avLst/>
          </a:prstGeom>
        </p:spPr>
        <p:txBody>
          <a:bodyPr vert="horz" lIns="91440" tIns="45720" rIns="91440" bIns="45720" rtlCol="0" anchor="ctr"/>
          <a:lstStyle>
            <a:lvl1pPr algn="l">
              <a:defRPr sz="1000">
                <a:solidFill>
                  <a:schemeClr val="tx1"/>
                </a:solidFill>
              </a:defRPr>
            </a:lvl1pPr>
          </a:lstStyle>
          <a:p>
            <a:fld id="{31107D60-156D-4456-A4CF-F3851E5458F0}" type="slidenum">
              <a:rPr lang="sv-SE" smtClean="0"/>
              <a:pPr/>
              <a:t>‹#›</a:t>
            </a:fld>
            <a:endParaRPr lang="sv-SE"/>
          </a:p>
        </p:txBody>
      </p:sp>
      <p:pic>
        <p:nvPicPr>
          <p:cNvPr id="8" name="Bildobjekt 7">
            <a:extLst>
              <a:ext uri="{C183D7F6-B498-43B3-948B-1728B52AA6E4}">
                <adec:decorative xmlns:adec="http://schemas.microsoft.com/office/drawing/2017/decorative" val="1"/>
              </a:ext>
            </a:extLst>
          </p:cNvPr>
          <p:cNvPicPr>
            <a:picLocks noChangeAspect="1"/>
          </p:cNvPicPr>
          <p:nvPr userDrawn="1"/>
        </p:nvPicPr>
        <p:blipFill>
          <a:blip r:embed="rId9"/>
          <a:stretch>
            <a:fillRect/>
          </a:stretch>
        </p:blipFill>
        <p:spPr>
          <a:xfrm>
            <a:off x="9402013" y="6318164"/>
            <a:ext cx="2149869" cy="334605"/>
          </a:xfrm>
          <a:prstGeom prst="rect">
            <a:avLst/>
          </a:prstGeom>
        </p:spPr>
      </p:pic>
    </p:spTree>
    <p:extLst>
      <p:ext uri="{BB962C8B-B14F-4D97-AF65-F5344CB8AC3E}">
        <p14:creationId xmlns:p14="http://schemas.microsoft.com/office/powerpoint/2010/main" val="3068733346"/>
      </p:ext>
    </p:extLst>
  </p:cSld>
  <p:clrMap bg1="lt1" tx1="dk1" bg2="lt2" tx2="dk2" accent1="accent1" accent2="accent2" accent3="accent3" accent4="accent4" accent5="accent5" accent6="accent6" hlink="hlink" folHlink="folHlink"/>
  <p:sldLayoutIdLst>
    <p:sldLayoutId id="2147483676" r:id="rId1"/>
    <p:sldLayoutId id="2147483728" r:id="rId2"/>
    <p:sldLayoutId id="2147483729" r:id="rId3"/>
    <p:sldLayoutId id="2147483730" r:id="rId4"/>
    <p:sldLayoutId id="2147483767" r:id="rId5"/>
    <p:sldLayoutId id="2147483760" r:id="rId6"/>
    <p:sldLayoutId id="2147483761" r:id="rId7"/>
  </p:sldLayoutIdLst>
  <p:hf sldNum="0" hdr="0" ftr="0" dt="0"/>
  <p:txStyles>
    <p:titleStyle>
      <a:lvl1pPr algn="l" defTabSz="914400" rtl="0" eaLnBrk="1" latinLnBrk="0" hangingPunct="1">
        <a:lnSpc>
          <a:spcPct val="100000"/>
        </a:lnSpc>
        <a:spcBef>
          <a:spcPct val="0"/>
        </a:spcBef>
        <a:buNone/>
        <a:defRPr lang="sv-SE" sz="4000" b="1" kern="1200" dirty="0">
          <a:solidFill>
            <a:schemeClr val="accent2"/>
          </a:solidFill>
          <a:latin typeface="+mj-lt"/>
          <a:ea typeface="+mj-ea"/>
          <a:cs typeface="+mj-cs"/>
        </a:defRPr>
      </a:lvl1pPr>
    </p:titleStyle>
    <p:bodyStyle>
      <a:lvl1pPr marL="269875" indent="-269875" algn="l" defTabSz="914400" rtl="0" eaLnBrk="1" latinLnBrk="0" hangingPunct="1">
        <a:lnSpc>
          <a:spcPct val="100000"/>
        </a:lnSpc>
        <a:spcBef>
          <a:spcPts val="1500"/>
        </a:spcBef>
        <a:spcAft>
          <a:spcPts val="500"/>
        </a:spcAft>
        <a:buClrTx/>
        <a:buFont typeface="Arial" pitchFamily="34" charset="0"/>
        <a:buChar char="•"/>
        <a:defRPr sz="2400" kern="1200">
          <a:solidFill>
            <a:schemeClr val="tx1"/>
          </a:solidFill>
          <a:latin typeface="+mn-lt"/>
          <a:ea typeface="+mn-ea"/>
          <a:cs typeface="+mn-cs"/>
        </a:defRPr>
      </a:lvl1pPr>
      <a:lvl2pPr marL="539750" indent="-269875" algn="l" defTabSz="914400" rtl="0" eaLnBrk="1" latinLnBrk="0" hangingPunct="1">
        <a:lnSpc>
          <a:spcPct val="100000"/>
        </a:lnSpc>
        <a:spcBef>
          <a:spcPct val="20000"/>
        </a:spcBef>
        <a:spcAft>
          <a:spcPts val="0"/>
        </a:spcAft>
        <a:buClrTx/>
        <a:buFont typeface="Arial" pitchFamily="34" charset="0"/>
        <a:buChar char="−"/>
        <a:defRPr sz="2000" kern="1200">
          <a:solidFill>
            <a:schemeClr val="tx1"/>
          </a:solidFill>
          <a:latin typeface="+mn-lt"/>
          <a:ea typeface="+mn-ea"/>
          <a:cs typeface="+mn-cs"/>
        </a:defRPr>
      </a:lvl2pPr>
      <a:lvl3pPr marL="717550" indent="-177800" algn="l" defTabSz="914400" rtl="0" eaLnBrk="1" latinLnBrk="0" hangingPunct="1">
        <a:lnSpc>
          <a:spcPct val="100000"/>
        </a:lnSpc>
        <a:spcBef>
          <a:spcPct val="20000"/>
        </a:spcBef>
        <a:spcAft>
          <a:spcPts val="0"/>
        </a:spcAft>
        <a:buClrTx/>
        <a:buFont typeface="Arial" pitchFamily="34" charset="0"/>
        <a:buChar char="•"/>
        <a:defRPr sz="1800" kern="1200">
          <a:solidFill>
            <a:schemeClr val="tx1"/>
          </a:solidFill>
          <a:latin typeface="+mn-lt"/>
          <a:ea typeface="+mn-ea"/>
          <a:cs typeface="+mn-cs"/>
        </a:defRPr>
      </a:lvl3pPr>
      <a:lvl4pPr marL="893763" indent="-176213" algn="l" defTabSz="914400" rtl="0" eaLnBrk="1" latinLnBrk="0" hangingPunct="1">
        <a:lnSpc>
          <a:spcPct val="100000"/>
        </a:lnSpc>
        <a:spcBef>
          <a:spcPct val="20000"/>
        </a:spcBef>
        <a:spcAft>
          <a:spcPts val="0"/>
        </a:spcAft>
        <a:buClrTx/>
        <a:buFont typeface="Arial" pitchFamily="34" charset="0"/>
        <a:buChar char="−"/>
        <a:defRPr sz="1600" kern="1200">
          <a:solidFill>
            <a:schemeClr val="tx1"/>
          </a:solidFill>
          <a:latin typeface="+mn-lt"/>
          <a:ea typeface="+mn-ea"/>
          <a:cs typeface="+mn-cs"/>
        </a:defRPr>
      </a:lvl4pPr>
      <a:lvl5pPr marL="1081088" indent="-187325" algn="l" defTabSz="914400" rtl="0" eaLnBrk="1" latinLnBrk="0" hangingPunct="1">
        <a:lnSpc>
          <a:spcPct val="100000"/>
        </a:lnSpc>
        <a:spcBef>
          <a:spcPct val="20000"/>
        </a:spcBef>
        <a:spcAft>
          <a:spcPts val="0"/>
        </a:spcAft>
        <a:buClrTx/>
        <a:buFont typeface="Arial" panose="020B0604020202020204" pitchFamily="34" charset="0"/>
        <a:buChar char="»"/>
        <a:defRPr lang="sv-SE" sz="16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48">
          <p15:clr>
            <a:srgbClr val="F26B43"/>
          </p15:clr>
        </p15:guide>
        <p15:guide id="2" pos="5428">
          <p15:clr>
            <a:srgbClr val="F26B43"/>
          </p15:clr>
        </p15:guide>
        <p15:guide id="3" pos="5518">
          <p15:clr>
            <a:srgbClr val="F26B43"/>
          </p15:clr>
        </p15:guide>
        <p15:guide id="4" orient="horz" pos="3838">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609600" y="273603"/>
            <a:ext cx="10942282" cy="936203"/>
          </a:xfrm>
          <a:prstGeom prst="rect">
            <a:avLst/>
          </a:prstGeom>
        </p:spPr>
        <p:txBody>
          <a:bodyPr vert="horz" lIns="91440" tIns="45720" rIns="91440" bIns="45720" rtlCol="0" anchor="ctr">
            <a:noAutofit/>
          </a:bodyPr>
          <a:lstStyle/>
          <a:p>
            <a:r>
              <a:rPr lang="sv-SE" dirty="0"/>
              <a:t>Klicka här för att ändra format</a:t>
            </a:r>
          </a:p>
        </p:txBody>
      </p:sp>
      <p:sp>
        <p:nvSpPr>
          <p:cNvPr id="8" name="Platshållare för text 2"/>
          <p:cNvSpPr>
            <a:spLocks noGrp="1"/>
          </p:cNvSpPr>
          <p:nvPr>
            <p:ph type="body" idx="1"/>
          </p:nvPr>
        </p:nvSpPr>
        <p:spPr>
          <a:xfrm>
            <a:off x="609600" y="1628800"/>
            <a:ext cx="10942282" cy="4494800"/>
          </a:xfrm>
          <a:prstGeom prst="rect">
            <a:avLst/>
          </a:prstGeom>
        </p:spPr>
        <p:txBody>
          <a:bodyPr vert="horz" lIns="91440" tIns="45720" rIns="91440" bIns="45720" rtlCol="0">
            <a:no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2"/>
          </p:nvPr>
        </p:nvSpPr>
        <p:spPr>
          <a:xfrm>
            <a:off x="1098900" y="6331143"/>
            <a:ext cx="1152691"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5" name="Platshållare för sidfot 4"/>
          <p:cNvSpPr>
            <a:spLocks noGrp="1"/>
          </p:cNvSpPr>
          <p:nvPr>
            <p:ph type="ftr" sz="quarter" idx="3"/>
          </p:nvPr>
        </p:nvSpPr>
        <p:spPr>
          <a:xfrm>
            <a:off x="2260836" y="6331143"/>
            <a:ext cx="6268765" cy="365125"/>
          </a:xfrm>
          <a:prstGeom prst="rect">
            <a:avLst/>
          </a:prstGeom>
        </p:spPr>
        <p:txBody>
          <a:bodyPr vert="horz" lIns="91440" tIns="45720" rIns="91440" bIns="45720" rtlCol="0" anchor="ctr"/>
          <a:lstStyle>
            <a:lvl1pPr algn="l">
              <a:defRPr sz="1000">
                <a:solidFill>
                  <a:schemeClr val="tx1"/>
                </a:solidFill>
              </a:defRPr>
            </a:lvl1pPr>
          </a:lstStyle>
          <a:p>
            <a:endParaRPr lang="sv-SE" dirty="0"/>
          </a:p>
        </p:txBody>
      </p:sp>
      <p:sp>
        <p:nvSpPr>
          <p:cNvPr id="6" name="Platshållare för bildnummer 5"/>
          <p:cNvSpPr>
            <a:spLocks noGrp="1"/>
          </p:cNvSpPr>
          <p:nvPr>
            <p:ph type="sldNum" sz="quarter" idx="4"/>
          </p:nvPr>
        </p:nvSpPr>
        <p:spPr>
          <a:xfrm>
            <a:off x="609600" y="6331143"/>
            <a:ext cx="480053" cy="365125"/>
          </a:xfrm>
          <a:prstGeom prst="rect">
            <a:avLst/>
          </a:prstGeom>
        </p:spPr>
        <p:txBody>
          <a:bodyPr vert="horz" lIns="91440" tIns="45720" rIns="91440" bIns="45720" rtlCol="0" anchor="ctr"/>
          <a:lstStyle>
            <a:lvl1pPr algn="l">
              <a:defRPr sz="1000">
                <a:solidFill>
                  <a:schemeClr val="tx1"/>
                </a:solidFill>
              </a:defRPr>
            </a:lvl1pPr>
          </a:lstStyle>
          <a:p>
            <a:fld id="{31107D60-156D-4456-A4CF-F3851E5458F0}" type="slidenum">
              <a:rPr lang="sv-SE" smtClean="0"/>
              <a:pPr/>
              <a:t>‹#›</a:t>
            </a:fld>
            <a:endParaRPr lang="sv-SE"/>
          </a:p>
        </p:txBody>
      </p:sp>
      <p:pic>
        <p:nvPicPr>
          <p:cNvPr id="9" name="Bildobjekt 8">
            <a:extLst>
              <a:ext uri="{C183D7F6-B498-43B3-948B-1728B52AA6E4}">
                <adec:decorative xmlns:adec="http://schemas.microsoft.com/office/drawing/2017/decorative" val="1"/>
              </a:ext>
            </a:extLst>
          </p:cNvPr>
          <p:cNvPicPr>
            <a:picLocks noChangeAspect="1"/>
          </p:cNvPicPr>
          <p:nvPr userDrawn="1"/>
        </p:nvPicPr>
        <p:blipFill>
          <a:blip r:embed="rId6"/>
          <a:stretch>
            <a:fillRect/>
          </a:stretch>
        </p:blipFill>
        <p:spPr>
          <a:xfrm>
            <a:off x="9402013" y="6318164"/>
            <a:ext cx="2149869" cy="334605"/>
          </a:xfrm>
          <a:prstGeom prst="rect">
            <a:avLst/>
          </a:prstGeom>
        </p:spPr>
      </p:pic>
    </p:spTree>
    <p:extLst>
      <p:ext uri="{BB962C8B-B14F-4D97-AF65-F5344CB8AC3E}">
        <p14:creationId xmlns:p14="http://schemas.microsoft.com/office/powerpoint/2010/main" val="75863209"/>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34" r:id="rId3"/>
    <p:sldLayoutId id="2147483735" r:id="rId4"/>
  </p:sldLayoutIdLst>
  <p:hf sldNum="0" hdr="0" ftr="0" dt="0"/>
  <p:txStyles>
    <p:titleStyle>
      <a:lvl1pPr algn="l" defTabSz="914400" rtl="0" eaLnBrk="1" latinLnBrk="0" hangingPunct="1">
        <a:lnSpc>
          <a:spcPct val="100000"/>
        </a:lnSpc>
        <a:spcBef>
          <a:spcPct val="0"/>
        </a:spcBef>
        <a:buNone/>
        <a:defRPr lang="sv-SE" sz="4000" b="1" kern="1200" dirty="0">
          <a:solidFill>
            <a:schemeClr val="tx1"/>
          </a:solidFill>
          <a:latin typeface="+mj-lt"/>
          <a:ea typeface="+mj-ea"/>
          <a:cs typeface="+mj-cs"/>
        </a:defRPr>
      </a:lvl1pPr>
    </p:titleStyle>
    <p:bodyStyle>
      <a:lvl1pPr marL="266700" indent="-266700" algn="l" defTabSz="914400" rtl="0" eaLnBrk="1" latinLnBrk="0" hangingPunct="1">
        <a:lnSpc>
          <a:spcPct val="100000"/>
        </a:lnSpc>
        <a:spcBef>
          <a:spcPts val="1500"/>
        </a:spcBef>
        <a:spcAft>
          <a:spcPts val="500"/>
        </a:spcAft>
        <a:buClrTx/>
        <a:buFont typeface="Arial" pitchFamily="34" charset="0"/>
        <a:buChar char="•"/>
        <a:defRPr sz="2400" kern="1200">
          <a:solidFill>
            <a:schemeClr val="tx1"/>
          </a:solidFill>
          <a:latin typeface="+mn-lt"/>
          <a:ea typeface="+mn-ea"/>
          <a:cs typeface="+mn-cs"/>
        </a:defRPr>
      </a:lvl1pPr>
      <a:lvl2pPr marL="531813" indent="-266700" algn="l" defTabSz="914400" rtl="0" eaLnBrk="1" latinLnBrk="0" hangingPunct="1">
        <a:lnSpc>
          <a:spcPct val="100000"/>
        </a:lnSpc>
        <a:spcBef>
          <a:spcPct val="20000"/>
        </a:spcBef>
        <a:spcAft>
          <a:spcPts val="0"/>
        </a:spcAft>
        <a:buClrTx/>
        <a:buFont typeface="Arial" pitchFamily="34" charset="0"/>
        <a:buChar char="−"/>
        <a:defRPr sz="2000" kern="1200">
          <a:solidFill>
            <a:schemeClr val="tx1"/>
          </a:solidFill>
          <a:latin typeface="+mn-lt"/>
          <a:ea typeface="+mn-ea"/>
          <a:cs typeface="+mn-cs"/>
        </a:defRPr>
      </a:lvl2pPr>
      <a:lvl3pPr marL="717550" indent="-174625" algn="l" defTabSz="914400" rtl="0" eaLnBrk="1" latinLnBrk="0" hangingPunct="1">
        <a:lnSpc>
          <a:spcPct val="100000"/>
        </a:lnSpc>
        <a:spcBef>
          <a:spcPct val="20000"/>
        </a:spcBef>
        <a:spcAft>
          <a:spcPts val="0"/>
        </a:spcAft>
        <a:buClrTx/>
        <a:buFont typeface="Arial" pitchFamily="34" charset="0"/>
        <a:buChar char="•"/>
        <a:defRPr sz="1800" kern="1200">
          <a:solidFill>
            <a:schemeClr val="tx1"/>
          </a:solidFill>
          <a:latin typeface="+mn-lt"/>
          <a:ea typeface="+mn-ea"/>
          <a:cs typeface="+mn-cs"/>
        </a:defRPr>
      </a:lvl3pPr>
      <a:lvl4pPr marL="890588" indent="-174625" algn="l" defTabSz="914400" rtl="0" eaLnBrk="1" latinLnBrk="0" hangingPunct="1">
        <a:lnSpc>
          <a:spcPct val="100000"/>
        </a:lnSpc>
        <a:spcBef>
          <a:spcPct val="20000"/>
        </a:spcBef>
        <a:spcAft>
          <a:spcPts val="0"/>
        </a:spcAft>
        <a:buClrTx/>
        <a:buFont typeface="Arial" pitchFamily="34" charset="0"/>
        <a:buChar char="−"/>
        <a:defRPr sz="1600" kern="1200">
          <a:solidFill>
            <a:schemeClr val="tx1"/>
          </a:solidFill>
          <a:latin typeface="+mn-lt"/>
          <a:ea typeface="+mn-ea"/>
          <a:cs typeface="+mn-cs"/>
        </a:defRPr>
      </a:lvl4pPr>
      <a:lvl5pPr marL="1076325" indent="-173038" algn="l" defTabSz="914400" rtl="0" eaLnBrk="1" latinLnBrk="0" hangingPunct="1">
        <a:lnSpc>
          <a:spcPct val="100000"/>
        </a:lnSpc>
        <a:spcBef>
          <a:spcPct val="20000"/>
        </a:spcBef>
        <a:spcAft>
          <a:spcPts val="0"/>
        </a:spcAft>
        <a:buClrTx/>
        <a:buFont typeface="Arial" panose="020B0604020202020204" pitchFamily="34" charset="0"/>
        <a:buChar char="»"/>
        <a:defRPr lang="sv-SE" sz="1600" kern="1200" dirty="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748">
          <p15:clr>
            <a:srgbClr val="F26B43"/>
          </p15:clr>
        </p15:guide>
        <p15:guide id="2" pos="5428">
          <p15:clr>
            <a:srgbClr val="F26B43"/>
          </p15:clr>
        </p15:guide>
        <p15:guide id="3" pos="5518">
          <p15:clr>
            <a:srgbClr val="F26B43"/>
          </p15:clr>
        </p15:guide>
        <p15:guide id="4" orient="horz" pos="383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jp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0.jp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objekt 15">
            <a:extLst>
              <a:ext uri="{FF2B5EF4-FFF2-40B4-BE49-F238E27FC236}">
                <a16:creationId xmlns:a16="http://schemas.microsoft.com/office/drawing/2014/main" id="{8FF7AEC6-063B-4F9D-169F-3908B75B9187}"/>
              </a:ext>
            </a:extLst>
          </p:cNvPr>
          <p:cNvPicPr>
            <a:picLocks noChangeAspect="1"/>
          </p:cNvPicPr>
          <p:nvPr/>
        </p:nvPicPr>
        <p:blipFill>
          <a:blip r:embed="rId2">
            <a:extLst>
              <a:ext uri="{28A0092B-C50C-407E-A947-70E740481C1C}">
                <a14:useLocalDpi xmlns:a14="http://schemas.microsoft.com/office/drawing/2010/main" val="0"/>
              </a:ext>
            </a:extLst>
          </a:blip>
          <a:srcRect l="11626" r="4040"/>
          <a:stretch/>
        </p:blipFill>
        <p:spPr>
          <a:xfrm>
            <a:off x="1" y="0"/>
            <a:ext cx="12192000" cy="6858000"/>
          </a:xfrm>
          <a:prstGeom prst="rect">
            <a:avLst/>
          </a:prstGeom>
        </p:spPr>
      </p:pic>
      <p:sp>
        <p:nvSpPr>
          <p:cNvPr id="3" name="Rektangel 2">
            <a:extLst>
              <a:ext uri="{FF2B5EF4-FFF2-40B4-BE49-F238E27FC236}">
                <a16:creationId xmlns:a16="http://schemas.microsoft.com/office/drawing/2014/main" id="{9AC7AB23-2AAB-0343-8D1D-768D2D7AA88E}"/>
              </a:ext>
            </a:extLst>
          </p:cNvPr>
          <p:cNvSpPr/>
          <p:nvPr/>
        </p:nvSpPr>
        <p:spPr>
          <a:xfrm>
            <a:off x="1" y="2494217"/>
            <a:ext cx="12191999" cy="152305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sv-SE" sz="5400" b="1" dirty="0">
                <a:solidFill>
                  <a:schemeClr val="tx1"/>
                </a:solidFill>
              </a:rPr>
              <a:t>Skuldsaneringen</a:t>
            </a:r>
          </a:p>
          <a:p>
            <a:pPr algn="ctr"/>
            <a:r>
              <a:rPr lang="sv-SE" sz="3600" dirty="0">
                <a:solidFill>
                  <a:schemeClr val="tx1"/>
                </a:solidFill>
                <a:latin typeface="Bradley Hand ITC" panose="03070402050302030203" pitchFamily="66" charset="0"/>
              </a:rPr>
              <a:t>Tillsammans gör vi skillnad</a:t>
            </a:r>
            <a:endParaRPr lang="sv-SE" sz="3600" dirty="0">
              <a:latin typeface="Bradley Hand ITC" panose="03070402050302030203" pitchFamily="66" charset="0"/>
            </a:endParaRPr>
          </a:p>
        </p:txBody>
      </p:sp>
    </p:spTree>
    <p:extLst>
      <p:ext uri="{BB962C8B-B14F-4D97-AF65-F5344CB8AC3E}">
        <p14:creationId xmlns:p14="http://schemas.microsoft.com/office/powerpoint/2010/main" val="36901153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A2347930-FB9F-55AE-05EA-05231A41AE3A}"/>
              </a:ext>
            </a:extLst>
          </p:cNvPr>
          <p:cNvPicPr>
            <a:picLocks noChangeAspect="1"/>
          </p:cNvPicPr>
          <p:nvPr/>
        </p:nvPicPr>
        <p:blipFill>
          <a:blip r:embed="rId2">
            <a:extLst>
              <a:ext uri="{28A0092B-C50C-407E-A947-70E740481C1C}">
                <a14:useLocalDpi xmlns:a14="http://schemas.microsoft.com/office/drawing/2010/main" val="0"/>
              </a:ext>
            </a:extLst>
          </a:blip>
          <a:srcRect t="9282" b="6369"/>
          <a:stretch/>
        </p:blipFill>
        <p:spPr>
          <a:xfrm>
            <a:off x="2" y="1"/>
            <a:ext cx="12191998"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4006435"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Regleringsbrevet</a:t>
            </a:r>
          </a:p>
          <a:p>
            <a:r>
              <a:rPr lang="sv-SE" dirty="0">
                <a:solidFill>
                  <a:schemeClr val="tx1"/>
                </a:solidFill>
              </a:rPr>
              <a:t>Inflöde sedan starten 15e april 2025</a:t>
            </a:r>
          </a:p>
        </p:txBody>
      </p:sp>
      <p:sp>
        <p:nvSpPr>
          <p:cNvPr id="9" name="textruta 8">
            <a:extLst>
              <a:ext uri="{FF2B5EF4-FFF2-40B4-BE49-F238E27FC236}">
                <a16:creationId xmlns:a16="http://schemas.microsoft.com/office/drawing/2014/main" id="{5173F992-BCB4-AC4B-46D0-D13D284DD37F}"/>
              </a:ext>
            </a:extLst>
          </p:cNvPr>
          <p:cNvSpPr txBox="1"/>
          <p:nvPr/>
        </p:nvSpPr>
        <p:spPr>
          <a:xfrm>
            <a:off x="425071" y="1419994"/>
            <a:ext cx="11341857" cy="4457278"/>
          </a:xfrm>
          <a:prstGeom prst="rect">
            <a:avLst/>
          </a:prstGeom>
          <a:noFill/>
        </p:spPr>
        <p:txBody>
          <a:bodyPr wrap="square" anchor="ctr">
            <a:noAutofit/>
          </a:bodyPr>
          <a:lstStyle/>
          <a:p>
            <a:pPr algn="ctr"/>
            <a:r>
              <a:rPr lang="sv-SE" sz="2000" dirty="0"/>
              <a:t>4 530 stycken samtal från budget- och skuldrådgivare har besvarats </a:t>
            </a:r>
          </a:p>
          <a:p>
            <a:pPr algn="ctr"/>
            <a:r>
              <a:rPr lang="sv-SE" sz="2000" dirty="0"/>
              <a:t>	</a:t>
            </a:r>
          </a:p>
          <a:p>
            <a:pPr algn="ctr"/>
            <a:endParaRPr lang="sv-SE" sz="2000" dirty="0"/>
          </a:p>
          <a:p>
            <a:pPr algn="ctr"/>
            <a:endParaRPr lang="sv-SE" sz="2000" dirty="0"/>
          </a:p>
          <a:p>
            <a:pPr algn="ctr"/>
            <a:endParaRPr lang="sv-SE" sz="2000" dirty="0"/>
          </a:p>
          <a:p>
            <a:pPr algn="ctr"/>
            <a:endParaRPr lang="sv-SE" sz="2000" dirty="0"/>
          </a:p>
          <a:p>
            <a:pPr algn="ctr"/>
            <a:endParaRPr lang="sv-SE" sz="2000" dirty="0"/>
          </a:p>
          <a:p>
            <a:pPr algn="ctr"/>
            <a:endParaRPr lang="sv-SE" sz="2000" dirty="0"/>
          </a:p>
          <a:p>
            <a:pPr algn="ctr"/>
            <a:endParaRPr lang="sv-SE" sz="2000" dirty="0"/>
          </a:p>
          <a:p>
            <a:pPr algn="ctr"/>
            <a:endParaRPr lang="sv-SE" sz="2000" dirty="0"/>
          </a:p>
          <a:p>
            <a:pPr algn="ctr"/>
            <a:endParaRPr lang="sv-SE" sz="2000" dirty="0"/>
          </a:p>
          <a:p>
            <a:pPr marL="742950" lvl="1" indent="-285750" algn="ctr">
              <a:buFont typeface="Arial" panose="020B0604020202020204" pitchFamily="34" charset="0"/>
              <a:buChar char="•"/>
            </a:pPr>
            <a:endParaRPr lang="sv-SE" sz="2000" dirty="0"/>
          </a:p>
          <a:p>
            <a:pPr algn="ctr"/>
            <a:r>
              <a:rPr lang="sv-SE" sz="2000" dirty="0"/>
              <a:t>Vi har fått positiv feedback från Budget- och skuldrådgivare</a:t>
            </a:r>
          </a:p>
        </p:txBody>
      </p:sp>
      <p:grpSp>
        <p:nvGrpSpPr>
          <p:cNvPr id="13" name="Grupp 12">
            <a:extLst>
              <a:ext uri="{FF2B5EF4-FFF2-40B4-BE49-F238E27FC236}">
                <a16:creationId xmlns:a16="http://schemas.microsoft.com/office/drawing/2014/main" id="{86DCF091-210A-0B99-457C-45419626E464}"/>
              </a:ext>
            </a:extLst>
          </p:cNvPr>
          <p:cNvGrpSpPr/>
          <p:nvPr/>
        </p:nvGrpSpPr>
        <p:grpSpPr>
          <a:xfrm>
            <a:off x="2541835" y="2349000"/>
            <a:ext cx="7108328" cy="2160000"/>
            <a:chOff x="1834822" y="2386889"/>
            <a:chExt cx="7108328" cy="2160000"/>
          </a:xfrm>
        </p:grpSpPr>
        <p:sp>
          <p:nvSpPr>
            <p:cNvPr id="10" name="Ellips 9">
              <a:extLst>
                <a:ext uri="{FF2B5EF4-FFF2-40B4-BE49-F238E27FC236}">
                  <a16:creationId xmlns:a16="http://schemas.microsoft.com/office/drawing/2014/main" id="{87593296-D160-8700-90D7-A45E38F8B875}"/>
                </a:ext>
              </a:extLst>
            </p:cNvPr>
            <p:cNvSpPr/>
            <p:nvPr/>
          </p:nvSpPr>
          <p:spPr>
            <a:xfrm>
              <a:off x="1834822" y="2386889"/>
              <a:ext cx="2160000" cy="2160000"/>
            </a:xfrm>
            <a:prstGeom prst="ellipse">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400" b="1" dirty="0">
                  <a:solidFill>
                    <a:schemeClr val="tx1"/>
                  </a:solidFill>
                </a:rPr>
                <a:t>99,4% </a:t>
              </a:r>
              <a:br>
                <a:rPr lang="sv-SE" sz="2800" b="1" dirty="0">
                  <a:solidFill>
                    <a:schemeClr val="tx1"/>
                  </a:solidFill>
                </a:rPr>
              </a:br>
              <a:r>
                <a:rPr lang="sv-SE" sz="1600" dirty="0">
                  <a:solidFill>
                    <a:schemeClr val="tx1"/>
                  </a:solidFill>
                </a:rPr>
                <a:t>av inringande samtal besvaras</a:t>
              </a:r>
              <a:endParaRPr lang="sv-SE" dirty="0">
                <a:solidFill>
                  <a:schemeClr val="tx1"/>
                </a:solidFill>
              </a:endParaRPr>
            </a:p>
          </p:txBody>
        </p:sp>
        <p:sp>
          <p:nvSpPr>
            <p:cNvPr id="11" name="Ellips 10">
              <a:extLst>
                <a:ext uri="{FF2B5EF4-FFF2-40B4-BE49-F238E27FC236}">
                  <a16:creationId xmlns:a16="http://schemas.microsoft.com/office/drawing/2014/main" id="{BA84D768-E574-1EA7-A70A-F77F58FB764D}"/>
                </a:ext>
              </a:extLst>
            </p:cNvPr>
            <p:cNvSpPr/>
            <p:nvPr/>
          </p:nvSpPr>
          <p:spPr>
            <a:xfrm>
              <a:off x="4308986" y="2386889"/>
              <a:ext cx="2160000" cy="2160000"/>
            </a:xfrm>
            <a:prstGeom prst="ellipse">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400" b="1" dirty="0">
                  <a:solidFill>
                    <a:schemeClr val="tx1"/>
                  </a:solidFill>
                </a:rPr>
                <a:t>8 sek.</a:t>
              </a:r>
              <a:br>
                <a:rPr lang="sv-SE" sz="2800" b="1" dirty="0">
                  <a:solidFill>
                    <a:schemeClr val="tx1"/>
                  </a:solidFill>
                </a:rPr>
              </a:br>
              <a:r>
                <a:rPr lang="sv-SE" sz="1600" dirty="0">
                  <a:solidFill>
                    <a:schemeClr val="tx1"/>
                  </a:solidFill>
                </a:rPr>
                <a:t>Snittkötiden</a:t>
              </a:r>
              <a:endParaRPr lang="sv-SE" dirty="0">
                <a:solidFill>
                  <a:schemeClr val="tx1"/>
                </a:solidFill>
              </a:endParaRPr>
            </a:p>
          </p:txBody>
        </p:sp>
        <p:sp>
          <p:nvSpPr>
            <p:cNvPr id="12" name="Ellips 11">
              <a:extLst>
                <a:ext uri="{FF2B5EF4-FFF2-40B4-BE49-F238E27FC236}">
                  <a16:creationId xmlns:a16="http://schemas.microsoft.com/office/drawing/2014/main" id="{DA272B2F-BC4F-8C31-21F9-FAECC33AB6FD}"/>
                </a:ext>
              </a:extLst>
            </p:cNvPr>
            <p:cNvSpPr/>
            <p:nvPr/>
          </p:nvSpPr>
          <p:spPr>
            <a:xfrm>
              <a:off x="6783150" y="2386889"/>
              <a:ext cx="2160000" cy="2160000"/>
            </a:xfrm>
            <a:prstGeom prst="ellipse">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400" b="1" dirty="0">
                  <a:solidFill>
                    <a:schemeClr val="tx1"/>
                  </a:solidFill>
                </a:rPr>
                <a:t>2,58 min. </a:t>
              </a:r>
              <a:r>
                <a:rPr lang="sv-SE" sz="1600" dirty="0">
                  <a:solidFill>
                    <a:schemeClr val="tx1"/>
                  </a:solidFill>
                </a:rPr>
                <a:t>Snitt</a:t>
              </a:r>
            </a:p>
            <a:p>
              <a:pPr algn="ctr"/>
              <a:r>
                <a:rPr lang="sv-SE" sz="1600" dirty="0">
                  <a:solidFill>
                    <a:schemeClr val="tx1"/>
                  </a:solidFill>
                </a:rPr>
                <a:t>samtalstiden</a:t>
              </a:r>
            </a:p>
          </p:txBody>
        </p:sp>
      </p:grpSp>
    </p:spTree>
    <p:extLst>
      <p:ext uri="{BB962C8B-B14F-4D97-AF65-F5344CB8AC3E}">
        <p14:creationId xmlns:p14="http://schemas.microsoft.com/office/powerpoint/2010/main" val="1580547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A2347930-FB9F-55AE-05EA-05231A41AE3A}"/>
              </a:ext>
            </a:extLst>
          </p:cNvPr>
          <p:cNvPicPr>
            <a:picLocks noChangeAspect="1"/>
          </p:cNvPicPr>
          <p:nvPr/>
        </p:nvPicPr>
        <p:blipFill>
          <a:blip r:embed="rId2">
            <a:extLst>
              <a:ext uri="{28A0092B-C50C-407E-A947-70E740481C1C}">
                <a14:useLocalDpi xmlns:a14="http://schemas.microsoft.com/office/drawing/2010/main" val="0"/>
              </a:ext>
            </a:extLst>
          </a:blip>
          <a:srcRect t="9282" b="6369"/>
          <a:stretch/>
        </p:blipFill>
        <p:spPr>
          <a:xfrm>
            <a:off x="2" y="1"/>
            <a:ext cx="12191998"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4006435"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Regleringsbrevet</a:t>
            </a:r>
          </a:p>
          <a:p>
            <a:r>
              <a:rPr lang="sv-SE" dirty="0">
                <a:solidFill>
                  <a:schemeClr val="tx1"/>
                </a:solidFill>
              </a:rPr>
              <a:t>Inflöde per dag</a:t>
            </a:r>
          </a:p>
        </p:txBody>
      </p:sp>
      <p:sp>
        <p:nvSpPr>
          <p:cNvPr id="4" name="textruta 3">
            <a:extLst>
              <a:ext uri="{FF2B5EF4-FFF2-40B4-BE49-F238E27FC236}">
                <a16:creationId xmlns:a16="http://schemas.microsoft.com/office/drawing/2014/main" id="{0B583BFC-2D20-2107-0D2B-36FFD6C5016F}"/>
              </a:ext>
            </a:extLst>
          </p:cNvPr>
          <p:cNvSpPr txBox="1"/>
          <p:nvPr/>
        </p:nvSpPr>
        <p:spPr>
          <a:xfrm>
            <a:off x="695399" y="1302831"/>
            <a:ext cx="11068688" cy="1766129"/>
          </a:xfrm>
          <a:prstGeom prst="rect">
            <a:avLst/>
          </a:prstGeom>
          <a:noFill/>
        </p:spPr>
        <p:txBody>
          <a:bodyPr wrap="square">
            <a:noAutofit/>
          </a:bodyPr>
          <a:lstStyle/>
          <a:p>
            <a:pPr>
              <a:spcBef>
                <a:spcPts val="1200"/>
              </a:spcBef>
            </a:pPr>
            <a:r>
              <a:rPr lang="sv-SE" dirty="0"/>
              <a:t>Inflödet ligger på ca 25 samtal per dag.</a:t>
            </a:r>
          </a:p>
          <a:p>
            <a:pPr>
              <a:spcBef>
                <a:spcPts val="1200"/>
              </a:spcBef>
            </a:pPr>
            <a:r>
              <a:rPr lang="sv-SE" dirty="0"/>
              <a:t>Det ringer mindre vid semesterperioder som under sommaren och vid jul.</a:t>
            </a:r>
          </a:p>
          <a:p>
            <a:pPr>
              <a:spcBef>
                <a:spcPts val="1200"/>
              </a:spcBef>
            </a:pPr>
            <a:r>
              <a:rPr lang="sv-SE" dirty="0"/>
              <a:t>Våren 2025 ringde det ca 20 samtal per dag men det har ökat till ca 25 under vintern.</a:t>
            </a:r>
          </a:p>
          <a:p>
            <a:pPr>
              <a:spcBef>
                <a:spcPts val="1200"/>
              </a:spcBef>
            </a:pPr>
            <a:r>
              <a:rPr lang="sv-SE" dirty="0"/>
              <a:t>Enligt handläggarna ringer det inte in samtal som inte hör hemma på BUS-slingan.</a:t>
            </a:r>
          </a:p>
        </p:txBody>
      </p:sp>
      <p:sp>
        <p:nvSpPr>
          <p:cNvPr id="6" name="Pil: höger 5">
            <a:extLst>
              <a:ext uri="{FF2B5EF4-FFF2-40B4-BE49-F238E27FC236}">
                <a16:creationId xmlns:a16="http://schemas.microsoft.com/office/drawing/2014/main" id="{9AA4D358-45BF-CEC7-5249-B5E5E7BF0DFA}"/>
              </a:ext>
            </a:extLst>
          </p:cNvPr>
          <p:cNvSpPr/>
          <p:nvPr/>
        </p:nvSpPr>
        <p:spPr>
          <a:xfrm>
            <a:off x="427913" y="1340862"/>
            <a:ext cx="314164" cy="287938"/>
          </a:xfrm>
          <a:prstGeom prst="rightArrow">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Pil: höger 6">
            <a:extLst>
              <a:ext uri="{FF2B5EF4-FFF2-40B4-BE49-F238E27FC236}">
                <a16:creationId xmlns:a16="http://schemas.microsoft.com/office/drawing/2014/main" id="{FE067458-9AF3-0883-B460-8A5BCFF862BE}"/>
              </a:ext>
            </a:extLst>
          </p:cNvPr>
          <p:cNvSpPr/>
          <p:nvPr/>
        </p:nvSpPr>
        <p:spPr>
          <a:xfrm>
            <a:off x="427913" y="1766607"/>
            <a:ext cx="314164" cy="287938"/>
          </a:xfrm>
          <a:prstGeom prst="rightArrow">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Pil: höger 7">
            <a:extLst>
              <a:ext uri="{FF2B5EF4-FFF2-40B4-BE49-F238E27FC236}">
                <a16:creationId xmlns:a16="http://schemas.microsoft.com/office/drawing/2014/main" id="{0D19D71D-0597-5473-6947-81ECF1AD34FB}"/>
              </a:ext>
            </a:extLst>
          </p:cNvPr>
          <p:cNvSpPr/>
          <p:nvPr/>
        </p:nvSpPr>
        <p:spPr>
          <a:xfrm>
            <a:off x="427913" y="2192352"/>
            <a:ext cx="314164" cy="287938"/>
          </a:xfrm>
          <a:prstGeom prst="rightArrow">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4" name="Pil: höger 13">
            <a:extLst>
              <a:ext uri="{FF2B5EF4-FFF2-40B4-BE49-F238E27FC236}">
                <a16:creationId xmlns:a16="http://schemas.microsoft.com/office/drawing/2014/main" id="{AB39A3BE-09A2-8477-62BA-B565F114E9B8}"/>
              </a:ext>
            </a:extLst>
          </p:cNvPr>
          <p:cNvSpPr/>
          <p:nvPr/>
        </p:nvSpPr>
        <p:spPr>
          <a:xfrm>
            <a:off x="427913" y="2618097"/>
            <a:ext cx="314164" cy="287938"/>
          </a:xfrm>
          <a:prstGeom prst="rightArrow">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5" name="Platshållare för innehåll 3">
            <a:extLst>
              <a:ext uri="{FF2B5EF4-FFF2-40B4-BE49-F238E27FC236}">
                <a16:creationId xmlns:a16="http://schemas.microsoft.com/office/drawing/2014/main" id="{4C53000E-87DB-20D4-6FD7-030590297DAE}"/>
              </a:ext>
            </a:extLst>
          </p:cNvPr>
          <p:cNvPicPr>
            <a:picLocks noChangeAspect="1"/>
          </p:cNvPicPr>
          <p:nvPr/>
        </p:nvPicPr>
        <p:blipFill>
          <a:blip r:embed="rId3"/>
          <a:stretch>
            <a:fillRect/>
          </a:stretch>
        </p:blipFill>
        <p:spPr>
          <a:xfrm>
            <a:off x="2802217" y="3013083"/>
            <a:ext cx="6587565" cy="3032014"/>
          </a:xfrm>
          <a:prstGeom prst="rect">
            <a:avLst/>
          </a:prstGeom>
          <a:ln w="12700">
            <a:solidFill>
              <a:schemeClr val="accent3"/>
            </a:solidFill>
          </a:ln>
        </p:spPr>
      </p:pic>
      <p:sp>
        <p:nvSpPr>
          <p:cNvPr id="16" name="textruta 15">
            <a:extLst>
              <a:ext uri="{FF2B5EF4-FFF2-40B4-BE49-F238E27FC236}">
                <a16:creationId xmlns:a16="http://schemas.microsoft.com/office/drawing/2014/main" id="{51D3F697-FED4-410C-DA0C-23C7FA1B79F8}"/>
              </a:ext>
            </a:extLst>
          </p:cNvPr>
          <p:cNvSpPr txBox="1"/>
          <p:nvPr/>
        </p:nvSpPr>
        <p:spPr>
          <a:xfrm>
            <a:off x="422230" y="6047561"/>
            <a:ext cx="11341857" cy="276999"/>
          </a:xfrm>
          <a:prstGeom prst="rect">
            <a:avLst/>
          </a:prstGeom>
          <a:noFill/>
        </p:spPr>
        <p:txBody>
          <a:bodyPr wrap="square" rtlCol="0">
            <a:spAutoFit/>
          </a:bodyPr>
          <a:lstStyle/>
          <a:p>
            <a:pPr algn="ctr"/>
            <a:r>
              <a:rPr lang="sv-SE" sz="1200" dirty="0"/>
              <a:t>Diagrammet visar antal samtal som kommer in i snitt per dag för varje vecka sedan vi startade slingan.</a:t>
            </a:r>
          </a:p>
        </p:txBody>
      </p:sp>
    </p:spTree>
    <p:extLst>
      <p:ext uri="{BB962C8B-B14F-4D97-AF65-F5344CB8AC3E}">
        <p14:creationId xmlns:p14="http://schemas.microsoft.com/office/powerpoint/2010/main" val="1685286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B2C6249D-A1DD-4C51-FF38-2F13CB301E64}"/>
              </a:ext>
            </a:extLst>
          </p:cNvPr>
          <p:cNvPicPr>
            <a:picLocks noChangeAspect="1"/>
          </p:cNvPicPr>
          <p:nvPr/>
        </p:nvPicPr>
        <p:blipFill>
          <a:blip r:embed="rId2">
            <a:extLst>
              <a:ext uri="{28A0092B-C50C-407E-A947-70E740481C1C}">
                <a14:useLocalDpi xmlns:a14="http://schemas.microsoft.com/office/drawing/2010/main" val="0"/>
              </a:ext>
            </a:extLst>
          </a:blip>
          <a:srcRect b="15652"/>
          <a:stretch/>
        </p:blipFill>
        <p:spPr>
          <a:xfrm>
            <a:off x="0" y="0"/>
            <a:ext cx="12192000" cy="6858000"/>
          </a:xfrm>
          <a:prstGeom prst="rect">
            <a:avLst/>
          </a:prstGeom>
        </p:spPr>
      </p:pic>
      <p:sp>
        <p:nvSpPr>
          <p:cNvPr id="28" name="Rektangel 27">
            <a:extLst>
              <a:ext uri="{FF2B5EF4-FFF2-40B4-BE49-F238E27FC236}">
                <a16:creationId xmlns:a16="http://schemas.microsoft.com/office/drawing/2014/main" id="{DC918BE8-0822-3D47-1D8C-F742F8B4F6B0}"/>
              </a:ext>
            </a:extLst>
          </p:cNvPr>
          <p:cNvSpPr/>
          <p:nvPr/>
        </p:nvSpPr>
        <p:spPr>
          <a:xfrm>
            <a:off x="1" y="2494217"/>
            <a:ext cx="12191999" cy="15230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5400" b="1" dirty="0" err="1">
                <a:solidFill>
                  <a:schemeClr val="tx1"/>
                </a:solidFill>
              </a:rPr>
              <a:t>Kundresa</a:t>
            </a:r>
            <a:r>
              <a:rPr lang="sv-SE" sz="5400" b="1" dirty="0">
                <a:solidFill>
                  <a:schemeClr val="tx1"/>
                </a:solidFill>
              </a:rPr>
              <a:t> skuldsanering</a:t>
            </a:r>
            <a:endParaRPr lang="sv-SE" sz="5400" dirty="0"/>
          </a:p>
        </p:txBody>
      </p:sp>
      <p:sp>
        <p:nvSpPr>
          <p:cNvPr id="29" name="Ellips 28">
            <a:extLst>
              <a:ext uri="{FF2B5EF4-FFF2-40B4-BE49-F238E27FC236}">
                <a16:creationId xmlns:a16="http://schemas.microsoft.com/office/drawing/2014/main" id="{D947E67C-F70F-2D86-7A56-B3922EE70CD8}"/>
              </a:ext>
            </a:extLst>
          </p:cNvPr>
          <p:cNvSpPr/>
          <p:nvPr/>
        </p:nvSpPr>
        <p:spPr>
          <a:xfrm>
            <a:off x="9312495" y="2230564"/>
            <a:ext cx="2160000" cy="216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2" name="Group 41">
            <a:extLst>
              <a:ext uri="{FF2B5EF4-FFF2-40B4-BE49-F238E27FC236}">
                <a16:creationId xmlns:a16="http://schemas.microsoft.com/office/drawing/2014/main" id="{C08C73A6-91B1-E0C4-F347-90A00D4C841F}"/>
              </a:ext>
            </a:extLst>
          </p:cNvPr>
          <p:cNvGrpSpPr>
            <a:grpSpLocks noChangeAspect="1"/>
          </p:cNvGrpSpPr>
          <p:nvPr/>
        </p:nvGrpSpPr>
        <p:grpSpPr bwMode="auto">
          <a:xfrm>
            <a:off x="9779185" y="2636766"/>
            <a:ext cx="1226620" cy="1237952"/>
            <a:chOff x="512" y="1270"/>
            <a:chExt cx="433" cy="437"/>
          </a:xfrm>
          <a:solidFill>
            <a:schemeClr val="accent3"/>
          </a:solidFill>
        </p:grpSpPr>
        <p:sp>
          <p:nvSpPr>
            <p:cNvPr id="26" name="Freeform 42">
              <a:extLst>
                <a:ext uri="{FF2B5EF4-FFF2-40B4-BE49-F238E27FC236}">
                  <a16:creationId xmlns:a16="http://schemas.microsoft.com/office/drawing/2014/main" id="{6AF6D4AF-E744-6AC3-35EB-ACCF8C4478DC}"/>
                </a:ext>
              </a:extLst>
            </p:cNvPr>
            <p:cNvSpPr>
              <a:spLocks noEditPoints="1"/>
            </p:cNvSpPr>
            <p:nvPr/>
          </p:nvSpPr>
          <p:spPr bwMode="auto">
            <a:xfrm>
              <a:off x="641" y="1354"/>
              <a:ext cx="133" cy="133"/>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6 h 41"/>
                <a:gd name="T12" fmla="*/ 6 w 41"/>
                <a:gd name="T13" fmla="*/ 21 h 41"/>
                <a:gd name="T14" fmla="*/ 20 w 41"/>
                <a:gd name="T15" fmla="*/ 35 h 41"/>
                <a:gd name="T16" fmla="*/ 35 w 41"/>
                <a:gd name="T17" fmla="*/ 21 h 41"/>
                <a:gd name="T18" fmla="*/ 20 w 41"/>
                <a:gd name="T19"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6"/>
                  </a:moveTo>
                  <a:cubicBezTo>
                    <a:pt x="12" y="6"/>
                    <a:pt x="6" y="13"/>
                    <a:pt x="6" y="21"/>
                  </a:cubicBezTo>
                  <a:cubicBezTo>
                    <a:pt x="6" y="29"/>
                    <a:pt x="12" y="35"/>
                    <a:pt x="20" y="35"/>
                  </a:cubicBezTo>
                  <a:cubicBezTo>
                    <a:pt x="29" y="35"/>
                    <a:pt x="35" y="29"/>
                    <a:pt x="35" y="21"/>
                  </a:cubicBezTo>
                  <a:cubicBezTo>
                    <a:pt x="35" y="13"/>
                    <a:pt x="29"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7" name="Freeform 43">
              <a:extLst>
                <a:ext uri="{FF2B5EF4-FFF2-40B4-BE49-F238E27FC236}">
                  <a16:creationId xmlns:a16="http://schemas.microsoft.com/office/drawing/2014/main" id="{5061AF84-0414-8E75-4EF3-A5A91DA89B9E}"/>
                </a:ext>
              </a:extLst>
            </p:cNvPr>
            <p:cNvSpPr>
              <a:spLocks/>
            </p:cNvSpPr>
            <p:nvPr/>
          </p:nvSpPr>
          <p:spPr bwMode="auto">
            <a:xfrm>
              <a:off x="606" y="1467"/>
              <a:ext cx="203" cy="104"/>
            </a:xfrm>
            <a:custGeom>
              <a:avLst/>
              <a:gdLst>
                <a:gd name="T0" fmla="*/ 63 w 63"/>
                <a:gd name="T1" fmla="*/ 32 h 32"/>
                <a:gd name="T2" fmla="*/ 57 w 63"/>
                <a:gd name="T3" fmla="*/ 32 h 32"/>
                <a:gd name="T4" fmla="*/ 31 w 63"/>
                <a:gd name="T5" fmla="*/ 6 h 32"/>
                <a:gd name="T6" fmla="*/ 6 w 63"/>
                <a:gd name="T7" fmla="*/ 32 h 32"/>
                <a:gd name="T8" fmla="*/ 0 w 63"/>
                <a:gd name="T9" fmla="*/ 32 h 32"/>
                <a:gd name="T10" fmla="*/ 31 w 63"/>
                <a:gd name="T11" fmla="*/ 0 h 32"/>
                <a:gd name="T12" fmla="*/ 63 w 63"/>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63" h="32">
                  <a:moveTo>
                    <a:pt x="63" y="32"/>
                  </a:moveTo>
                  <a:cubicBezTo>
                    <a:pt x="57" y="32"/>
                    <a:pt x="57" y="32"/>
                    <a:pt x="57" y="32"/>
                  </a:cubicBezTo>
                  <a:cubicBezTo>
                    <a:pt x="57" y="18"/>
                    <a:pt x="46" y="6"/>
                    <a:pt x="31" y="6"/>
                  </a:cubicBezTo>
                  <a:cubicBezTo>
                    <a:pt x="17" y="6"/>
                    <a:pt x="6" y="18"/>
                    <a:pt x="6" y="32"/>
                  </a:cubicBezTo>
                  <a:cubicBezTo>
                    <a:pt x="0" y="32"/>
                    <a:pt x="0" y="32"/>
                    <a:pt x="0" y="32"/>
                  </a:cubicBezTo>
                  <a:cubicBezTo>
                    <a:pt x="0" y="15"/>
                    <a:pt x="14" y="0"/>
                    <a:pt x="31" y="0"/>
                  </a:cubicBezTo>
                  <a:cubicBezTo>
                    <a:pt x="49" y="0"/>
                    <a:pt x="63" y="15"/>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0" name="Freeform 44">
              <a:extLst>
                <a:ext uri="{FF2B5EF4-FFF2-40B4-BE49-F238E27FC236}">
                  <a16:creationId xmlns:a16="http://schemas.microsoft.com/office/drawing/2014/main" id="{1185B756-475A-AE25-EC98-FBE90AB85C1B}"/>
                </a:ext>
              </a:extLst>
            </p:cNvPr>
            <p:cNvSpPr>
              <a:spLocks noEditPoints="1"/>
            </p:cNvSpPr>
            <p:nvPr/>
          </p:nvSpPr>
          <p:spPr bwMode="auto">
            <a:xfrm>
              <a:off x="512" y="1270"/>
              <a:ext cx="394" cy="395"/>
            </a:xfrm>
            <a:custGeom>
              <a:avLst/>
              <a:gdLst>
                <a:gd name="T0" fmla="*/ 61 w 122"/>
                <a:gd name="T1" fmla="*/ 122 h 122"/>
                <a:gd name="T2" fmla="*/ 0 w 122"/>
                <a:gd name="T3" fmla="*/ 61 h 122"/>
                <a:gd name="T4" fmla="*/ 61 w 122"/>
                <a:gd name="T5" fmla="*/ 0 h 122"/>
                <a:gd name="T6" fmla="*/ 122 w 122"/>
                <a:gd name="T7" fmla="*/ 61 h 122"/>
                <a:gd name="T8" fmla="*/ 61 w 122"/>
                <a:gd name="T9" fmla="*/ 122 h 122"/>
                <a:gd name="T10" fmla="*/ 61 w 122"/>
                <a:gd name="T11" fmla="*/ 6 h 122"/>
                <a:gd name="T12" fmla="*/ 6 w 122"/>
                <a:gd name="T13" fmla="*/ 61 h 122"/>
                <a:gd name="T14" fmla="*/ 61 w 122"/>
                <a:gd name="T15" fmla="*/ 116 h 122"/>
                <a:gd name="T16" fmla="*/ 116 w 122"/>
                <a:gd name="T17" fmla="*/ 61 h 122"/>
                <a:gd name="T18" fmla="*/ 61 w 122"/>
                <a:gd name="T19"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2">
                  <a:moveTo>
                    <a:pt x="61" y="122"/>
                  </a:moveTo>
                  <a:cubicBezTo>
                    <a:pt x="28" y="122"/>
                    <a:pt x="0" y="94"/>
                    <a:pt x="0" y="61"/>
                  </a:cubicBezTo>
                  <a:cubicBezTo>
                    <a:pt x="0" y="27"/>
                    <a:pt x="28" y="0"/>
                    <a:pt x="61" y="0"/>
                  </a:cubicBezTo>
                  <a:cubicBezTo>
                    <a:pt x="95" y="0"/>
                    <a:pt x="122" y="27"/>
                    <a:pt x="122" y="61"/>
                  </a:cubicBezTo>
                  <a:cubicBezTo>
                    <a:pt x="122" y="94"/>
                    <a:pt x="95" y="122"/>
                    <a:pt x="61" y="122"/>
                  </a:cubicBezTo>
                  <a:close/>
                  <a:moveTo>
                    <a:pt x="61" y="6"/>
                  </a:moveTo>
                  <a:cubicBezTo>
                    <a:pt x="31" y="6"/>
                    <a:pt x="6" y="30"/>
                    <a:pt x="6" y="61"/>
                  </a:cubicBezTo>
                  <a:cubicBezTo>
                    <a:pt x="6" y="91"/>
                    <a:pt x="31" y="116"/>
                    <a:pt x="61" y="116"/>
                  </a:cubicBezTo>
                  <a:cubicBezTo>
                    <a:pt x="92" y="116"/>
                    <a:pt x="116" y="91"/>
                    <a:pt x="116" y="61"/>
                  </a:cubicBezTo>
                  <a:cubicBezTo>
                    <a:pt x="116" y="30"/>
                    <a:pt x="92" y="6"/>
                    <a:pt x="6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1" name="Freeform 45">
              <a:extLst>
                <a:ext uri="{FF2B5EF4-FFF2-40B4-BE49-F238E27FC236}">
                  <a16:creationId xmlns:a16="http://schemas.microsoft.com/office/drawing/2014/main" id="{E128CB59-C500-4788-AB9C-D39709B8C2B6}"/>
                </a:ext>
              </a:extLst>
            </p:cNvPr>
            <p:cNvSpPr>
              <a:spLocks/>
            </p:cNvSpPr>
            <p:nvPr/>
          </p:nvSpPr>
          <p:spPr bwMode="auto">
            <a:xfrm>
              <a:off x="832" y="1594"/>
              <a:ext cx="113" cy="113"/>
            </a:xfrm>
            <a:custGeom>
              <a:avLst/>
              <a:gdLst>
                <a:gd name="T0" fmla="*/ 100 w 113"/>
                <a:gd name="T1" fmla="*/ 113 h 113"/>
                <a:gd name="T2" fmla="*/ 0 w 113"/>
                <a:gd name="T3" fmla="*/ 12 h 113"/>
                <a:gd name="T4" fmla="*/ 16 w 113"/>
                <a:gd name="T5" fmla="*/ 0 h 113"/>
                <a:gd name="T6" fmla="*/ 113 w 113"/>
                <a:gd name="T7" fmla="*/ 97 h 113"/>
                <a:gd name="T8" fmla="*/ 100 w 113"/>
                <a:gd name="T9" fmla="*/ 113 h 113"/>
              </a:gdLst>
              <a:ahLst/>
              <a:cxnLst>
                <a:cxn ang="0">
                  <a:pos x="T0" y="T1"/>
                </a:cxn>
                <a:cxn ang="0">
                  <a:pos x="T2" y="T3"/>
                </a:cxn>
                <a:cxn ang="0">
                  <a:pos x="T4" y="T5"/>
                </a:cxn>
                <a:cxn ang="0">
                  <a:pos x="T6" y="T7"/>
                </a:cxn>
                <a:cxn ang="0">
                  <a:pos x="T8" y="T9"/>
                </a:cxn>
              </a:cxnLst>
              <a:rect l="0" t="0" r="r" b="b"/>
              <a:pathLst>
                <a:path w="113" h="113">
                  <a:moveTo>
                    <a:pt x="100" y="113"/>
                  </a:moveTo>
                  <a:lnTo>
                    <a:pt x="0" y="12"/>
                  </a:lnTo>
                  <a:lnTo>
                    <a:pt x="16" y="0"/>
                  </a:lnTo>
                  <a:lnTo>
                    <a:pt x="113" y="97"/>
                  </a:lnTo>
                  <a:lnTo>
                    <a:pt x="100"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
        <p:nvSpPr>
          <p:cNvPr id="5" name="textruta 4">
            <a:extLst>
              <a:ext uri="{FF2B5EF4-FFF2-40B4-BE49-F238E27FC236}">
                <a16:creationId xmlns:a16="http://schemas.microsoft.com/office/drawing/2014/main" id="{3C0A928A-A821-8C8B-415F-2C5855B09BB1}"/>
              </a:ext>
            </a:extLst>
          </p:cNvPr>
          <p:cNvSpPr txBox="1"/>
          <p:nvPr/>
        </p:nvSpPr>
        <p:spPr>
          <a:xfrm>
            <a:off x="-2" y="3657281"/>
            <a:ext cx="9408369" cy="338554"/>
          </a:xfrm>
          <a:prstGeom prst="rect">
            <a:avLst/>
          </a:prstGeom>
          <a:noFill/>
        </p:spPr>
        <p:txBody>
          <a:bodyPr wrap="square">
            <a:spAutoFit/>
          </a:bodyPr>
          <a:lstStyle/>
          <a:p>
            <a:pPr marL="0" indent="0">
              <a:buNone/>
            </a:pPr>
            <a:r>
              <a:rPr lang="sv-SE" sz="1600" dirty="0"/>
              <a:t>Underlaget och kundresan omfattar utgörs av djupintervjuer med uppskattningsvis </a:t>
            </a:r>
            <a:r>
              <a:rPr lang="sv-SE" sz="1600" b="1" dirty="0">
                <a:solidFill>
                  <a:schemeClr val="accent3"/>
                </a:solidFill>
              </a:rPr>
              <a:t>200 individer.</a:t>
            </a:r>
            <a:endParaRPr lang="sv-SE" sz="1100" dirty="0"/>
          </a:p>
        </p:txBody>
      </p:sp>
    </p:spTree>
    <p:extLst>
      <p:ext uri="{BB962C8B-B14F-4D97-AF65-F5344CB8AC3E}">
        <p14:creationId xmlns:p14="http://schemas.microsoft.com/office/powerpoint/2010/main" val="2297774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E8771B33-E5FB-1C8E-65AE-D2CED33A3CC4}"/>
              </a:ext>
            </a:extLst>
          </p:cNvPr>
          <p:cNvPicPr>
            <a:picLocks noChangeAspect="1"/>
          </p:cNvPicPr>
          <p:nvPr/>
        </p:nvPicPr>
        <p:blipFill>
          <a:blip r:embed="rId3">
            <a:extLst>
              <a:ext uri="{28A0092B-C50C-407E-A947-70E740481C1C}">
                <a14:useLocalDpi xmlns:a14="http://schemas.microsoft.com/office/drawing/2010/main" val="0"/>
              </a:ext>
            </a:extLst>
          </a:blip>
          <a:srcRect b="15652"/>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4464497"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err="1">
                <a:solidFill>
                  <a:schemeClr val="tx1"/>
                </a:solidFill>
              </a:rPr>
              <a:t>Kundresa</a:t>
            </a:r>
            <a:r>
              <a:rPr lang="sv-SE" sz="2800" b="1" dirty="0">
                <a:solidFill>
                  <a:schemeClr val="tx1"/>
                </a:solidFill>
              </a:rPr>
              <a:t> skuldsanering</a:t>
            </a:r>
          </a:p>
          <a:p>
            <a:r>
              <a:rPr lang="sv-SE" dirty="0">
                <a:solidFill>
                  <a:schemeClr val="tx1"/>
                </a:solidFill>
              </a:rPr>
              <a:t>Uppdraget</a:t>
            </a:r>
          </a:p>
        </p:txBody>
      </p:sp>
      <p:sp>
        <p:nvSpPr>
          <p:cNvPr id="12" name="Rektangel 11">
            <a:extLst>
              <a:ext uri="{FF2B5EF4-FFF2-40B4-BE49-F238E27FC236}">
                <a16:creationId xmlns:a16="http://schemas.microsoft.com/office/drawing/2014/main" id="{2FAFACEF-21D1-F876-AAC2-1230F52837A0}"/>
              </a:ext>
            </a:extLst>
          </p:cNvPr>
          <p:cNvSpPr/>
          <p:nvPr/>
        </p:nvSpPr>
        <p:spPr>
          <a:xfrm>
            <a:off x="1491059" y="3284744"/>
            <a:ext cx="2062046" cy="2150864"/>
          </a:xfrm>
          <a:prstGeom prst="rect">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sv-SE" b="1" dirty="0">
                <a:solidFill>
                  <a:schemeClr val="tx1"/>
                </a:solidFill>
              </a:rPr>
              <a:t>Uppdrag</a:t>
            </a:r>
          </a:p>
          <a:p>
            <a:pPr algn="ctr"/>
            <a:endParaRPr lang="sv-SE" sz="1600" dirty="0">
              <a:solidFill>
                <a:schemeClr val="tx1"/>
              </a:solidFill>
            </a:endParaRPr>
          </a:p>
          <a:p>
            <a:pPr algn="ctr"/>
            <a:r>
              <a:rPr lang="sv-SE" sz="1400" dirty="0">
                <a:solidFill>
                  <a:schemeClr val="tx1"/>
                </a:solidFill>
              </a:rPr>
              <a:t>Kartlägga och sammanställa gäldenärsbehov inom skuldsanerings-processen.</a:t>
            </a:r>
            <a:endParaRPr lang="sv-SE" sz="1400" b="1" dirty="0">
              <a:solidFill>
                <a:schemeClr val="tx1"/>
              </a:solidFill>
            </a:endParaRPr>
          </a:p>
          <a:p>
            <a:pPr algn="ctr"/>
            <a:br>
              <a:rPr lang="sv-SE" sz="1600" dirty="0">
                <a:solidFill>
                  <a:schemeClr val="tx1"/>
                </a:solidFill>
              </a:rPr>
            </a:br>
            <a:endParaRPr lang="sv-SE" sz="1600" dirty="0">
              <a:solidFill>
                <a:schemeClr val="tx1"/>
              </a:solidFill>
            </a:endParaRPr>
          </a:p>
        </p:txBody>
      </p:sp>
      <p:sp>
        <p:nvSpPr>
          <p:cNvPr id="13" name="Rektangel 12">
            <a:extLst>
              <a:ext uri="{FF2B5EF4-FFF2-40B4-BE49-F238E27FC236}">
                <a16:creationId xmlns:a16="http://schemas.microsoft.com/office/drawing/2014/main" id="{8549AB46-A3B8-054D-84D0-F832E9D5F7E6}"/>
              </a:ext>
            </a:extLst>
          </p:cNvPr>
          <p:cNvSpPr/>
          <p:nvPr/>
        </p:nvSpPr>
        <p:spPr>
          <a:xfrm>
            <a:off x="8959554" y="3284824"/>
            <a:ext cx="2062046" cy="2150864"/>
          </a:xfrm>
          <a:prstGeom prst="rect">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sv-SE" b="1" dirty="0">
                <a:solidFill>
                  <a:schemeClr val="tx1"/>
                </a:solidFill>
              </a:rPr>
              <a:t>Framåt</a:t>
            </a:r>
            <a:br>
              <a:rPr lang="sv-SE" dirty="0">
                <a:solidFill>
                  <a:schemeClr val="tx1"/>
                </a:solidFill>
              </a:rPr>
            </a:br>
            <a:endParaRPr lang="sv-SE" dirty="0">
              <a:solidFill>
                <a:schemeClr val="tx1"/>
              </a:solidFill>
            </a:endParaRPr>
          </a:p>
          <a:p>
            <a:pPr algn="ctr"/>
            <a:r>
              <a:rPr lang="sv-SE" sz="1400" dirty="0">
                <a:solidFill>
                  <a:schemeClr val="tx1"/>
                </a:solidFill>
              </a:rPr>
              <a:t>Använda som underlag för utveckling.</a:t>
            </a:r>
            <a:endParaRPr lang="sv-SE" sz="1600" dirty="0">
              <a:solidFill>
                <a:schemeClr val="tx1"/>
              </a:solidFill>
            </a:endParaRPr>
          </a:p>
        </p:txBody>
      </p:sp>
      <p:sp>
        <p:nvSpPr>
          <p:cNvPr id="14" name="Rektangel 13">
            <a:extLst>
              <a:ext uri="{FF2B5EF4-FFF2-40B4-BE49-F238E27FC236}">
                <a16:creationId xmlns:a16="http://schemas.microsoft.com/office/drawing/2014/main" id="{1B3BA7B0-328E-A665-2A8E-1EA05F87FE54}"/>
              </a:ext>
            </a:extLst>
          </p:cNvPr>
          <p:cNvSpPr/>
          <p:nvPr/>
        </p:nvSpPr>
        <p:spPr>
          <a:xfrm>
            <a:off x="3978177" y="3284744"/>
            <a:ext cx="2062046" cy="2150864"/>
          </a:xfrm>
          <a:prstGeom prst="rect">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sv-SE" b="1" dirty="0">
                <a:solidFill>
                  <a:schemeClr val="tx1"/>
                </a:solidFill>
              </a:rPr>
              <a:t>Syfte</a:t>
            </a:r>
            <a:br>
              <a:rPr lang="sv-SE" dirty="0">
                <a:solidFill>
                  <a:schemeClr val="tx1"/>
                </a:solidFill>
              </a:rPr>
            </a:br>
            <a:endParaRPr lang="sv-SE" dirty="0">
              <a:solidFill>
                <a:schemeClr val="tx1"/>
              </a:solidFill>
            </a:endParaRPr>
          </a:p>
          <a:p>
            <a:pPr algn="ctr"/>
            <a:r>
              <a:rPr lang="sv-SE" sz="1400" dirty="0">
                <a:solidFill>
                  <a:schemeClr val="tx1"/>
                </a:solidFill>
              </a:rPr>
              <a:t>Samlad nulägesbild av skuldsanering ur kundens perspektiv.</a:t>
            </a:r>
            <a:endParaRPr lang="sv-SE" sz="1600" dirty="0">
              <a:solidFill>
                <a:schemeClr val="tx1"/>
              </a:solidFill>
            </a:endParaRPr>
          </a:p>
        </p:txBody>
      </p:sp>
      <p:sp>
        <p:nvSpPr>
          <p:cNvPr id="15" name="Rektangel 14">
            <a:extLst>
              <a:ext uri="{FF2B5EF4-FFF2-40B4-BE49-F238E27FC236}">
                <a16:creationId xmlns:a16="http://schemas.microsoft.com/office/drawing/2014/main" id="{0E2890D3-9BCB-7F1A-9FB6-070284D384D0}"/>
              </a:ext>
            </a:extLst>
          </p:cNvPr>
          <p:cNvSpPr/>
          <p:nvPr/>
        </p:nvSpPr>
        <p:spPr>
          <a:xfrm>
            <a:off x="6468866" y="3284744"/>
            <a:ext cx="2062046" cy="2150864"/>
          </a:xfrm>
          <a:prstGeom prst="rect">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sv-SE" b="1" dirty="0">
                <a:solidFill>
                  <a:schemeClr val="tx1"/>
                </a:solidFill>
              </a:rPr>
              <a:t>Mål</a:t>
            </a:r>
            <a:br>
              <a:rPr lang="sv-SE" dirty="0">
                <a:solidFill>
                  <a:schemeClr val="tx1"/>
                </a:solidFill>
              </a:rPr>
            </a:br>
            <a:endParaRPr lang="sv-SE" dirty="0">
              <a:solidFill>
                <a:schemeClr val="tx1"/>
              </a:solidFill>
            </a:endParaRPr>
          </a:p>
          <a:p>
            <a:pPr algn="ctr"/>
            <a:r>
              <a:rPr lang="sv-SE" sz="1400" dirty="0">
                <a:solidFill>
                  <a:schemeClr val="tx1"/>
                </a:solidFill>
              </a:rPr>
              <a:t>Identifiera behov, upplevelser och förbättringar.</a:t>
            </a:r>
            <a:endParaRPr lang="sv-SE" sz="1400" b="1" dirty="0">
              <a:solidFill>
                <a:schemeClr val="tx1"/>
              </a:solidFill>
            </a:endParaRPr>
          </a:p>
        </p:txBody>
      </p:sp>
      <p:sp>
        <p:nvSpPr>
          <p:cNvPr id="16" name="Rektangel 15">
            <a:extLst>
              <a:ext uri="{FF2B5EF4-FFF2-40B4-BE49-F238E27FC236}">
                <a16:creationId xmlns:a16="http://schemas.microsoft.com/office/drawing/2014/main" id="{63762192-AADC-066F-B345-024944053572}"/>
              </a:ext>
            </a:extLst>
          </p:cNvPr>
          <p:cNvSpPr/>
          <p:nvPr/>
        </p:nvSpPr>
        <p:spPr>
          <a:xfrm>
            <a:off x="1491060" y="2753768"/>
            <a:ext cx="2062046" cy="559824"/>
          </a:xfrm>
          <a:prstGeom prst="rect">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0" name="Rektangel 19">
            <a:extLst>
              <a:ext uri="{FF2B5EF4-FFF2-40B4-BE49-F238E27FC236}">
                <a16:creationId xmlns:a16="http://schemas.microsoft.com/office/drawing/2014/main" id="{8A79FE53-5815-3A03-33CA-A811C701E99F}"/>
              </a:ext>
            </a:extLst>
          </p:cNvPr>
          <p:cNvSpPr/>
          <p:nvPr/>
        </p:nvSpPr>
        <p:spPr>
          <a:xfrm>
            <a:off x="3973837" y="2753768"/>
            <a:ext cx="2062045" cy="559824"/>
          </a:xfrm>
          <a:prstGeom prst="rect">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1" name="Rektangel 20">
            <a:extLst>
              <a:ext uri="{FF2B5EF4-FFF2-40B4-BE49-F238E27FC236}">
                <a16:creationId xmlns:a16="http://schemas.microsoft.com/office/drawing/2014/main" id="{10B67EB0-7082-C825-AC2A-8281D9405973}"/>
              </a:ext>
            </a:extLst>
          </p:cNvPr>
          <p:cNvSpPr/>
          <p:nvPr/>
        </p:nvSpPr>
        <p:spPr>
          <a:xfrm>
            <a:off x="6472437" y="2753688"/>
            <a:ext cx="2058475" cy="559824"/>
          </a:xfrm>
          <a:prstGeom prst="rect">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2" name="Rektangel 21">
            <a:extLst>
              <a:ext uri="{FF2B5EF4-FFF2-40B4-BE49-F238E27FC236}">
                <a16:creationId xmlns:a16="http://schemas.microsoft.com/office/drawing/2014/main" id="{E2DAD9C8-773F-014B-29A5-AF5BB1B885FC}"/>
              </a:ext>
            </a:extLst>
          </p:cNvPr>
          <p:cNvSpPr/>
          <p:nvPr/>
        </p:nvSpPr>
        <p:spPr>
          <a:xfrm>
            <a:off x="8963126" y="2753688"/>
            <a:ext cx="2062046" cy="559824"/>
          </a:xfrm>
          <a:prstGeom prst="rect">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Ellips 7">
            <a:extLst>
              <a:ext uri="{FF2B5EF4-FFF2-40B4-BE49-F238E27FC236}">
                <a16:creationId xmlns:a16="http://schemas.microsoft.com/office/drawing/2014/main" id="{67E299BC-F99A-1DFE-1A90-D6BF5BEB00FC}"/>
              </a:ext>
            </a:extLst>
          </p:cNvPr>
          <p:cNvSpPr/>
          <p:nvPr/>
        </p:nvSpPr>
        <p:spPr>
          <a:xfrm>
            <a:off x="1802002" y="1772976"/>
            <a:ext cx="1440160" cy="1440000"/>
          </a:xfrm>
          <a:prstGeom prst="ellipse">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Ellips 8">
            <a:extLst>
              <a:ext uri="{FF2B5EF4-FFF2-40B4-BE49-F238E27FC236}">
                <a16:creationId xmlns:a16="http://schemas.microsoft.com/office/drawing/2014/main" id="{1698F1AA-3536-213C-8FF2-07466974BD95}"/>
              </a:ext>
            </a:extLst>
          </p:cNvPr>
          <p:cNvSpPr/>
          <p:nvPr/>
        </p:nvSpPr>
        <p:spPr>
          <a:xfrm>
            <a:off x="4285548" y="1772976"/>
            <a:ext cx="1440160" cy="1440000"/>
          </a:xfrm>
          <a:prstGeom prst="ellipse">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Ellips 9">
            <a:extLst>
              <a:ext uri="{FF2B5EF4-FFF2-40B4-BE49-F238E27FC236}">
                <a16:creationId xmlns:a16="http://schemas.microsoft.com/office/drawing/2014/main" id="{C1D457AC-B42D-904D-FF30-F3752A73C5F8}"/>
              </a:ext>
            </a:extLst>
          </p:cNvPr>
          <p:cNvSpPr/>
          <p:nvPr/>
        </p:nvSpPr>
        <p:spPr>
          <a:xfrm>
            <a:off x="6781210" y="1772976"/>
            <a:ext cx="1440160" cy="1440000"/>
          </a:xfrm>
          <a:prstGeom prst="ellipse">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Ellips 10">
            <a:extLst>
              <a:ext uri="{FF2B5EF4-FFF2-40B4-BE49-F238E27FC236}">
                <a16:creationId xmlns:a16="http://schemas.microsoft.com/office/drawing/2014/main" id="{A87C7808-0D71-9F80-9F56-D49B611B2E05}"/>
              </a:ext>
            </a:extLst>
          </p:cNvPr>
          <p:cNvSpPr/>
          <p:nvPr/>
        </p:nvSpPr>
        <p:spPr>
          <a:xfrm>
            <a:off x="9270497" y="1772976"/>
            <a:ext cx="1440160" cy="1440000"/>
          </a:xfrm>
          <a:prstGeom prst="ellipse">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25" name="Bildobjekt 24">
            <a:extLst>
              <a:ext uri="{FF2B5EF4-FFF2-40B4-BE49-F238E27FC236}">
                <a16:creationId xmlns:a16="http://schemas.microsoft.com/office/drawing/2014/main" id="{0106F6B1-038D-4CBB-FCA5-544FF3B561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7517" y="1908856"/>
            <a:ext cx="1124744" cy="1124744"/>
          </a:xfrm>
          <a:prstGeom prst="rect">
            <a:avLst/>
          </a:prstGeom>
        </p:spPr>
      </p:pic>
      <p:pic>
        <p:nvPicPr>
          <p:cNvPr id="27" name="Bildobjekt 26">
            <a:extLst>
              <a:ext uri="{FF2B5EF4-FFF2-40B4-BE49-F238E27FC236}">
                <a16:creationId xmlns:a16="http://schemas.microsoft.com/office/drawing/2014/main" id="{52CEB229-8745-9C19-D598-372BC7270F3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90426" y="1988049"/>
            <a:ext cx="1000302" cy="1000302"/>
          </a:xfrm>
          <a:prstGeom prst="rect">
            <a:avLst/>
          </a:prstGeom>
        </p:spPr>
      </p:pic>
      <p:pic>
        <p:nvPicPr>
          <p:cNvPr id="29" name="Bildobjekt 28">
            <a:extLst>
              <a:ext uri="{FF2B5EF4-FFF2-40B4-BE49-F238E27FC236}">
                <a16:creationId xmlns:a16="http://schemas.microsoft.com/office/drawing/2014/main" id="{5BD48807-1AB3-F3A4-933E-F1A640975DB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5131" y="1888472"/>
            <a:ext cx="1199456" cy="1199456"/>
          </a:xfrm>
          <a:prstGeom prst="rect">
            <a:avLst/>
          </a:prstGeom>
        </p:spPr>
      </p:pic>
      <p:grpSp>
        <p:nvGrpSpPr>
          <p:cNvPr id="32" name="Group 41">
            <a:extLst>
              <a:ext uri="{FF2B5EF4-FFF2-40B4-BE49-F238E27FC236}">
                <a16:creationId xmlns:a16="http://schemas.microsoft.com/office/drawing/2014/main" id="{0496E542-69B0-E342-F49C-AB3CB9462685}"/>
              </a:ext>
            </a:extLst>
          </p:cNvPr>
          <p:cNvGrpSpPr>
            <a:grpSpLocks noChangeAspect="1"/>
          </p:cNvGrpSpPr>
          <p:nvPr/>
        </p:nvGrpSpPr>
        <p:grpSpPr bwMode="auto">
          <a:xfrm>
            <a:off x="2082737" y="2064248"/>
            <a:ext cx="913194" cy="921630"/>
            <a:chOff x="512" y="1270"/>
            <a:chExt cx="433" cy="437"/>
          </a:xfrm>
          <a:solidFill>
            <a:schemeClr val="accent3"/>
          </a:solidFill>
        </p:grpSpPr>
        <p:sp>
          <p:nvSpPr>
            <p:cNvPr id="33" name="Freeform 44">
              <a:extLst>
                <a:ext uri="{FF2B5EF4-FFF2-40B4-BE49-F238E27FC236}">
                  <a16:creationId xmlns:a16="http://schemas.microsoft.com/office/drawing/2014/main" id="{74575B4E-10EA-4D25-3D18-6DDFE84496D9}"/>
                </a:ext>
              </a:extLst>
            </p:cNvPr>
            <p:cNvSpPr>
              <a:spLocks noEditPoints="1"/>
            </p:cNvSpPr>
            <p:nvPr/>
          </p:nvSpPr>
          <p:spPr bwMode="auto">
            <a:xfrm>
              <a:off x="512" y="1270"/>
              <a:ext cx="394" cy="395"/>
            </a:xfrm>
            <a:custGeom>
              <a:avLst/>
              <a:gdLst>
                <a:gd name="T0" fmla="*/ 61 w 122"/>
                <a:gd name="T1" fmla="*/ 122 h 122"/>
                <a:gd name="T2" fmla="*/ 0 w 122"/>
                <a:gd name="T3" fmla="*/ 61 h 122"/>
                <a:gd name="T4" fmla="*/ 61 w 122"/>
                <a:gd name="T5" fmla="*/ 0 h 122"/>
                <a:gd name="T6" fmla="*/ 122 w 122"/>
                <a:gd name="T7" fmla="*/ 61 h 122"/>
                <a:gd name="T8" fmla="*/ 61 w 122"/>
                <a:gd name="T9" fmla="*/ 122 h 122"/>
                <a:gd name="T10" fmla="*/ 61 w 122"/>
                <a:gd name="T11" fmla="*/ 6 h 122"/>
                <a:gd name="T12" fmla="*/ 6 w 122"/>
                <a:gd name="T13" fmla="*/ 61 h 122"/>
                <a:gd name="T14" fmla="*/ 61 w 122"/>
                <a:gd name="T15" fmla="*/ 116 h 122"/>
                <a:gd name="T16" fmla="*/ 116 w 122"/>
                <a:gd name="T17" fmla="*/ 61 h 122"/>
                <a:gd name="T18" fmla="*/ 61 w 122"/>
                <a:gd name="T19"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2">
                  <a:moveTo>
                    <a:pt x="61" y="122"/>
                  </a:moveTo>
                  <a:cubicBezTo>
                    <a:pt x="28" y="122"/>
                    <a:pt x="0" y="94"/>
                    <a:pt x="0" y="61"/>
                  </a:cubicBezTo>
                  <a:cubicBezTo>
                    <a:pt x="0" y="27"/>
                    <a:pt x="28" y="0"/>
                    <a:pt x="61" y="0"/>
                  </a:cubicBezTo>
                  <a:cubicBezTo>
                    <a:pt x="95" y="0"/>
                    <a:pt x="122" y="27"/>
                    <a:pt x="122" y="61"/>
                  </a:cubicBezTo>
                  <a:cubicBezTo>
                    <a:pt x="122" y="94"/>
                    <a:pt x="95" y="122"/>
                    <a:pt x="61" y="122"/>
                  </a:cubicBezTo>
                  <a:close/>
                  <a:moveTo>
                    <a:pt x="61" y="6"/>
                  </a:moveTo>
                  <a:cubicBezTo>
                    <a:pt x="31" y="6"/>
                    <a:pt x="6" y="30"/>
                    <a:pt x="6" y="61"/>
                  </a:cubicBezTo>
                  <a:cubicBezTo>
                    <a:pt x="6" y="91"/>
                    <a:pt x="31" y="116"/>
                    <a:pt x="61" y="116"/>
                  </a:cubicBezTo>
                  <a:cubicBezTo>
                    <a:pt x="92" y="116"/>
                    <a:pt x="116" y="91"/>
                    <a:pt x="116" y="61"/>
                  </a:cubicBezTo>
                  <a:cubicBezTo>
                    <a:pt x="116" y="30"/>
                    <a:pt x="92" y="6"/>
                    <a:pt x="6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4" name="Freeform 45">
              <a:extLst>
                <a:ext uri="{FF2B5EF4-FFF2-40B4-BE49-F238E27FC236}">
                  <a16:creationId xmlns:a16="http://schemas.microsoft.com/office/drawing/2014/main" id="{F959FBEC-C242-801C-FC8C-F9ED49513C54}"/>
                </a:ext>
              </a:extLst>
            </p:cNvPr>
            <p:cNvSpPr>
              <a:spLocks/>
            </p:cNvSpPr>
            <p:nvPr/>
          </p:nvSpPr>
          <p:spPr bwMode="auto">
            <a:xfrm>
              <a:off x="832" y="1594"/>
              <a:ext cx="113" cy="113"/>
            </a:xfrm>
            <a:custGeom>
              <a:avLst/>
              <a:gdLst>
                <a:gd name="T0" fmla="*/ 100 w 113"/>
                <a:gd name="T1" fmla="*/ 113 h 113"/>
                <a:gd name="T2" fmla="*/ 0 w 113"/>
                <a:gd name="T3" fmla="*/ 12 h 113"/>
                <a:gd name="T4" fmla="*/ 16 w 113"/>
                <a:gd name="T5" fmla="*/ 0 h 113"/>
                <a:gd name="T6" fmla="*/ 113 w 113"/>
                <a:gd name="T7" fmla="*/ 97 h 113"/>
                <a:gd name="T8" fmla="*/ 100 w 113"/>
                <a:gd name="T9" fmla="*/ 113 h 113"/>
              </a:gdLst>
              <a:ahLst/>
              <a:cxnLst>
                <a:cxn ang="0">
                  <a:pos x="T0" y="T1"/>
                </a:cxn>
                <a:cxn ang="0">
                  <a:pos x="T2" y="T3"/>
                </a:cxn>
                <a:cxn ang="0">
                  <a:pos x="T4" y="T5"/>
                </a:cxn>
                <a:cxn ang="0">
                  <a:pos x="T6" y="T7"/>
                </a:cxn>
                <a:cxn ang="0">
                  <a:pos x="T8" y="T9"/>
                </a:cxn>
              </a:cxnLst>
              <a:rect l="0" t="0" r="r" b="b"/>
              <a:pathLst>
                <a:path w="113" h="113">
                  <a:moveTo>
                    <a:pt x="100" y="113"/>
                  </a:moveTo>
                  <a:lnTo>
                    <a:pt x="0" y="12"/>
                  </a:lnTo>
                  <a:lnTo>
                    <a:pt x="16" y="0"/>
                  </a:lnTo>
                  <a:lnTo>
                    <a:pt x="113" y="97"/>
                  </a:lnTo>
                  <a:lnTo>
                    <a:pt x="100"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Tree>
    <p:extLst>
      <p:ext uri="{BB962C8B-B14F-4D97-AF65-F5344CB8AC3E}">
        <p14:creationId xmlns:p14="http://schemas.microsoft.com/office/powerpoint/2010/main" val="2874135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5CBF6723-5BEE-D895-B777-CF057AFB480F}"/>
              </a:ext>
            </a:extLst>
          </p:cNvPr>
          <p:cNvPicPr>
            <a:picLocks noChangeAspect="1"/>
          </p:cNvPicPr>
          <p:nvPr/>
        </p:nvPicPr>
        <p:blipFill>
          <a:blip r:embed="rId2">
            <a:extLst>
              <a:ext uri="{28A0092B-C50C-407E-A947-70E740481C1C}">
                <a14:useLocalDpi xmlns:a14="http://schemas.microsoft.com/office/drawing/2010/main" val="0"/>
              </a:ext>
            </a:extLst>
          </a:blip>
          <a:srcRect b="15652"/>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4464497"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err="1">
                <a:solidFill>
                  <a:schemeClr val="tx1"/>
                </a:solidFill>
              </a:rPr>
              <a:t>Kundresa</a:t>
            </a:r>
            <a:r>
              <a:rPr lang="sv-SE" sz="2800" b="1" dirty="0">
                <a:solidFill>
                  <a:schemeClr val="tx1"/>
                </a:solidFill>
              </a:rPr>
              <a:t> skuldsanering</a:t>
            </a:r>
          </a:p>
          <a:p>
            <a:endParaRPr lang="sv-SE" b="1" dirty="0">
              <a:solidFill>
                <a:schemeClr val="bg1"/>
              </a:solidFill>
            </a:endParaRPr>
          </a:p>
        </p:txBody>
      </p:sp>
      <p:sp>
        <p:nvSpPr>
          <p:cNvPr id="5" name="textruta 4">
            <a:extLst>
              <a:ext uri="{FF2B5EF4-FFF2-40B4-BE49-F238E27FC236}">
                <a16:creationId xmlns:a16="http://schemas.microsoft.com/office/drawing/2014/main" id="{66B04E8F-3117-EFBC-1EAD-48E75CDBE9CB}"/>
              </a:ext>
            </a:extLst>
          </p:cNvPr>
          <p:cNvSpPr txBox="1"/>
          <p:nvPr/>
        </p:nvSpPr>
        <p:spPr>
          <a:xfrm>
            <a:off x="1512528" y="1412776"/>
            <a:ext cx="9166941" cy="4032448"/>
          </a:xfrm>
          <a:prstGeom prst="rect">
            <a:avLst/>
          </a:prstGeom>
          <a:noFill/>
        </p:spPr>
        <p:txBody>
          <a:bodyPr wrap="square" anchor="ctr">
            <a:noAutofit/>
          </a:bodyPr>
          <a:lstStyle/>
          <a:p>
            <a:r>
              <a:rPr lang="sv-SE" sz="1800" i="1" dirty="0"/>
              <a:t>Jag hade ingen tid att tänka på min egen hälsa – allt handlade om att få vardagen att fungera för mig och min son. Jag fortsatte bara, trots att jag var på väg in i en depression. Efter en arbetsplatsolycka försökte jag till och med jobba, för jag hade inte råd att bli sjuk.</a:t>
            </a:r>
          </a:p>
          <a:p>
            <a:endParaRPr lang="sv-SE" sz="1800" i="1" dirty="0"/>
          </a:p>
          <a:p>
            <a:r>
              <a:rPr lang="sv-SE" sz="1800" i="1" dirty="0"/>
              <a:t>När jag kom i kontakt med kommunens budgetrådgivning fick jag för första gången en väg framåt. De hjälpte mig att förstå att jag behövde låta skulderna gå vidare till Kronofogden för att sedan kunna ansöka om skuldsanering.</a:t>
            </a:r>
          </a:p>
          <a:p>
            <a:endParaRPr lang="sv-SE" sz="1800" i="1" dirty="0"/>
          </a:p>
          <a:p>
            <a:r>
              <a:rPr lang="sv-SE" sz="1800" i="1" dirty="0"/>
              <a:t>Den dag skuldsaneringen beviljades kom tårarna. För första gången på tio år kunde jag slappna av. I efterhand förstår jag knappt hur jag orkade så länge.</a:t>
            </a:r>
          </a:p>
        </p:txBody>
      </p:sp>
      <p:sp>
        <p:nvSpPr>
          <p:cNvPr id="6" name="Freeform 5">
            <a:extLst>
              <a:ext uri="{FF2B5EF4-FFF2-40B4-BE49-F238E27FC236}">
                <a16:creationId xmlns:a16="http://schemas.microsoft.com/office/drawing/2014/main" id="{D76DB0B4-6DA2-4260-0570-E3D23EDE3E82}"/>
              </a:ext>
              <a:ext uri="{C183D7F6-B498-43B3-948B-1728B52AA6E4}">
                <adec:decorative xmlns:adec="http://schemas.microsoft.com/office/drawing/2017/decorative" val="1"/>
              </a:ext>
            </a:extLst>
          </p:cNvPr>
          <p:cNvSpPr>
            <a:spLocks noEditPoints="1"/>
          </p:cNvSpPr>
          <p:nvPr/>
        </p:nvSpPr>
        <p:spPr bwMode="auto">
          <a:xfrm>
            <a:off x="1065420" y="1290945"/>
            <a:ext cx="838901" cy="567101"/>
          </a:xfrm>
          <a:custGeom>
            <a:avLst/>
            <a:gdLst>
              <a:gd name="T0" fmla="*/ 4 w 128"/>
              <a:gd name="T1" fmla="*/ 0 h 101"/>
              <a:gd name="T2" fmla="*/ 50 w 128"/>
              <a:gd name="T3" fmla="*/ 0 h 101"/>
              <a:gd name="T4" fmla="*/ 50 w 128"/>
              <a:gd name="T5" fmla="*/ 33 h 101"/>
              <a:gd name="T6" fmla="*/ 47 w 128"/>
              <a:gd name="T7" fmla="*/ 65 h 101"/>
              <a:gd name="T8" fmla="*/ 33 w 128"/>
              <a:gd name="T9" fmla="*/ 86 h 101"/>
              <a:gd name="T10" fmla="*/ 9 w 128"/>
              <a:gd name="T11" fmla="*/ 101 h 101"/>
              <a:gd name="T12" fmla="*/ 0 w 128"/>
              <a:gd name="T13" fmla="*/ 81 h 101"/>
              <a:gd name="T14" fmla="*/ 20 w 128"/>
              <a:gd name="T15" fmla="*/ 68 h 101"/>
              <a:gd name="T16" fmla="*/ 26 w 128"/>
              <a:gd name="T17" fmla="*/ 46 h 101"/>
              <a:gd name="T18" fmla="*/ 4 w 128"/>
              <a:gd name="T19" fmla="*/ 46 h 101"/>
              <a:gd name="T20" fmla="*/ 4 w 128"/>
              <a:gd name="T21" fmla="*/ 0 h 101"/>
              <a:gd name="T22" fmla="*/ 82 w 128"/>
              <a:gd name="T23" fmla="*/ 0 h 101"/>
              <a:gd name="T24" fmla="*/ 128 w 128"/>
              <a:gd name="T25" fmla="*/ 0 h 101"/>
              <a:gd name="T26" fmla="*/ 128 w 128"/>
              <a:gd name="T27" fmla="*/ 33 h 101"/>
              <a:gd name="T28" fmla="*/ 125 w 128"/>
              <a:gd name="T29" fmla="*/ 65 h 101"/>
              <a:gd name="T30" fmla="*/ 111 w 128"/>
              <a:gd name="T31" fmla="*/ 86 h 101"/>
              <a:gd name="T32" fmla="*/ 87 w 128"/>
              <a:gd name="T33" fmla="*/ 101 h 101"/>
              <a:gd name="T34" fmla="*/ 78 w 128"/>
              <a:gd name="T35" fmla="*/ 81 h 101"/>
              <a:gd name="T36" fmla="*/ 98 w 128"/>
              <a:gd name="T37" fmla="*/ 68 h 101"/>
              <a:gd name="T38" fmla="*/ 104 w 128"/>
              <a:gd name="T39" fmla="*/ 46 h 101"/>
              <a:gd name="T40" fmla="*/ 82 w 128"/>
              <a:gd name="T41" fmla="*/ 46 h 101"/>
              <a:gd name="T42" fmla="*/ 82 w 128"/>
              <a:gd name="T4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01">
                <a:moveTo>
                  <a:pt x="4" y="0"/>
                </a:moveTo>
                <a:cubicBezTo>
                  <a:pt x="50" y="0"/>
                  <a:pt x="50" y="0"/>
                  <a:pt x="50" y="0"/>
                </a:cubicBezTo>
                <a:cubicBezTo>
                  <a:pt x="50" y="33"/>
                  <a:pt x="50" y="33"/>
                  <a:pt x="50" y="33"/>
                </a:cubicBezTo>
                <a:cubicBezTo>
                  <a:pt x="50" y="47"/>
                  <a:pt x="49" y="57"/>
                  <a:pt x="47" y="65"/>
                </a:cubicBezTo>
                <a:cubicBezTo>
                  <a:pt x="44" y="73"/>
                  <a:pt x="40" y="80"/>
                  <a:pt x="33" y="86"/>
                </a:cubicBezTo>
                <a:cubicBezTo>
                  <a:pt x="27" y="92"/>
                  <a:pt x="19" y="97"/>
                  <a:pt x="9" y="101"/>
                </a:cubicBezTo>
                <a:cubicBezTo>
                  <a:pt x="0" y="81"/>
                  <a:pt x="0" y="81"/>
                  <a:pt x="0" y="81"/>
                </a:cubicBezTo>
                <a:cubicBezTo>
                  <a:pt x="9" y="78"/>
                  <a:pt x="16" y="74"/>
                  <a:pt x="20" y="68"/>
                </a:cubicBezTo>
                <a:cubicBezTo>
                  <a:pt x="24" y="63"/>
                  <a:pt x="26" y="55"/>
                  <a:pt x="26" y="46"/>
                </a:cubicBezTo>
                <a:cubicBezTo>
                  <a:pt x="4" y="46"/>
                  <a:pt x="4" y="46"/>
                  <a:pt x="4" y="46"/>
                </a:cubicBezTo>
                <a:lnTo>
                  <a:pt x="4" y="0"/>
                </a:lnTo>
                <a:close/>
                <a:moveTo>
                  <a:pt x="82" y="0"/>
                </a:moveTo>
                <a:cubicBezTo>
                  <a:pt x="128" y="0"/>
                  <a:pt x="128" y="0"/>
                  <a:pt x="128" y="0"/>
                </a:cubicBezTo>
                <a:cubicBezTo>
                  <a:pt x="128" y="33"/>
                  <a:pt x="128" y="33"/>
                  <a:pt x="128" y="33"/>
                </a:cubicBezTo>
                <a:cubicBezTo>
                  <a:pt x="128" y="47"/>
                  <a:pt x="127" y="57"/>
                  <a:pt x="125" y="65"/>
                </a:cubicBezTo>
                <a:cubicBezTo>
                  <a:pt x="122" y="73"/>
                  <a:pt x="118" y="80"/>
                  <a:pt x="111" y="86"/>
                </a:cubicBezTo>
                <a:cubicBezTo>
                  <a:pt x="105" y="92"/>
                  <a:pt x="97" y="97"/>
                  <a:pt x="87" y="101"/>
                </a:cubicBezTo>
                <a:cubicBezTo>
                  <a:pt x="78" y="81"/>
                  <a:pt x="78" y="81"/>
                  <a:pt x="78" y="81"/>
                </a:cubicBezTo>
                <a:cubicBezTo>
                  <a:pt x="87" y="78"/>
                  <a:pt x="94" y="74"/>
                  <a:pt x="98" y="68"/>
                </a:cubicBezTo>
                <a:cubicBezTo>
                  <a:pt x="102" y="63"/>
                  <a:pt x="104" y="55"/>
                  <a:pt x="104" y="46"/>
                </a:cubicBezTo>
                <a:cubicBezTo>
                  <a:pt x="82" y="46"/>
                  <a:pt x="82" y="46"/>
                  <a:pt x="82" y="46"/>
                </a:cubicBezTo>
                <a:lnTo>
                  <a:pt x="82" y="0"/>
                </a:lnTo>
                <a:close/>
              </a:path>
            </a:pathLst>
          </a:custGeom>
          <a:noFill/>
          <a:ln w="28575" cap="rnd">
            <a:solidFill>
              <a:schemeClr val="accent3"/>
            </a:solidFill>
            <a:prstDash val="solid"/>
            <a:round/>
            <a:headEnd/>
            <a:tailEnd/>
          </a:ln>
        </p:spPr>
        <p:txBody>
          <a:bodyPr vert="horz" wrap="square" lIns="91440" tIns="45720" rIns="91440" bIns="45720" numCol="1" anchor="t" anchorCtr="0" compatLnSpc="1">
            <a:prstTxWarp prst="textNoShape">
              <a:avLst/>
            </a:prstTxWarp>
          </a:bodyPr>
          <a:lstStyle/>
          <a:p>
            <a:endParaRPr lang="sv-SE">
              <a:solidFill>
                <a:schemeClr val="accent5"/>
              </a:solidFill>
            </a:endParaRPr>
          </a:p>
        </p:txBody>
      </p:sp>
    </p:spTree>
    <p:extLst>
      <p:ext uri="{BB962C8B-B14F-4D97-AF65-F5344CB8AC3E}">
        <p14:creationId xmlns:p14="http://schemas.microsoft.com/office/powerpoint/2010/main" val="36761478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E8771B33-E5FB-1C8E-65AE-D2CED33A3CC4}"/>
              </a:ext>
            </a:extLst>
          </p:cNvPr>
          <p:cNvPicPr>
            <a:picLocks noChangeAspect="1"/>
          </p:cNvPicPr>
          <p:nvPr/>
        </p:nvPicPr>
        <p:blipFill>
          <a:blip r:embed="rId2">
            <a:extLst>
              <a:ext uri="{28A0092B-C50C-407E-A947-70E740481C1C}">
                <a14:useLocalDpi xmlns:a14="http://schemas.microsoft.com/office/drawing/2010/main" val="0"/>
              </a:ext>
            </a:extLst>
          </a:blip>
          <a:srcRect b="15652"/>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4464497"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err="1">
                <a:solidFill>
                  <a:schemeClr val="tx1"/>
                </a:solidFill>
              </a:rPr>
              <a:t>Kundresa</a:t>
            </a:r>
            <a:r>
              <a:rPr lang="sv-SE" sz="2800" b="1" dirty="0">
                <a:solidFill>
                  <a:schemeClr val="tx1"/>
                </a:solidFill>
              </a:rPr>
              <a:t> skuldsanering</a:t>
            </a:r>
          </a:p>
          <a:p>
            <a:r>
              <a:rPr lang="sv-SE" dirty="0">
                <a:solidFill>
                  <a:schemeClr val="tx1"/>
                </a:solidFill>
              </a:rPr>
              <a:t>Övergripande insikter</a:t>
            </a:r>
          </a:p>
        </p:txBody>
      </p:sp>
      <p:cxnSp>
        <p:nvCxnSpPr>
          <p:cNvPr id="12" name="Rak koppling 11">
            <a:extLst>
              <a:ext uri="{FF2B5EF4-FFF2-40B4-BE49-F238E27FC236}">
                <a16:creationId xmlns:a16="http://schemas.microsoft.com/office/drawing/2014/main" id="{CD114844-DB7E-7F63-EE29-BB016603D536}"/>
              </a:ext>
            </a:extLst>
          </p:cNvPr>
          <p:cNvCxnSpPr>
            <a:cxnSpLocks/>
          </p:cNvCxnSpPr>
          <p:nvPr/>
        </p:nvCxnSpPr>
        <p:spPr>
          <a:xfrm>
            <a:off x="6095999" y="1844824"/>
            <a:ext cx="0" cy="3404318"/>
          </a:xfrm>
          <a:prstGeom prst="line">
            <a:avLst/>
          </a:prstGeom>
          <a:ln/>
        </p:spPr>
        <p:style>
          <a:lnRef idx="1">
            <a:schemeClr val="accent3"/>
          </a:lnRef>
          <a:fillRef idx="0">
            <a:schemeClr val="accent3"/>
          </a:fillRef>
          <a:effectRef idx="0">
            <a:schemeClr val="accent3"/>
          </a:effectRef>
          <a:fontRef idx="minor">
            <a:schemeClr val="tx1"/>
          </a:fontRef>
        </p:style>
      </p:cxnSp>
      <p:grpSp>
        <p:nvGrpSpPr>
          <p:cNvPr id="11" name="Grupp 10">
            <a:extLst>
              <a:ext uri="{FF2B5EF4-FFF2-40B4-BE49-F238E27FC236}">
                <a16:creationId xmlns:a16="http://schemas.microsoft.com/office/drawing/2014/main" id="{B979AD31-CE21-6AA3-8B10-0932C45CA9D5}"/>
              </a:ext>
            </a:extLst>
          </p:cNvPr>
          <p:cNvGrpSpPr/>
          <p:nvPr/>
        </p:nvGrpSpPr>
        <p:grpSpPr>
          <a:xfrm>
            <a:off x="8167689" y="1602109"/>
            <a:ext cx="1127384" cy="1006797"/>
            <a:chOff x="5111530" y="764704"/>
            <a:chExt cx="1828144" cy="1267456"/>
          </a:xfrm>
        </p:grpSpPr>
        <p:sp>
          <p:nvSpPr>
            <p:cNvPr id="19" name="Blixt 18">
              <a:extLst>
                <a:ext uri="{FF2B5EF4-FFF2-40B4-BE49-F238E27FC236}">
                  <a16:creationId xmlns:a16="http://schemas.microsoft.com/office/drawing/2014/main" id="{EAB1D01D-50EE-8B02-8D87-099292D5B0E0}"/>
                </a:ext>
              </a:extLst>
            </p:cNvPr>
            <p:cNvSpPr/>
            <p:nvPr/>
          </p:nvSpPr>
          <p:spPr>
            <a:xfrm>
              <a:off x="5746016" y="1472424"/>
              <a:ext cx="449453" cy="559736"/>
            </a:xfrm>
            <a:prstGeom prst="lightningBol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sp>
          <p:nvSpPr>
            <p:cNvPr id="20" name="Ellips 19">
              <a:extLst>
                <a:ext uri="{FF2B5EF4-FFF2-40B4-BE49-F238E27FC236}">
                  <a16:creationId xmlns:a16="http://schemas.microsoft.com/office/drawing/2014/main" id="{77774E75-80B3-75DF-FB33-C17101AD587E}"/>
                </a:ext>
              </a:extLst>
            </p:cNvPr>
            <p:cNvSpPr/>
            <p:nvPr/>
          </p:nvSpPr>
          <p:spPr>
            <a:xfrm>
              <a:off x="5111530" y="1084806"/>
              <a:ext cx="648072" cy="559736"/>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sp>
          <p:nvSpPr>
            <p:cNvPr id="21" name="Ellips 20">
              <a:extLst>
                <a:ext uri="{FF2B5EF4-FFF2-40B4-BE49-F238E27FC236}">
                  <a16:creationId xmlns:a16="http://schemas.microsoft.com/office/drawing/2014/main" id="{ADEC6BE1-A115-2998-0002-62A36DD1EE29}"/>
                </a:ext>
              </a:extLst>
            </p:cNvPr>
            <p:cNvSpPr/>
            <p:nvPr/>
          </p:nvSpPr>
          <p:spPr>
            <a:xfrm>
              <a:off x="6195470" y="900889"/>
              <a:ext cx="744204" cy="743654"/>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sp>
          <p:nvSpPr>
            <p:cNvPr id="22" name="Ellips 21">
              <a:extLst>
                <a:ext uri="{FF2B5EF4-FFF2-40B4-BE49-F238E27FC236}">
                  <a16:creationId xmlns:a16="http://schemas.microsoft.com/office/drawing/2014/main" id="{602D92BB-CE09-8307-FF8B-EADBB0E49003}"/>
                </a:ext>
              </a:extLst>
            </p:cNvPr>
            <p:cNvSpPr/>
            <p:nvPr/>
          </p:nvSpPr>
          <p:spPr>
            <a:xfrm>
              <a:off x="5389999" y="764704"/>
              <a:ext cx="994034" cy="719681"/>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sp>
          <p:nvSpPr>
            <p:cNvPr id="23" name="Flödesschema: Uppehåll 22">
              <a:extLst>
                <a:ext uri="{FF2B5EF4-FFF2-40B4-BE49-F238E27FC236}">
                  <a16:creationId xmlns:a16="http://schemas.microsoft.com/office/drawing/2014/main" id="{883846F4-2A26-D7B0-5D03-B7ECF708853B}"/>
                </a:ext>
              </a:extLst>
            </p:cNvPr>
            <p:cNvSpPr/>
            <p:nvPr/>
          </p:nvSpPr>
          <p:spPr>
            <a:xfrm rot="16200000">
              <a:off x="5846627" y="884233"/>
              <a:ext cx="303680" cy="1216937"/>
            </a:xfrm>
            <a:prstGeom prst="flowChartDelay">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sp>
        <p:nvSpPr>
          <p:cNvPr id="14" name="textruta 13">
            <a:extLst>
              <a:ext uri="{FF2B5EF4-FFF2-40B4-BE49-F238E27FC236}">
                <a16:creationId xmlns:a16="http://schemas.microsoft.com/office/drawing/2014/main" id="{5BA56C8F-C269-3A19-860C-6AA68FA29559}"/>
              </a:ext>
            </a:extLst>
          </p:cNvPr>
          <p:cNvSpPr txBox="1"/>
          <p:nvPr/>
        </p:nvSpPr>
        <p:spPr>
          <a:xfrm>
            <a:off x="6506581" y="2635580"/>
            <a:ext cx="4449600" cy="688515"/>
          </a:xfrm>
          <a:prstGeom prst="rect">
            <a:avLst/>
          </a:prstGeom>
          <a:solidFill>
            <a:schemeClr val="bg1"/>
          </a:solidFill>
        </p:spPr>
        <p:txBody>
          <a:bodyPr wrap="square" anchor="ctr">
            <a:noAutofit/>
          </a:bodyPr>
          <a:lstStyle/>
          <a:p>
            <a:pPr algn="ctr"/>
            <a:r>
              <a:rPr lang="sv-SE" sz="1400" dirty="0"/>
              <a:t>Stora hål i skyddsnätet / svagt systemskydd för individer</a:t>
            </a:r>
          </a:p>
        </p:txBody>
      </p:sp>
      <p:sp>
        <p:nvSpPr>
          <p:cNvPr id="15" name="textruta 14">
            <a:extLst>
              <a:ext uri="{FF2B5EF4-FFF2-40B4-BE49-F238E27FC236}">
                <a16:creationId xmlns:a16="http://schemas.microsoft.com/office/drawing/2014/main" id="{08486D4B-078E-B600-7F3A-1D082D202BA7}"/>
              </a:ext>
            </a:extLst>
          </p:cNvPr>
          <p:cNvSpPr txBox="1"/>
          <p:nvPr/>
        </p:nvSpPr>
        <p:spPr>
          <a:xfrm>
            <a:off x="6506582" y="3483419"/>
            <a:ext cx="4449600" cy="688515"/>
          </a:xfrm>
          <a:prstGeom prst="rect">
            <a:avLst/>
          </a:prstGeom>
          <a:solidFill>
            <a:schemeClr val="bg1"/>
          </a:solidFill>
        </p:spPr>
        <p:txBody>
          <a:bodyPr wrap="square" anchor="ctr">
            <a:noAutofit/>
          </a:bodyPr>
          <a:lstStyle/>
          <a:p>
            <a:pPr algn="ctr"/>
            <a:r>
              <a:rPr lang="sv-SE" sz="1400" dirty="0"/>
              <a:t>En del saknar förutsättningar eller förmåga att uppnå det rehabiliterande syftet</a:t>
            </a:r>
          </a:p>
        </p:txBody>
      </p:sp>
      <p:sp>
        <p:nvSpPr>
          <p:cNvPr id="16" name="textruta 15">
            <a:extLst>
              <a:ext uri="{FF2B5EF4-FFF2-40B4-BE49-F238E27FC236}">
                <a16:creationId xmlns:a16="http://schemas.microsoft.com/office/drawing/2014/main" id="{2E42EB6A-C6BA-2281-D82C-9D542C4A02BC}"/>
              </a:ext>
            </a:extLst>
          </p:cNvPr>
          <p:cNvSpPr txBox="1"/>
          <p:nvPr/>
        </p:nvSpPr>
        <p:spPr>
          <a:xfrm>
            <a:off x="6506581" y="4331258"/>
            <a:ext cx="4449600" cy="688515"/>
          </a:xfrm>
          <a:prstGeom prst="rect">
            <a:avLst/>
          </a:prstGeom>
          <a:solidFill>
            <a:schemeClr val="bg1"/>
          </a:solidFill>
        </p:spPr>
        <p:txBody>
          <a:bodyPr wrap="square" anchor="ctr">
            <a:noAutofit/>
          </a:bodyPr>
          <a:lstStyle/>
          <a:p>
            <a:pPr algn="ctr"/>
            <a:r>
              <a:rPr lang="sv-SE" sz="1400" dirty="0"/>
              <a:t>Ojämn information längs vägen </a:t>
            </a:r>
          </a:p>
        </p:txBody>
      </p:sp>
      <p:sp>
        <p:nvSpPr>
          <p:cNvPr id="10" name="Hjärta 9">
            <a:extLst>
              <a:ext uri="{FF2B5EF4-FFF2-40B4-BE49-F238E27FC236}">
                <a16:creationId xmlns:a16="http://schemas.microsoft.com/office/drawing/2014/main" id="{C4DA930D-F3E7-6435-5878-FE4DD6EDCF39}"/>
              </a:ext>
            </a:extLst>
          </p:cNvPr>
          <p:cNvSpPr/>
          <p:nvPr/>
        </p:nvSpPr>
        <p:spPr>
          <a:xfrm>
            <a:off x="3273585" y="1682866"/>
            <a:ext cx="824613" cy="845282"/>
          </a:xfrm>
          <a:prstGeom prst="hear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sp>
        <p:nvSpPr>
          <p:cNvPr id="13" name="textruta 12">
            <a:extLst>
              <a:ext uri="{FF2B5EF4-FFF2-40B4-BE49-F238E27FC236}">
                <a16:creationId xmlns:a16="http://schemas.microsoft.com/office/drawing/2014/main" id="{430175A7-B31B-74A7-A71B-4FF46F6B6F86}"/>
              </a:ext>
            </a:extLst>
          </p:cNvPr>
          <p:cNvSpPr txBox="1"/>
          <p:nvPr/>
        </p:nvSpPr>
        <p:spPr>
          <a:xfrm>
            <a:off x="1460828" y="2635580"/>
            <a:ext cx="4450131" cy="688515"/>
          </a:xfrm>
          <a:prstGeom prst="rect">
            <a:avLst/>
          </a:prstGeom>
          <a:solidFill>
            <a:schemeClr val="bg1"/>
          </a:solidFill>
        </p:spPr>
        <p:txBody>
          <a:bodyPr wrap="square" anchor="ctr">
            <a:noAutofit/>
          </a:bodyPr>
          <a:lstStyle/>
          <a:p>
            <a:pPr algn="ctr"/>
            <a:r>
              <a:rPr lang="sv-SE" sz="1400" dirty="0"/>
              <a:t>Skuldsaneringen verkar rehabiliterande ekonomiskt, beteendemässigt, emotionellt och självbildsmässigt.</a:t>
            </a:r>
          </a:p>
        </p:txBody>
      </p:sp>
      <p:sp>
        <p:nvSpPr>
          <p:cNvPr id="17" name="textruta 16">
            <a:extLst>
              <a:ext uri="{FF2B5EF4-FFF2-40B4-BE49-F238E27FC236}">
                <a16:creationId xmlns:a16="http://schemas.microsoft.com/office/drawing/2014/main" id="{368F6E9D-581B-E9C2-8D6D-6617B218A411}"/>
              </a:ext>
            </a:extLst>
          </p:cNvPr>
          <p:cNvSpPr txBox="1"/>
          <p:nvPr/>
        </p:nvSpPr>
        <p:spPr>
          <a:xfrm>
            <a:off x="1460828" y="3483419"/>
            <a:ext cx="4450131" cy="688515"/>
          </a:xfrm>
          <a:prstGeom prst="rect">
            <a:avLst/>
          </a:prstGeom>
          <a:solidFill>
            <a:schemeClr val="bg1"/>
          </a:solidFill>
        </p:spPr>
        <p:txBody>
          <a:bodyPr wrap="square" anchor="ctr">
            <a:noAutofit/>
          </a:bodyPr>
          <a:lstStyle/>
          <a:p>
            <a:pPr algn="ctr"/>
            <a:r>
              <a:rPr lang="sv-SE" sz="1400" dirty="0"/>
              <a:t>Det goda bemötandet stöttar </a:t>
            </a:r>
          </a:p>
        </p:txBody>
      </p:sp>
      <p:sp>
        <p:nvSpPr>
          <p:cNvPr id="18" name="textruta 17">
            <a:extLst>
              <a:ext uri="{FF2B5EF4-FFF2-40B4-BE49-F238E27FC236}">
                <a16:creationId xmlns:a16="http://schemas.microsoft.com/office/drawing/2014/main" id="{FB0D7F1A-E556-C626-3CC8-9E79F8E5C257}"/>
              </a:ext>
            </a:extLst>
          </p:cNvPr>
          <p:cNvSpPr txBox="1"/>
          <p:nvPr/>
        </p:nvSpPr>
        <p:spPr>
          <a:xfrm>
            <a:off x="1460827" y="4331258"/>
            <a:ext cx="4450131" cy="688515"/>
          </a:xfrm>
          <a:prstGeom prst="rect">
            <a:avLst/>
          </a:prstGeom>
          <a:solidFill>
            <a:schemeClr val="bg1"/>
          </a:solidFill>
        </p:spPr>
        <p:txBody>
          <a:bodyPr wrap="square" anchor="ctr">
            <a:noAutofit/>
          </a:bodyPr>
          <a:lstStyle/>
          <a:p>
            <a:pPr algn="ctr"/>
            <a:r>
              <a:rPr lang="sv-SE" sz="1400" dirty="0"/>
              <a:t>För många utgör kontakten med BUS en stor del av "skuldsaneringsresan"</a:t>
            </a:r>
          </a:p>
        </p:txBody>
      </p:sp>
    </p:spTree>
    <p:extLst>
      <p:ext uri="{BB962C8B-B14F-4D97-AF65-F5344CB8AC3E}">
        <p14:creationId xmlns:p14="http://schemas.microsoft.com/office/powerpoint/2010/main" val="3665816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C96DDB1E-40C1-8540-A399-90DC4A1A4C5F}"/>
              </a:ext>
            </a:extLst>
          </p:cNvPr>
          <p:cNvPicPr>
            <a:picLocks noChangeAspect="1"/>
          </p:cNvPicPr>
          <p:nvPr/>
        </p:nvPicPr>
        <p:blipFill>
          <a:blip r:embed="rId2">
            <a:extLst>
              <a:ext uri="{28A0092B-C50C-407E-A947-70E740481C1C}">
                <a14:useLocalDpi xmlns:a14="http://schemas.microsoft.com/office/drawing/2010/main" val="0"/>
              </a:ext>
            </a:extLst>
          </a:blip>
          <a:srcRect r="4667"/>
          <a:stretch/>
        </p:blipFill>
        <p:spPr>
          <a:xfrm>
            <a:off x="-1" y="0"/>
            <a:ext cx="12191999" cy="6858000"/>
          </a:xfrm>
          <a:prstGeom prst="rect">
            <a:avLst/>
          </a:prstGeom>
        </p:spPr>
      </p:pic>
      <p:sp>
        <p:nvSpPr>
          <p:cNvPr id="28" name="Rektangel 27">
            <a:extLst>
              <a:ext uri="{FF2B5EF4-FFF2-40B4-BE49-F238E27FC236}">
                <a16:creationId xmlns:a16="http://schemas.microsoft.com/office/drawing/2014/main" id="{DC918BE8-0822-3D47-1D8C-F742F8B4F6B0}"/>
              </a:ext>
            </a:extLst>
          </p:cNvPr>
          <p:cNvSpPr/>
          <p:nvPr/>
        </p:nvSpPr>
        <p:spPr>
          <a:xfrm>
            <a:off x="1" y="2494217"/>
            <a:ext cx="12191999" cy="15230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5400" b="1" dirty="0">
                <a:solidFill>
                  <a:schemeClr val="tx1"/>
                </a:solidFill>
              </a:rPr>
              <a:t>Skuldsaneringens resa</a:t>
            </a:r>
          </a:p>
          <a:p>
            <a:r>
              <a:rPr lang="sv-SE" sz="4000" dirty="0">
                <a:solidFill>
                  <a:schemeClr val="tx1"/>
                </a:solidFill>
              </a:rPr>
              <a:t>Mot framtidens betalningshantering</a:t>
            </a:r>
            <a:endParaRPr lang="sv-SE" sz="6000" dirty="0"/>
          </a:p>
        </p:txBody>
      </p:sp>
      <p:sp>
        <p:nvSpPr>
          <p:cNvPr id="29" name="Ellips 28">
            <a:extLst>
              <a:ext uri="{FF2B5EF4-FFF2-40B4-BE49-F238E27FC236}">
                <a16:creationId xmlns:a16="http://schemas.microsoft.com/office/drawing/2014/main" id="{D947E67C-F70F-2D86-7A56-B3922EE70CD8}"/>
              </a:ext>
            </a:extLst>
          </p:cNvPr>
          <p:cNvSpPr/>
          <p:nvPr/>
        </p:nvSpPr>
        <p:spPr>
          <a:xfrm>
            <a:off x="9312495" y="2230564"/>
            <a:ext cx="2160000" cy="216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7" name="Bildobjekt 6">
            <a:extLst>
              <a:ext uri="{FF2B5EF4-FFF2-40B4-BE49-F238E27FC236}">
                <a16:creationId xmlns:a16="http://schemas.microsoft.com/office/drawing/2014/main" id="{A8D30BCE-F6CA-22E8-F979-33EE18A718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40739" y="2403986"/>
            <a:ext cx="1703512" cy="1703512"/>
          </a:xfrm>
          <a:prstGeom prst="rect">
            <a:avLst/>
          </a:prstGeom>
        </p:spPr>
      </p:pic>
    </p:spTree>
    <p:extLst>
      <p:ext uri="{BB962C8B-B14F-4D97-AF65-F5344CB8AC3E}">
        <p14:creationId xmlns:p14="http://schemas.microsoft.com/office/powerpoint/2010/main" val="29496873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7D67F905-76BE-B955-C837-0880BCDBF954}"/>
              </a:ext>
            </a:extLst>
          </p:cNvPr>
          <p:cNvPicPr>
            <a:picLocks noChangeAspect="1"/>
          </p:cNvPicPr>
          <p:nvPr/>
        </p:nvPicPr>
        <p:blipFill>
          <a:blip r:embed="rId2">
            <a:extLst>
              <a:ext uri="{28A0092B-C50C-407E-A947-70E740481C1C}">
                <a14:useLocalDpi xmlns:a14="http://schemas.microsoft.com/office/drawing/2010/main" val="0"/>
              </a:ext>
            </a:extLst>
          </a:blip>
          <a:srcRect r="4667"/>
          <a:stretch/>
        </p:blipFill>
        <p:spPr>
          <a:xfrm>
            <a:off x="-1" y="0"/>
            <a:ext cx="12191999"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Skuldsaneringens betalningshantering</a:t>
            </a:r>
          </a:p>
          <a:p>
            <a:r>
              <a:rPr lang="sv-SE" dirty="0">
                <a:solidFill>
                  <a:schemeClr val="tx1"/>
                </a:solidFill>
              </a:rPr>
              <a:t>Varför pratar vi om det här just idag?</a:t>
            </a:r>
            <a:endParaRPr lang="sv-SE" b="1" dirty="0">
              <a:solidFill>
                <a:schemeClr val="bg1"/>
              </a:solidFill>
            </a:endParaRPr>
          </a:p>
        </p:txBody>
      </p:sp>
      <p:grpSp>
        <p:nvGrpSpPr>
          <p:cNvPr id="4" name="Grupp 3">
            <a:extLst>
              <a:ext uri="{FF2B5EF4-FFF2-40B4-BE49-F238E27FC236}">
                <a16:creationId xmlns:a16="http://schemas.microsoft.com/office/drawing/2014/main" id="{D0D36B2C-D5D1-4175-A45E-C0766207E4B4}"/>
              </a:ext>
            </a:extLst>
          </p:cNvPr>
          <p:cNvGrpSpPr/>
          <p:nvPr/>
        </p:nvGrpSpPr>
        <p:grpSpPr>
          <a:xfrm>
            <a:off x="1939091" y="1690405"/>
            <a:ext cx="8313813" cy="3477189"/>
            <a:chOff x="1706511" y="1681033"/>
            <a:chExt cx="8313813" cy="3477189"/>
          </a:xfrm>
        </p:grpSpPr>
        <p:sp>
          <p:nvSpPr>
            <p:cNvPr id="8" name="Rektangel 7">
              <a:extLst>
                <a:ext uri="{FF2B5EF4-FFF2-40B4-BE49-F238E27FC236}">
                  <a16:creationId xmlns:a16="http://schemas.microsoft.com/office/drawing/2014/main" id="{B7B867F3-0EF9-2BFF-1C5C-F118F30C597C}"/>
                </a:ext>
              </a:extLst>
            </p:cNvPr>
            <p:cNvSpPr/>
            <p:nvPr/>
          </p:nvSpPr>
          <p:spPr>
            <a:xfrm>
              <a:off x="2171672" y="1793898"/>
              <a:ext cx="7848652" cy="8353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8">
              <a:extLst>
                <a:ext uri="{FF2B5EF4-FFF2-40B4-BE49-F238E27FC236}">
                  <a16:creationId xmlns:a16="http://schemas.microsoft.com/office/drawing/2014/main" id="{5AB815F7-FBEC-3C91-E98E-142D7C073578}"/>
                </a:ext>
              </a:extLst>
            </p:cNvPr>
            <p:cNvSpPr/>
            <p:nvPr/>
          </p:nvSpPr>
          <p:spPr>
            <a:xfrm>
              <a:off x="2171672" y="4228729"/>
              <a:ext cx="7848652" cy="8353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0" name="Rektangel 9">
              <a:extLst>
                <a:ext uri="{FF2B5EF4-FFF2-40B4-BE49-F238E27FC236}">
                  <a16:creationId xmlns:a16="http://schemas.microsoft.com/office/drawing/2014/main" id="{9CA10D1B-38AE-A8A2-BBB2-B3D687DA2F89}"/>
                </a:ext>
              </a:extLst>
            </p:cNvPr>
            <p:cNvSpPr/>
            <p:nvPr/>
          </p:nvSpPr>
          <p:spPr>
            <a:xfrm>
              <a:off x="2171672" y="3016254"/>
              <a:ext cx="7848652" cy="83537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2" name="textruta 11">
              <a:extLst>
                <a:ext uri="{FF2B5EF4-FFF2-40B4-BE49-F238E27FC236}">
                  <a16:creationId xmlns:a16="http://schemas.microsoft.com/office/drawing/2014/main" id="{E3264FCB-A6D6-A652-9A69-EF69238F7BC6}"/>
                </a:ext>
              </a:extLst>
            </p:cNvPr>
            <p:cNvSpPr txBox="1"/>
            <p:nvPr/>
          </p:nvSpPr>
          <p:spPr>
            <a:xfrm>
              <a:off x="3157412" y="2003306"/>
              <a:ext cx="5088975" cy="369332"/>
            </a:xfrm>
            <a:prstGeom prst="rect">
              <a:avLst/>
            </a:prstGeom>
            <a:noFill/>
          </p:spPr>
          <p:txBody>
            <a:bodyPr wrap="square" rtlCol="0">
              <a:spAutoFit/>
            </a:bodyPr>
            <a:lstStyle/>
            <a:p>
              <a:r>
                <a:rPr lang="sv-SE" dirty="0"/>
                <a:t>Får en oväntad insättning från Kronofogden.</a:t>
              </a:r>
            </a:p>
          </p:txBody>
        </p:sp>
        <p:sp>
          <p:nvSpPr>
            <p:cNvPr id="14" name="textruta 13">
              <a:extLst>
                <a:ext uri="{FF2B5EF4-FFF2-40B4-BE49-F238E27FC236}">
                  <a16:creationId xmlns:a16="http://schemas.microsoft.com/office/drawing/2014/main" id="{5C9C5098-1BF1-F947-8223-84811F46E6D7}"/>
                </a:ext>
              </a:extLst>
            </p:cNvPr>
            <p:cNvSpPr txBox="1"/>
            <p:nvPr/>
          </p:nvSpPr>
          <p:spPr>
            <a:xfrm>
              <a:off x="3157412" y="3244668"/>
              <a:ext cx="5251006" cy="369332"/>
            </a:xfrm>
            <a:prstGeom prst="rect">
              <a:avLst/>
            </a:prstGeom>
            <a:noFill/>
          </p:spPr>
          <p:txBody>
            <a:bodyPr wrap="square" rtlCol="0">
              <a:spAutoFit/>
            </a:bodyPr>
            <a:lstStyle/>
            <a:p>
              <a:r>
                <a:rPr lang="sv-SE" dirty="0"/>
                <a:t>Varför får jag tillbaka pengar från Kronofogden?</a:t>
              </a:r>
            </a:p>
          </p:txBody>
        </p:sp>
        <p:sp>
          <p:nvSpPr>
            <p:cNvPr id="26" name="textruta 25">
              <a:extLst>
                <a:ext uri="{FF2B5EF4-FFF2-40B4-BE49-F238E27FC236}">
                  <a16:creationId xmlns:a16="http://schemas.microsoft.com/office/drawing/2014/main" id="{8CB59D39-B558-49DF-B3B9-EFE19FE86120}"/>
                </a:ext>
              </a:extLst>
            </p:cNvPr>
            <p:cNvSpPr txBox="1"/>
            <p:nvPr/>
          </p:nvSpPr>
          <p:spPr>
            <a:xfrm>
              <a:off x="3157412" y="4444037"/>
              <a:ext cx="3312368" cy="369332"/>
            </a:xfrm>
            <a:prstGeom prst="rect">
              <a:avLst/>
            </a:prstGeom>
            <a:noFill/>
          </p:spPr>
          <p:txBody>
            <a:bodyPr wrap="square" rtlCol="0">
              <a:spAutoFit/>
            </a:bodyPr>
            <a:lstStyle/>
            <a:p>
              <a:r>
                <a:rPr lang="sv-SE" dirty="0"/>
                <a:t>Ni spelar en avgörande roll!</a:t>
              </a:r>
            </a:p>
          </p:txBody>
        </p:sp>
        <p:sp>
          <p:nvSpPr>
            <p:cNvPr id="28" name="Ellips 27">
              <a:extLst>
                <a:ext uri="{FF2B5EF4-FFF2-40B4-BE49-F238E27FC236}">
                  <a16:creationId xmlns:a16="http://schemas.microsoft.com/office/drawing/2014/main" id="{BEA1B818-85F5-2304-77BC-3A98F4CAE31F}"/>
                </a:ext>
              </a:extLst>
            </p:cNvPr>
            <p:cNvSpPr/>
            <p:nvPr/>
          </p:nvSpPr>
          <p:spPr>
            <a:xfrm>
              <a:off x="1717099" y="1681033"/>
              <a:ext cx="1035286" cy="105903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9" name="Ellips 28">
              <a:extLst>
                <a:ext uri="{FF2B5EF4-FFF2-40B4-BE49-F238E27FC236}">
                  <a16:creationId xmlns:a16="http://schemas.microsoft.com/office/drawing/2014/main" id="{A2E7FE80-A91C-3370-E7E7-C0984892B71B}"/>
                </a:ext>
              </a:extLst>
            </p:cNvPr>
            <p:cNvSpPr/>
            <p:nvPr/>
          </p:nvSpPr>
          <p:spPr>
            <a:xfrm>
              <a:off x="1717099" y="2899481"/>
              <a:ext cx="1035286" cy="105903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0" name="Ellips 29">
              <a:extLst>
                <a:ext uri="{FF2B5EF4-FFF2-40B4-BE49-F238E27FC236}">
                  <a16:creationId xmlns:a16="http://schemas.microsoft.com/office/drawing/2014/main" id="{8770F5BF-40A2-67AF-E57B-A23C74FF577A}"/>
                </a:ext>
              </a:extLst>
            </p:cNvPr>
            <p:cNvSpPr/>
            <p:nvPr/>
          </p:nvSpPr>
          <p:spPr>
            <a:xfrm>
              <a:off x="1706511" y="4099184"/>
              <a:ext cx="1035286" cy="105903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1" name="Bildobjekt 10">
              <a:extLst>
                <a:ext uri="{FF2B5EF4-FFF2-40B4-BE49-F238E27FC236}">
                  <a16:creationId xmlns:a16="http://schemas.microsoft.com/office/drawing/2014/main" id="{B80AFB6F-0037-5F7B-8B81-B257CBBAF7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4876" y="1856554"/>
              <a:ext cx="720000" cy="720000"/>
            </a:xfrm>
            <a:prstGeom prst="rect">
              <a:avLst/>
            </a:prstGeom>
          </p:spPr>
        </p:pic>
        <p:grpSp>
          <p:nvGrpSpPr>
            <p:cNvPr id="32" name="Group 238">
              <a:extLst>
                <a:ext uri="{FF2B5EF4-FFF2-40B4-BE49-F238E27FC236}">
                  <a16:creationId xmlns:a16="http://schemas.microsoft.com/office/drawing/2014/main" id="{E4CDD592-5FC2-E79F-AB9A-7568ED496E5E}"/>
                </a:ext>
              </a:extLst>
            </p:cNvPr>
            <p:cNvGrpSpPr>
              <a:grpSpLocks noChangeAspect="1"/>
            </p:cNvGrpSpPr>
            <p:nvPr/>
          </p:nvGrpSpPr>
          <p:grpSpPr bwMode="auto">
            <a:xfrm>
              <a:off x="1909304" y="4352727"/>
              <a:ext cx="650875" cy="587375"/>
              <a:chOff x="4522" y="723"/>
              <a:chExt cx="410" cy="370"/>
            </a:xfrm>
            <a:solidFill>
              <a:schemeClr val="accent3"/>
            </a:solidFill>
          </p:grpSpPr>
          <p:sp>
            <p:nvSpPr>
              <p:cNvPr id="33" name="Freeform 239">
                <a:extLst>
                  <a:ext uri="{FF2B5EF4-FFF2-40B4-BE49-F238E27FC236}">
                    <a16:creationId xmlns:a16="http://schemas.microsoft.com/office/drawing/2014/main" id="{88C24952-CD57-0531-C4D1-DC19DD92B4C3}"/>
                  </a:ext>
                </a:extLst>
              </p:cNvPr>
              <p:cNvSpPr>
                <a:spLocks/>
              </p:cNvSpPr>
              <p:nvPr/>
            </p:nvSpPr>
            <p:spPr bwMode="auto">
              <a:xfrm>
                <a:off x="4710" y="729"/>
                <a:ext cx="222" cy="208"/>
              </a:xfrm>
              <a:custGeom>
                <a:avLst/>
                <a:gdLst>
                  <a:gd name="T0" fmla="*/ 52 w 77"/>
                  <a:gd name="T1" fmla="*/ 72 h 72"/>
                  <a:gd name="T2" fmla="*/ 50 w 77"/>
                  <a:gd name="T3" fmla="*/ 71 h 72"/>
                  <a:gd name="T4" fmla="*/ 50 w 77"/>
                  <a:gd name="T5" fmla="*/ 67 h 72"/>
                  <a:gd name="T6" fmla="*/ 60 w 77"/>
                  <a:gd name="T7" fmla="*/ 57 h 72"/>
                  <a:gd name="T8" fmla="*/ 60 w 77"/>
                  <a:gd name="T9" fmla="*/ 19 h 72"/>
                  <a:gd name="T10" fmla="*/ 58 w 77"/>
                  <a:gd name="T11" fmla="*/ 17 h 72"/>
                  <a:gd name="T12" fmla="*/ 17 w 77"/>
                  <a:gd name="T13" fmla="*/ 17 h 72"/>
                  <a:gd name="T14" fmla="*/ 6 w 77"/>
                  <a:gd name="T15" fmla="*/ 28 h 72"/>
                  <a:gd name="T16" fmla="*/ 1 w 77"/>
                  <a:gd name="T17" fmla="*/ 28 h 72"/>
                  <a:gd name="T18" fmla="*/ 1 w 77"/>
                  <a:gd name="T19" fmla="*/ 24 h 72"/>
                  <a:gd name="T20" fmla="*/ 13 w 77"/>
                  <a:gd name="T21" fmla="*/ 13 h 72"/>
                  <a:gd name="T22" fmla="*/ 62 w 77"/>
                  <a:gd name="T23" fmla="*/ 13 h 72"/>
                  <a:gd name="T24" fmla="*/ 64 w 77"/>
                  <a:gd name="T25" fmla="*/ 15 h 72"/>
                  <a:gd name="T26" fmla="*/ 64 w 77"/>
                  <a:gd name="T27" fmla="*/ 61 h 72"/>
                  <a:gd name="T28" fmla="*/ 54 w 77"/>
                  <a:gd name="T29" fmla="*/ 71 h 72"/>
                  <a:gd name="T30" fmla="*/ 52 w 77"/>
                  <a:gd name="T3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72">
                    <a:moveTo>
                      <a:pt x="52" y="72"/>
                    </a:moveTo>
                    <a:cubicBezTo>
                      <a:pt x="51" y="72"/>
                      <a:pt x="50" y="72"/>
                      <a:pt x="50" y="71"/>
                    </a:cubicBezTo>
                    <a:cubicBezTo>
                      <a:pt x="48" y="70"/>
                      <a:pt x="48" y="68"/>
                      <a:pt x="50" y="67"/>
                    </a:cubicBezTo>
                    <a:cubicBezTo>
                      <a:pt x="60" y="57"/>
                      <a:pt x="60" y="57"/>
                      <a:pt x="60" y="57"/>
                    </a:cubicBezTo>
                    <a:cubicBezTo>
                      <a:pt x="70" y="46"/>
                      <a:pt x="70" y="29"/>
                      <a:pt x="60" y="19"/>
                    </a:cubicBezTo>
                    <a:cubicBezTo>
                      <a:pt x="58" y="17"/>
                      <a:pt x="58" y="17"/>
                      <a:pt x="58" y="17"/>
                    </a:cubicBezTo>
                    <a:cubicBezTo>
                      <a:pt x="47" y="6"/>
                      <a:pt x="28" y="6"/>
                      <a:pt x="17" y="17"/>
                    </a:cubicBezTo>
                    <a:cubicBezTo>
                      <a:pt x="6" y="28"/>
                      <a:pt x="6" y="28"/>
                      <a:pt x="6" y="28"/>
                    </a:cubicBezTo>
                    <a:cubicBezTo>
                      <a:pt x="4" y="29"/>
                      <a:pt x="3" y="29"/>
                      <a:pt x="1" y="28"/>
                    </a:cubicBezTo>
                    <a:cubicBezTo>
                      <a:pt x="0" y="27"/>
                      <a:pt x="0" y="25"/>
                      <a:pt x="1" y="24"/>
                    </a:cubicBezTo>
                    <a:cubicBezTo>
                      <a:pt x="13" y="13"/>
                      <a:pt x="13" y="13"/>
                      <a:pt x="13" y="13"/>
                    </a:cubicBezTo>
                    <a:cubicBezTo>
                      <a:pt x="26" y="0"/>
                      <a:pt x="49" y="0"/>
                      <a:pt x="62" y="13"/>
                    </a:cubicBezTo>
                    <a:cubicBezTo>
                      <a:pt x="64" y="15"/>
                      <a:pt x="64" y="15"/>
                      <a:pt x="64" y="15"/>
                    </a:cubicBezTo>
                    <a:cubicBezTo>
                      <a:pt x="77" y="27"/>
                      <a:pt x="77" y="48"/>
                      <a:pt x="64" y="61"/>
                    </a:cubicBezTo>
                    <a:cubicBezTo>
                      <a:pt x="54" y="71"/>
                      <a:pt x="54" y="71"/>
                      <a:pt x="54" y="71"/>
                    </a:cubicBezTo>
                    <a:cubicBezTo>
                      <a:pt x="53" y="72"/>
                      <a:pt x="52" y="72"/>
                      <a:pt x="5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4" name="Freeform 240">
                <a:extLst>
                  <a:ext uri="{FF2B5EF4-FFF2-40B4-BE49-F238E27FC236}">
                    <a16:creationId xmlns:a16="http://schemas.microsoft.com/office/drawing/2014/main" id="{E3CCF6DD-6271-0959-2A8A-3C0D29DF3FF9}"/>
                  </a:ext>
                </a:extLst>
              </p:cNvPr>
              <p:cNvSpPr>
                <a:spLocks/>
              </p:cNvSpPr>
              <p:nvPr/>
            </p:nvSpPr>
            <p:spPr bwMode="auto">
              <a:xfrm>
                <a:off x="4522" y="723"/>
                <a:ext cx="217" cy="229"/>
              </a:xfrm>
              <a:custGeom>
                <a:avLst/>
                <a:gdLst>
                  <a:gd name="T0" fmla="*/ 30 w 75"/>
                  <a:gd name="T1" fmla="*/ 79 h 79"/>
                  <a:gd name="T2" fmla="*/ 28 w 75"/>
                  <a:gd name="T3" fmla="*/ 78 h 79"/>
                  <a:gd name="T4" fmla="*/ 13 w 75"/>
                  <a:gd name="T5" fmla="*/ 63 h 79"/>
                  <a:gd name="T6" fmla="*/ 13 w 75"/>
                  <a:gd name="T7" fmla="*/ 17 h 79"/>
                  <a:gd name="T8" fmla="*/ 15 w 75"/>
                  <a:gd name="T9" fmla="*/ 15 h 79"/>
                  <a:gd name="T10" fmla="*/ 64 w 75"/>
                  <a:gd name="T11" fmla="*/ 13 h 79"/>
                  <a:gd name="T12" fmla="*/ 74 w 75"/>
                  <a:gd name="T13" fmla="*/ 23 h 79"/>
                  <a:gd name="T14" fmla="*/ 74 w 75"/>
                  <a:gd name="T15" fmla="*/ 27 h 79"/>
                  <a:gd name="T16" fmla="*/ 70 w 75"/>
                  <a:gd name="T17" fmla="*/ 27 h 79"/>
                  <a:gd name="T18" fmla="*/ 60 w 75"/>
                  <a:gd name="T19" fmla="*/ 17 h 79"/>
                  <a:gd name="T20" fmla="*/ 19 w 75"/>
                  <a:gd name="T21" fmla="*/ 19 h 79"/>
                  <a:gd name="T22" fmla="*/ 17 w 75"/>
                  <a:gd name="T23" fmla="*/ 21 h 79"/>
                  <a:gd name="T24" fmla="*/ 17 w 75"/>
                  <a:gd name="T25" fmla="*/ 59 h 79"/>
                  <a:gd name="T26" fmla="*/ 32 w 75"/>
                  <a:gd name="T27" fmla="*/ 73 h 79"/>
                  <a:gd name="T28" fmla="*/ 32 w 75"/>
                  <a:gd name="T29" fmla="*/ 78 h 79"/>
                  <a:gd name="T30" fmla="*/ 30 w 75"/>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79">
                    <a:moveTo>
                      <a:pt x="30" y="79"/>
                    </a:moveTo>
                    <a:cubicBezTo>
                      <a:pt x="29" y="79"/>
                      <a:pt x="28" y="78"/>
                      <a:pt x="28" y="78"/>
                    </a:cubicBezTo>
                    <a:cubicBezTo>
                      <a:pt x="13" y="63"/>
                      <a:pt x="13" y="63"/>
                      <a:pt x="13" y="63"/>
                    </a:cubicBezTo>
                    <a:cubicBezTo>
                      <a:pt x="0" y="50"/>
                      <a:pt x="0" y="29"/>
                      <a:pt x="13" y="17"/>
                    </a:cubicBezTo>
                    <a:cubicBezTo>
                      <a:pt x="15" y="15"/>
                      <a:pt x="15" y="15"/>
                      <a:pt x="15" y="15"/>
                    </a:cubicBezTo>
                    <a:cubicBezTo>
                      <a:pt x="29" y="1"/>
                      <a:pt x="51" y="0"/>
                      <a:pt x="64" y="13"/>
                    </a:cubicBezTo>
                    <a:cubicBezTo>
                      <a:pt x="74" y="23"/>
                      <a:pt x="74" y="23"/>
                      <a:pt x="74" y="23"/>
                    </a:cubicBezTo>
                    <a:cubicBezTo>
                      <a:pt x="75" y="24"/>
                      <a:pt x="75" y="26"/>
                      <a:pt x="74" y="27"/>
                    </a:cubicBezTo>
                    <a:cubicBezTo>
                      <a:pt x="73" y="28"/>
                      <a:pt x="71" y="28"/>
                      <a:pt x="70" y="27"/>
                    </a:cubicBezTo>
                    <a:cubicBezTo>
                      <a:pt x="60" y="17"/>
                      <a:pt x="60" y="17"/>
                      <a:pt x="60" y="17"/>
                    </a:cubicBezTo>
                    <a:cubicBezTo>
                      <a:pt x="50" y="7"/>
                      <a:pt x="30" y="8"/>
                      <a:pt x="19" y="19"/>
                    </a:cubicBezTo>
                    <a:cubicBezTo>
                      <a:pt x="17" y="21"/>
                      <a:pt x="17" y="21"/>
                      <a:pt x="17" y="21"/>
                    </a:cubicBezTo>
                    <a:cubicBezTo>
                      <a:pt x="7" y="31"/>
                      <a:pt x="7" y="48"/>
                      <a:pt x="17" y="59"/>
                    </a:cubicBezTo>
                    <a:cubicBezTo>
                      <a:pt x="32" y="73"/>
                      <a:pt x="32" y="73"/>
                      <a:pt x="32" y="73"/>
                    </a:cubicBezTo>
                    <a:cubicBezTo>
                      <a:pt x="33" y="75"/>
                      <a:pt x="33" y="76"/>
                      <a:pt x="32" y="78"/>
                    </a:cubicBezTo>
                    <a:cubicBezTo>
                      <a:pt x="31" y="78"/>
                      <a:pt x="30" y="79"/>
                      <a:pt x="3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5" name="Freeform 241">
                <a:extLst>
                  <a:ext uri="{FF2B5EF4-FFF2-40B4-BE49-F238E27FC236}">
                    <a16:creationId xmlns:a16="http://schemas.microsoft.com/office/drawing/2014/main" id="{E34E2D0A-D705-9439-93D6-8C087CE4072A}"/>
                  </a:ext>
                </a:extLst>
              </p:cNvPr>
              <p:cNvSpPr>
                <a:spLocks/>
              </p:cNvSpPr>
              <p:nvPr/>
            </p:nvSpPr>
            <p:spPr bwMode="auto">
              <a:xfrm>
                <a:off x="4661" y="796"/>
                <a:ext cx="193" cy="83"/>
              </a:xfrm>
              <a:custGeom>
                <a:avLst/>
                <a:gdLst>
                  <a:gd name="T0" fmla="*/ 17 w 67"/>
                  <a:gd name="T1" fmla="*/ 29 h 29"/>
                  <a:gd name="T2" fmla="*/ 1 w 67"/>
                  <a:gd name="T3" fmla="*/ 23 h 29"/>
                  <a:gd name="T4" fmla="*/ 0 w 67"/>
                  <a:gd name="T5" fmla="*/ 21 h 29"/>
                  <a:gd name="T6" fmla="*/ 1 w 67"/>
                  <a:gd name="T7" fmla="*/ 19 h 29"/>
                  <a:gd name="T8" fmla="*/ 19 w 67"/>
                  <a:gd name="T9" fmla="*/ 1 h 29"/>
                  <a:gd name="T10" fmla="*/ 23 w 67"/>
                  <a:gd name="T11" fmla="*/ 1 h 29"/>
                  <a:gd name="T12" fmla="*/ 23 w 67"/>
                  <a:gd name="T13" fmla="*/ 5 h 29"/>
                  <a:gd name="T14" fmla="*/ 8 w 67"/>
                  <a:gd name="T15" fmla="*/ 20 h 29"/>
                  <a:gd name="T16" fmla="*/ 23 w 67"/>
                  <a:gd name="T17" fmla="*/ 21 h 29"/>
                  <a:gd name="T18" fmla="*/ 31 w 67"/>
                  <a:gd name="T19" fmla="*/ 14 h 29"/>
                  <a:gd name="T20" fmla="*/ 33 w 67"/>
                  <a:gd name="T21" fmla="*/ 12 h 29"/>
                  <a:gd name="T22" fmla="*/ 51 w 67"/>
                  <a:gd name="T23" fmla="*/ 11 h 29"/>
                  <a:gd name="T24" fmla="*/ 61 w 67"/>
                  <a:gd name="T25" fmla="*/ 8 h 29"/>
                  <a:gd name="T26" fmla="*/ 65 w 67"/>
                  <a:gd name="T27" fmla="*/ 8 h 29"/>
                  <a:gd name="T28" fmla="*/ 66 w 67"/>
                  <a:gd name="T29" fmla="*/ 12 h 29"/>
                  <a:gd name="T30" fmla="*/ 50 w 67"/>
                  <a:gd name="T31" fmla="*/ 17 h 29"/>
                  <a:gd name="T32" fmla="*/ 36 w 67"/>
                  <a:gd name="T33" fmla="*/ 17 h 29"/>
                  <a:gd name="T34" fmla="*/ 35 w 67"/>
                  <a:gd name="T35" fmla="*/ 19 h 29"/>
                  <a:gd name="T36" fmla="*/ 27 w 67"/>
                  <a:gd name="T37" fmla="*/ 25 h 29"/>
                  <a:gd name="T38" fmla="*/ 17 w 67"/>
                  <a:gd name="T3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29">
                    <a:moveTo>
                      <a:pt x="17" y="29"/>
                    </a:moveTo>
                    <a:cubicBezTo>
                      <a:pt x="10" y="29"/>
                      <a:pt x="4" y="26"/>
                      <a:pt x="1" y="23"/>
                    </a:cubicBezTo>
                    <a:cubicBezTo>
                      <a:pt x="1" y="22"/>
                      <a:pt x="0" y="22"/>
                      <a:pt x="0" y="21"/>
                    </a:cubicBezTo>
                    <a:cubicBezTo>
                      <a:pt x="0" y="20"/>
                      <a:pt x="1" y="19"/>
                      <a:pt x="1" y="19"/>
                    </a:cubicBezTo>
                    <a:cubicBezTo>
                      <a:pt x="19" y="1"/>
                      <a:pt x="19" y="1"/>
                      <a:pt x="19" y="1"/>
                    </a:cubicBezTo>
                    <a:cubicBezTo>
                      <a:pt x="20" y="0"/>
                      <a:pt x="22" y="0"/>
                      <a:pt x="23" y="1"/>
                    </a:cubicBezTo>
                    <a:cubicBezTo>
                      <a:pt x="24" y="2"/>
                      <a:pt x="24" y="4"/>
                      <a:pt x="23" y="5"/>
                    </a:cubicBezTo>
                    <a:cubicBezTo>
                      <a:pt x="8" y="20"/>
                      <a:pt x="8" y="20"/>
                      <a:pt x="8" y="20"/>
                    </a:cubicBezTo>
                    <a:cubicBezTo>
                      <a:pt x="11" y="23"/>
                      <a:pt x="18" y="25"/>
                      <a:pt x="23" y="21"/>
                    </a:cubicBezTo>
                    <a:cubicBezTo>
                      <a:pt x="27" y="17"/>
                      <a:pt x="29" y="15"/>
                      <a:pt x="31" y="14"/>
                    </a:cubicBezTo>
                    <a:cubicBezTo>
                      <a:pt x="32" y="13"/>
                      <a:pt x="32" y="13"/>
                      <a:pt x="33" y="12"/>
                    </a:cubicBezTo>
                    <a:cubicBezTo>
                      <a:pt x="38" y="9"/>
                      <a:pt x="47" y="11"/>
                      <a:pt x="51" y="11"/>
                    </a:cubicBezTo>
                    <a:cubicBezTo>
                      <a:pt x="53" y="12"/>
                      <a:pt x="59" y="12"/>
                      <a:pt x="61" y="8"/>
                    </a:cubicBezTo>
                    <a:cubicBezTo>
                      <a:pt x="62" y="7"/>
                      <a:pt x="64" y="7"/>
                      <a:pt x="65" y="8"/>
                    </a:cubicBezTo>
                    <a:cubicBezTo>
                      <a:pt x="66" y="9"/>
                      <a:pt x="67" y="11"/>
                      <a:pt x="66" y="12"/>
                    </a:cubicBezTo>
                    <a:cubicBezTo>
                      <a:pt x="62" y="17"/>
                      <a:pt x="53" y="18"/>
                      <a:pt x="50" y="17"/>
                    </a:cubicBezTo>
                    <a:cubicBezTo>
                      <a:pt x="45" y="16"/>
                      <a:pt x="39" y="16"/>
                      <a:pt x="36" y="17"/>
                    </a:cubicBezTo>
                    <a:cubicBezTo>
                      <a:pt x="36" y="18"/>
                      <a:pt x="36" y="18"/>
                      <a:pt x="35" y="19"/>
                    </a:cubicBezTo>
                    <a:cubicBezTo>
                      <a:pt x="33" y="20"/>
                      <a:pt x="31" y="22"/>
                      <a:pt x="27" y="25"/>
                    </a:cubicBezTo>
                    <a:cubicBezTo>
                      <a:pt x="24" y="28"/>
                      <a:pt x="20" y="29"/>
                      <a:pt x="1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6" name="Freeform 242">
                <a:extLst>
                  <a:ext uri="{FF2B5EF4-FFF2-40B4-BE49-F238E27FC236}">
                    <a16:creationId xmlns:a16="http://schemas.microsoft.com/office/drawing/2014/main" id="{BB7D56F8-4ED3-E49C-5CAE-87AB98899893}"/>
                  </a:ext>
                </a:extLst>
              </p:cNvPr>
              <p:cNvSpPr>
                <a:spLocks/>
              </p:cNvSpPr>
              <p:nvPr/>
            </p:nvSpPr>
            <p:spPr bwMode="auto">
              <a:xfrm>
                <a:off x="4774" y="859"/>
                <a:ext cx="109" cy="127"/>
              </a:xfrm>
              <a:custGeom>
                <a:avLst/>
                <a:gdLst>
                  <a:gd name="T0" fmla="*/ 27 w 38"/>
                  <a:gd name="T1" fmla="*/ 44 h 44"/>
                  <a:gd name="T2" fmla="*/ 19 w 38"/>
                  <a:gd name="T3" fmla="*/ 41 h 44"/>
                  <a:gd name="T4" fmla="*/ 1 w 38"/>
                  <a:gd name="T5" fmla="*/ 23 h 44"/>
                  <a:gd name="T6" fmla="*/ 1 w 38"/>
                  <a:gd name="T7" fmla="*/ 19 h 44"/>
                  <a:gd name="T8" fmla="*/ 6 w 38"/>
                  <a:gd name="T9" fmla="*/ 19 h 44"/>
                  <a:gd name="T10" fmla="*/ 23 w 38"/>
                  <a:gd name="T11" fmla="*/ 37 h 44"/>
                  <a:gd name="T12" fmla="*/ 31 w 38"/>
                  <a:gd name="T13" fmla="*/ 37 h 44"/>
                  <a:gd name="T14" fmla="*/ 32 w 38"/>
                  <a:gd name="T15" fmla="*/ 33 h 44"/>
                  <a:gd name="T16" fmla="*/ 31 w 38"/>
                  <a:gd name="T17" fmla="*/ 29 h 44"/>
                  <a:gd name="T18" fmla="*/ 7 w 38"/>
                  <a:gd name="T19" fmla="*/ 5 h 44"/>
                  <a:gd name="T20" fmla="*/ 7 w 38"/>
                  <a:gd name="T21" fmla="*/ 1 h 44"/>
                  <a:gd name="T22" fmla="*/ 11 w 38"/>
                  <a:gd name="T23" fmla="*/ 1 h 44"/>
                  <a:gd name="T24" fmla="*/ 35 w 38"/>
                  <a:gd name="T25" fmla="*/ 25 h 44"/>
                  <a:gd name="T26" fmla="*/ 38 w 38"/>
                  <a:gd name="T27" fmla="*/ 33 h 44"/>
                  <a:gd name="T28" fmla="*/ 35 w 38"/>
                  <a:gd name="T29" fmla="*/ 41 h 44"/>
                  <a:gd name="T30" fmla="*/ 27 w 38"/>
                  <a:gd name="T3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44">
                    <a:moveTo>
                      <a:pt x="27" y="44"/>
                    </a:moveTo>
                    <a:cubicBezTo>
                      <a:pt x="24" y="44"/>
                      <a:pt x="21" y="43"/>
                      <a:pt x="19" y="41"/>
                    </a:cubicBezTo>
                    <a:cubicBezTo>
                      <a:pt x="1" y="23"/>
                      <a:pt x="1" y="23"/>
                      <a:pt x="1" y="23"/>
                    </a:cubicBezTo>
                    <a:cubicBezTo>
                      <a:pt x="0" y="22"/>
                      <a:pt x="0" y="20"/>
                      <a:pt x="1" y="19"/>
                    </a:cubicBezTo>
                    <a:cubicBezTo>
                      <a:pt x="3" y="18"/>
                      <a:pt x="4" y="18"/>
                      <a:pt x="6" y="19"/>
                    </a:cubicBezTo>
                    <a:cubicBezTo>
                      <a:pt x="23" y="37"/>
                      <a:pt x="23" y="37"/>
                      <a:pt x="23" y="37"/>
                    </a:cubicBezTo>
                    <a:cubicBezTo>
                      <a:pt x="25" y="39"/>
                      <a:pt x="29" y="39"/>
                      <a:pt x="31" y="37"/>
                    </a:cubicBezTo>
                    <a:cubicBezTo>
                      <a:pt x="32" y="36"/>
                      <a:pt x="32" y="34"/>
                      <a:pt x="32" y="33"/>
                    </a:cubicBezTo>
                    <a:cubicBezTo>
                      <a:pt x="32" y="32"/>
                      <a:pt x="32" y="30"/>
                      <a:pt x="31" y="29"/>
                    </a:cubicBezTo>
                    <a:cubicBezTo>
                      <a:pt x="7" y="5"/>
                      <a:pt x="7" y="5"/>
                      <a:pt x="7" y="5"/>
                    </a:cubicBezTo>
                    <a:cubicBezTo>
                      <a:pt x="5" y="4"/>
                      <a:pt x="5" y="2"/>
                      <a:pt x="7" y="1"/>
                    </a:cubicBezTo>
                    <a:cubicBezTo>
                      <a:pt x="8" y="0"/>
                      <a:pt x="10" y="0"/>
                      <a:pt x="11" y="1"/>
                    </a:cubicBezTo>
                    <a:cubicBezTo>
                      <a:pt x="35" y="25"/>
                      <a:pt x="35" y="25"/>
                      <a:pt x="35" y="25"/>
                    </a:cubicBezTo>
                    <a:cubicBezTo>
                      <a:pt x="37" y="27"/>
                      <a:pt x="38" y="30"/>
                      <a:pt x="38" y="33"/>
                    </a:cubicBezTo>
                    <a:cubicBezTo>
                      <a:pt x="38" y="36"/>
                      <a:pt x="37" y="39"/>
                      <a:pt x="35" y="41"/>
                    </a:cubicBezTo>
                    <a:cubicBezTo>
                      <a:pt x="33" y="43"/>
                      <a:pt x="30" y="44"/>
                      <a:pt x="2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7" name="Freeform 243">
                <a:extLst>
                  <a:ext uri="{FF2B5EF4-FFF2-40B4-BE49-F238E27FC236}">
                    <a16:creationId xmlns:a16="http://schemas.microsoft.com/office/drawing/2014/main" id="{6A77643B-5D9E-DB30-602D-E505BCF4E31B}"/>
                  </a:ext>
                </a:extLst>
              </p:cNvPr>
              <p:cNvSpPr>
                <a:spLocks noEditPoints="1"/>
              </p:cNvSpPr>
              <p:nvPr/>
            </p:nvSpPr>
            <p:spPr bwMode="auto">
              <a:xfrm>
                <a:off x="4583" y="900"/>
                <a:ext cx="95" cy="98"/>
              </a:xfrm>
              <a:custGeom>
                <a:avLst/>
                <a:gdLst>
                  <a:gd name="T0" fmla="*/ 12 w 33"/>
                  <a:gd name="T1" fmla="*/ 34 h 34"/>
                  <a:gd name="T2" fmla="*/ 4 w 33"/>
                  <a:gd name="T3" fmla="*/ 31 h 34"/>
                  <a:gd name="T4" fmla="*/ 4 w 33"/>
                  <a:gd name="T5" fmla="*/ 15 h 34"/>
                  <a:gd name="T6" fmla="*/ 15 w 33"/>
                  <a:gd name="T7" fmla="*/ 4 h 34"/>
                  <a:gd name="T8" fmla="*/ 30 w 33"/>
                  <a:gd name="T9" fmla="*/ 4 h 34"/>
                  <a:gd name="T10" fmla="*/ 33 w 33"/>
                  <a:gd name="T11" fmla="*/ 12 h 34"/>
                  <a:gd name="T12" fmla="*/ 30 w 33"/>
                  <a:gd name="T13" fmla="*/ 20 h 34"/>
                  <a:gd name="T14" fmla="*/ 19 w 33"/>
                  <a:gd name="T15" fmla="*/ 31 h 34"/>
                  <a:gd name="T16" fmla="*/ 12 w 33"/>
                  <a:gd name="T17" fmla="*/ 34 h 34"/>
                  <a:gd name="T18" fmla="*/ 22 w 33"/>
                  <a:gd name="T19" fmla="*/ 7 h 34"/>
                  <a:gd name="T20" fmla="*/ 19 w 33"/>
                  <a:gd name="T21" fmla="*/ 9 h 34"/>
                  <a:gd name="T22" fmla="*/ 8 w 33"/>
                  <a:gd name="T23" fmla="*/ 19 h 34"/>
                  <a:gd name="T24" fmla="*/ 8 w 33"/>
                  <a:gd name="T25" fmla="*/ 19 h 34"/>
                  <a:gd name="T26" fmla="*/ 8 w 33"/>
                  <a:gd name="T27" fmla="*/ 26 h 34"/>
                  <a:gd name="T28" fmla="*/ 15 w 33"/>
                  <a:gd name="T29" fmla="*/ 26 h 34"/>
                  <a:gd name="T30" fmla="*/ 26 w 33"/>
                  <a:gd name="T31" fmla="*/ 16 h 34"/>
                  <a:gd name="T32" fmla="*/ 27 w 33"/>
                  <a:gd name="T33" fmla="*/ 12 h 34"/>
                  <a:gd name="T34" fmla="*/ 26 w 33"/>
                  <a:gd name="T35" fmla="*/ 9 h 34"/>
                  <a:gd name="T36" fmla="*/ 22 w 33"/>
                  <a:gd name="T37" fmla="*/ 7 h 34"/>
                  <a:gd name="T38" fmla="*/ 6 w 33"/>
                  <a:gd name="T39" fmla="*/ 17 h 34"/>
                  <a:gd name="T40" fmla="*/ 6 w 33"/>
                  <a:gd name="T41"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4">
                    <a:moveTo>
                      <a:pt x="12" y="34"/>
                    </a:moveTo>
                    <a:cubicBezTo>
                      <a:pt x="9" y="34"/>
                      <a:pt x="6" y="33"/>
                      <a:pt x="4" y="31"/>
                    </a:cubicBezTo>
                    <a:cubicBezTo>
                      <a:pt x="0" y="26"/>
                      <a:pt x="0" y="19"/>
                      <a:pt x="4" y="15"/>
                    </a:cubicBezTo>
                    <a:cubicBezTo>
                      <a:pt x="15" y="4"/>
                      <a:pt x="15" y="4"/>
                      <a:pt x="15" y="4"/>
                    </a:cubicBezTo>
                    <a:cubicBezTo>
                      <a:pt x="19" y="0"/>
                      <a:pt x="26" y="0"/>
                      <a:pt x="30" y="4"/>
                    </a:cubicBezTo>
                    <a:cubicBezTo>
                      <a:pt x="32" y="6"/>
                      <a:pt x="33" y="9"/>
                      <a:pt x="33" y="12"/>
                    </a:cubicBezTo>
                    <a:cubicBezTo>
                      <a:pt x="33" y="15"/>
                      <a:pt x="32" y="18"/>
                      <a:pt x="30" y="20"/>
                    </a:cubicBezTo>
                    <a:cubicBezTo>
                      <a:pt x="19" y="31"/>
                      <a:pt x="19" y="31"/>
                      <a:pt x="19" y="31"/>
                    </a:cubicBezTo>
                    <a:cubicBezTo>
                      <a:pt x="17" y="33"/>
                      <a:pt x="14" y="34"/>
                      <a:pt x="12" y="34"/>
                    </a:cubicBezTo>
                    <a:close/>
                    <a:moveTo>
                      <a:pt x="22" y="7"/>
                    </a:moveTo>
                    <a:cubicBezTo>
                      <a:pt x="21" y="7"/>
                      <a:pt x="20" y="8"/>
                      <a:pt x="19" y="9"/>
                    </a:cubicBezTo>
                    <a:cubicBezTo>
                      <a:pt x="8" y="19"/>
                      <a:pt x="8" y="19"/>
                      <a:pt x="8" y="19"/>
                    </a:cubicBezTo>
                    <a:cubicBezTo>
                      <a:pt x="8" y="19"/>
                      <a:pt x="8" y="19"/>
                      <a:pt x="8" y="19"/>
                    </a:cubicBezTo>
                    <a:cubicBezTo>
                      <a:pt x="6" y="21"/>
                      <a:pt x="6" y="25"/>
                      <a:pt x="8" y="26"/>
                    </a:cubicBezTo>
                    <a:cubicBezTo>
                      <a:pt x="10" y="28"/>
                      <a:pt x="13" y="28"/>
                      <a:pt x="15" y="26"/>
                    </a:cubicBezTo>
                    <a:cubicBezTo>
                      <a:pt x="26" y="16"/>
                      <a:pt x="26" y="16"/>
                      <a:pt x="26" y="16"/>
                    </a:cubicBezTo>
                    <a:cubicBezTo>
                      <a:pt x="27" y="15"/>
                      <a:pt x="27" y="13"/>
                      <a:pt x="27" y="12"/>
                    </a:cubicBezTo>
                    <a:cubicBezTo>
                      <a:pt x="27" y="11"/>
                      <a:pt x="27" y="9"/>
                      <a:pt x="26" y="9"/>
                    </a:cubicBezTo>
                    <a:cubicBezTo>
                      <a:pt x="25" y="8"/>
                      <a:pt x="24" y="7"/>
                      <a:pt x="22" y="7"/>
                    </a:cubicBezTo>
                    <a:close/>
                    <a:moveTo>
                      <a:pt x="6" y="17"/>
                    </a:moveTo>
                    <a:cubicBezTo>
                      <a:pt x="6" y="17"/>
                      <a:pt x="6" y="17"/>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8" name="Freeform 244">
                <a:extLst>
                  <a:ext uri="{FF2B5EF4-FFF2-40B4-BE49-F238E27FC236}">
                    <a16:creationId xmlns:a16="http://schemas.microsoft.com/office/drawing/2014/main" id="{E3AB8AD4-16B5-7D74-02C7-CED3CD53F797}"/>
                  </a:ext>
                </a:extLst>
              </p:cNvPr>
              <p:cNvSpPr>
                <a:spLocks noEditPoints="1"/>
              </p:cNvSpPr>
              <p:nvPr/>
            </p:nvSpPr>
            <p:spPr bwMode="auto">
              <a:xfrm>
                <a:off x="4647" y="960"/>
                <a:ext cx="103" cy="104"/>
              </a:xfrm>
              <a:custGeom>
                <a:avLst/>
                <a:gdLst>
                  <a:gd name="T0" fmla="*/ 12 w 36"/>
                  <a:gd name="T1" fmla="*/ 36 h 36"/>
                  <a:gd name="T2" fmla="*/ 4 w 36"/>
                  <a:gd name="T3" fmla="*/ 33 h 36"/>
                  <a:gd name="T4" fmla="*/ 4 w 36"/>
                  <a:gd name="T5" fmla="*/ 17 h 36"/>
                  <a:gd name="T6" fmla="*/ 4 w 36"/>
                  <a:gd name="T7" fmla="*/ 17 h 36"/>
                  <a:gd name="T8" fmla="*/ 16 w 36"/>
                  <a:gd name="T9" fmla="*/ 5 h 36"/>
                  <a:gd name="T10" fmla="*/ 32 w 36"/>
                  <a:gd name="T11" fmla="*/ 5 h 36"/>
                  <a:gd name="T12" fmla="*/ 32 w 36"/>
                  <a:gd name="T13" fmla="*/ 20 h 36"/>
                  <a:gd name="T14" fmla="*/ 19 w 36"/>
                  <a:gd name="T15" fmla="*/ 33 h 36"/>
                  <a:gd name="T16" fmla="*/ 12 w 36"/>
                  <a:gd name="T17" fmla="*/ 36 h 36"/>
                  <a:gd name="T18" fmla="*/ 8 w 36"/>
                  <a:gd name="T19" fmla="*/ 21 h 36"/>
                  <a:gd name="T20" fmla="*/ 8 w 36"/>
                  <a:gd name="T21" fmla="*/ 28 h 36"/>
                  <a:gd name="T22" fmla="*/ 15 w 36"/>
                  <a:gd name="T23" fmla="*/ 28 h 36"/>
                  <a:gd name="T24" fmla="*/ 28 w 36"/>
                  <a:gd name="T25" fmla="*/ 16 h 36"/>
                  <a:gd name="T26" fmla="*/ 28 w 36"/>
                  <a:gd name="T27" fmla="*/ 9 h 36"/>
                  <a:gd name="T28" fmla="*/ 21 w 36"/>
                  <a:gd name="T29" fmla="*/ 9 h 36"/>
                  <a:gd name="T30" fmla="*/ 8 w 36"/>
                  <a:gd name="T3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36">
                    <a:moveTo>
                      <a:pt x="12" y="36"/>
                    </a:moveTo>
                    <a:cubicBezTo>
                      <a:pt x="9" y="36"/>
                      <a:pt x="6" y="35"/>
                      <a:pt x="4" y="33"/>
                    </a:cubicBezTo>
                    <a:cubicBezTo>
                      <a:pt x="0" y="28"/>
                      <a:pt x="0" y="21"/>
                      <a:pt x="4" y="17"/>
                    </a:cubicBezTo>
                    <a:cubicBezTo>
                      <a:pt x="4" y="17"/>
                      <a:pt x="4" y="17"/>
                      <a:pt x="4" y="17"/>
                    </a:cubicBezTo>
                    <a:cubicBezTo>
                      <a:pt x="16" y="5"/>
                      <a:pt x="16" y="5"/>
                      <a:pt x="16" y="5"/>
                    </a:cubicBezTo>
                    <a:cubicBezTo>
                      <a:pt x="21" y="0"/>
                      <a:pt x="28" y="0"/>
                      <a:pt x="32" y="5"/>
                    </a:cubicBezTo>
                    <a:cubicBezTo>
                      <a:pt x="36" y="9"/>
                      <a:pt x="36" y="16"/>
                      <a:pt x="32" y="20"/>
                    </a:cubicBezTo>
                    <a:cubicBezTo>
                      <a:pt x="19" y="33"/>
                      <a:pt x="19" y="33"/>
                      <a:pt x="19" y="33"/>
                    </a:cubicBezTo>
                    <a:cubicBezTo>
                      <a:pt x="17" y="35"/>
                      <a:pt x="15" y="36"/>
                      <a:pt x="12" y="36"/>
                    </a:cubicBezTo>
                    <a:close/>
                    <a:moveTo>
                      <a:pt x="8" y="21"/>
                    </a:moveTo>
                    <a:cubicBezTo>
                      <a:pt x="6" y="23"/>
                      <a:pt x="6" y="26"/>
                      <a:pt x="8" y="28"/>
                    </a:cubicBezTo>
                    <a:cubicBezTo>
                      <a:pt x="10" y="30"/>
                      <a:pt x="13" y="30"/>
                      <a:pt x="15" y="28"/>
                    </a:cubicBezTo>
                    <a:cubicBezTo>
                      <a:pt x="28" y="16"/>
                      <a:pt x="28" y="16"/>
                      <a:pt x="28" y="16"/>
                    </a:cubicBezTo>
                    <a:cubicBezTo>
                      <a:pt x="30" y="14"/>
                      <a:pt x="30" y="11"/>
                      <a:pt x="28" y="9"/>
                    </a:cubicBezTo>
                    <a:cubicBezTo>
                      <a:pt x="26" y="7"/>
                      <a:pt x="23" y="7"/>
                      <a:pt x="21" y="9"/>
                    </a:cubicBezTo>
                    <a:lnTo>
                      <a:pt x="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9" name="Freeform 245">
                <a:extLst>
                  <a:ext uri="{FF2B5EF4-FFF2-40B4-BE49-F238E27FC236}">
                    <a16:creationId xmlns:a16="http://schemas.microsoft.com/office/drawing/2014/main" id="{57B97E56-D411-CBCD-045C-96521D565006}"/>
                  </a:ext>
                </a:extLst>
              </p:cNvPr>
              <p:cNvSpPr>
                <a:spLocks noEditPoints="1"/>
              </p:cNvSpPr>
              <p:nvPr/>
            </p:nvSpPr>
            <p:spPr bwMode="auto">
              <a:xfrm>
                <a:off x="4684" y="1004"/>
                <a:ext cx="90" cy="89"/>
              </a:xfrm>
              <a:custGeom>
                <a:avLst/>
                <a:gdLst>
                  <a:gd name="T0" fmla="*/ 11 w 31"/>
                  <a:gd name="T1" fmla="*/ 31 h 31"/>
                  <a:gd name="T2" fmla="*/ 3 w 31"/>
                  <a:gd name="T3" fmla="*/ 28 h 31"/>
                  <a:gd name="T4" fmla="*/ 0 w 31"/>
                  <a:gd name="T5" fmla="*/ 20 h 31"/>
                  <a:gd name="T6" fmla="*/ 3 w 31"/>
                  <a:gd name="T7" fmla="*/ 12 h 31"/>
                  <a:gd name="T8" fmla="*/ 11 w 31"/>
                  <a:gd name="T9" fmla="*/ 4 h 31"/>
                  <a:gd name="T10" fmla="*/ 27 w 31"/>
                  <a:gd name="T11" fmla="*/ 4 h 31"/>
                  <a:gd name="T12" fmla="*/ 27 w 31"/>
                  <a:gd name="T13" fmla="*/ 20 h 31"/>
                  <a:gd name="T14" fmla="*/ 19 w 31"/>
                  <a:gd name="T15" fmla="*/ 28 h 31"/>
                  <a:gd name="T16" fmla="*/ 11 w 31"/>
                  <a:gd name="T17" fmla="*/ 31 h 31"/>
                  <a:gd name="T18" fmla="*/ 19 w 31"/>
                  <a:gd name="T19" fmla="*/ 7 h 31"/>
                  <a:gd name="T20" fmla="*/ 15 w 31"/>
                  <a:gd name="T21" fmla="*/ 9 h 31"/>
                  <a:gd name="T22" fmla="*/ 7 w 31"/>
                  <a:gd name="T23" fmla="*/ 16 h 31"/>
                  <a:gd name="T24" fmla="*/ 6 w 31"/>
                  <a:gd name="T25" fmla="*/ 20 h 31"/>
                  <a:gd name="T26" fmla="*/ 7 w 31"/>
                  <a:gd name="T27" fmla="*/ 24 h 31"/>
                  <a:gd name="T28" fmla="*/ 15 w 31"/>
                  <a:gd name="T29" fmla="*/ 24 h 31"/>
                  <a:gd name="T30" fmla="*/ 23 w 31"/>
                  <a:gd name="T31" fmla="*/ 16 h 31"/>
                  <a:gd name="T32" fmla="*/ 23 w 31"/>
                  <a:gd name="T33" fmla="*/ 9 h 31"/>
                  <a:gd name="T34" fmla="*/ 19 w 31"/>
                  <a:gd name="T3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31">
                    <a:moveTo>
                      <a:pt x="11" y="31"/>
                    </a:moveTo>
                    <a:cubicBezTo>
                      <a:pt x="8" y="31"/>
                      <a:pt x="5" y="30"/>
                      <a:pt x="3" y="28"/>
                    </a:cubicBezTo>
                    <a:cubicBezTo>
                      <a:pt x="1" y="26"/>
                      <a:pt x="0" y="23"/>
                      <a:pt x="0" y="20"/>
                    </a:cubicBezTo>
                    <a:cubicBezTo>
                      <a:pt x="0" y="17"/>
                      <a:pt x="1" y="14"/>
                      <a:pt x="3" y="12"/>
                    </a:cubicBezTo>
                    <a:cubicBezTo>
                      <a:pt x="11" y="4"/>
                      <a:pt x="11" y="4"/>
                      <a:pt x="11" y="4"/>
                    </a:cubicBezTo>
                    <a:cubicBezTo>
                      <a:pt x="15" y="0"/>
                      <a:pt x="22" y="0"/>
                      <a:pt x="27" y="4"/>
                    </a:cubicBezTo>
                    <a:cubicBezTo>
                      <a:pt x="31" y="9"/>
                      <a:pt x="31" y="16"/>
                      <a:pt x="27" y="20"/>
                    </a:cubicBezTo>
                    <a:cubicBezTo>
                      <a:pt x="19" y="28"/>
                      <a:pt x="19" y="28"/>
                      <a:pt x="19" y="28"/>
                    </a:cubicBezTo>
                    <a:cubicBezTo>
                      <a:pt x="17" y="30"/>
                      <a:pt x="14" y="31"/>
                      <a:pt x="11" y="31"/>
                    </a:cubicBezTo>
                    <a:close/>
                    <a:moveTo>
                      <a:pt x="19" y="7"/>
                    </a:moveTo>
                    <a:cubicBezTo>
                      <a:pt x="18" y="7"/>
                      <a:pt x="16" y="8"/>
                      <a:pt x="15" y="9"/>
                    </a:cubicBezTo>
                    <a:cubicBezTo>
                      <a:pt x="7" y="16"/>
                      <a:pt x="7" y="16"/>
                      <a:pt x="7" y="16"/>
                    </a:cubicBezTo>
                    <a:cubicBezTo>
                      <a:pt x="6" y="17"/>
                      <a:pt x="6" y="19"/>
                      <a:pt x="6" y="20"/>
                    </a:cubicBezTo>
                    <a:cubicBezTo>
                      <a:pt x="6" y="22"/>
                      <a:pt x="6" y="23"/>
                      <a:pt x="7" y="24"/>
                    </a:cubicBezTo>
                    <a:cubicBezTo>
                      <a:pt x="9" y="26"/>
                      <a:pt x="13" y="26"/>
                      <a:pt x="15" y="24"/>
                    </a:cubicBezTo>
                    <a:cubicBezTo>
                      <a:pt x="23" y="16"/>
                      <a:pt x="23" y="16"/>
                      <a:pt x="23" y="16"/>
                    </a:cubicBezTo>
                    <a:cubicBezTo>
                      <a:pt x="25" y="14"/>
                      <a:pt x="25" y="11"/>
                      <a:pt x="23" y="9"/>
                    </a:cubicBezTo>
                    <a:cubicBezTo>
                      <a:pt x="22" y="8"/>
                      <a:pt x="20" y="7"/>
                      <a:pt x="1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40" name="Freeform 246">
                <a:extLst>
                  <a:ext uri="{FF2B5EF4-FFF2-40B4-BE49-F238E27FC236}">
                    <a16:creationId xmlns:a16="http://schemas.microsoft.com/office/drawing/2014/main" id="{176B6B1F-AD83-3CE2-5BE6-5EE27AE29148}"/>
                  </a:ext>
                </a:extLst>
              </p:cNvPr>
              <p:cNvSpPr>
                <a:spLocks noEditPoints="1"/>
              </p:cNvSpPr>
              <p:nvPr/>
            </p:nvSpPr>
            <p:spPr bwMode="auto">
              <a:xfrm>
                <a:off x="4618" y="911"/>
                <a:ext cx="118" cy="119"/>
              </a:xfrm>
              <a:custGeom>
                <a:avLst/>
                <a:gdLst>
                  <a:gd name="T0" fmla="*/ 11 w 41"/>
                  <a:gd name="T1" fmla="*/ 41 h 41"/>
                  <a:gd name="T2" fmla="*/ 3 w 41"/>
                  <a:gd name="T3" fmla="*/ 38 h 41"/>
                  <a:gd name="T4" fmla="*/ 0 w 41"/>
                  <a:gd name="T5" fmla="*/ 30 h 41"/>
                  <a:gd name="T6" fmla="*/ 3 w 41"/>
                  <a:gd name="T7" fmla="*/ 22 h 41"/>
                  <a:gd name="T8" fmla="*/ 21 w 41"/>
                  <a:gd name="T9" fmla="*/ 4 h 41"/>
                  <a:gd name="T10" fmla="*/ 37 w 41"/>
                  <a:gd name="T11" fmla="*/ 4 h 41"/>
                  <a:gd name="T12" fmla="*/ 37 w 41"/>
                  <a:gd name="T13" fmla="*/ 20 h 41"/>
                  <a:gd name="T14" fmla="*/ 19 w 41"/>
                  <a:gd name="T15" fmla="*/ 38 h 41"/>
                  <a:gd name="T16" fmla="*/ 11 w 41"/>
                  <a:gd name="T17" fmla="*/ 41 h 41"/>
                  <a:gd name="T18" fmla="*/ 29 w 41"/>
                  <a:gd name="T19" fmla="*/ 7 h 41"/>
                  <a:gd name="T20" fmla="*/ 26 w 41"/>
                  <a:gd name="T21" fmla="*/ 8 h 41"/>
                  <a:gd name="T22" fmla="*/ 7 w 41"/>
                  <a:gd name="T23" fmla="*/ 27 h 41"/>
                  <a:gd name="T24" fmla="*/ 7 w 41"/>
                  <a:gd name="T25" fmla="*/ 27 h 41"/>
                  <a:gd name="T26" fmla="*/ 6 w 41"/>
                  <a:gd name="T27" fmla="*/ 30 h 41"/>
                  <a:gd name="T28" fmla="*/ 7 w 41"/>
                  <a:gd name="T29" fmla="*/ 34 h 41"/>
                  <a:gd name="T30" fmla="*/ 14 w 41"/>
                  <a:gd name="T31" fmla="*/ 34 h 41"/>
                  <a:gd name="T32" fmla="*/ 33 w 41"/>
                  <a:gd name="T33" fmla="*/ 15 h 41"/>
                  <a:gd name="T34" fmla="*/ 33 w 41"/>
                  <a:gd name="T35" fmla="*/ 8 h 41"/>
                  <a:gd name="T36" fmla="*/ 29 w 41"/>
                  <a:gd name="T37" fmla="*/ 7 h 41"/>
                  <a:gd name="T38" fmla="*/ 5 w 41"/>
                  <a:gd name="T39" fmla="*/ 25 h 41"/>
                  <a:gd name="T40" fmla="*/ 5 w 41"/>
                  <a:gd name="T41"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1">
                    <a:moveTo>
                      <a:pt x="11" y="41"/>
                    </a:moveTo>
                    <a:cubicBezTo>
                      <a:pt x="8" y="41"/>
                      <a:pt x="5" y="40"/>
                      <a:pt x="3" y="38"/>
                    </a:cubicBezTo>
                    <a:cubicBezTo>
                      <a:pt x="1" y="36"/>
                      <a:pt x="0" y="33"/>
                      <a:pt x="0" y="30"/>
                    </a:cubicBezTo>
                    <a:cubicBezTo>
                      <a:pt x="0" y="27"/>
                      <a:pt x="1" y="25"/>
                      <a:pt x="3" y="22"/>
                    </a:cubicBezTo>
                    <a:cubicBezTo>
                      <a:pt x="21" y="4"/>
                      <a:pt x="21" y="4"/>
                      <a:pt x="21" y="4"/>
                    </a:cubicBezTo>
                    <a:cubicBezTo>
                      <a:pt x="26" y="0"/>
                      <a:pt x="33" y="0"/>
                      <a:pt x="37" y="4"/>
                    </a:cubicBezTo>
                    <a:cubicBezTo>
                      <a:pt x="41" y="8"/>
                      <a:pt x="41" y="15"/>
                      <a:pt x="37" y="20"/>
                    </a:cubicBezTo>
                    <a:cubicBezTo>
                      <a:pt x="19" y="38"/>
                      <a:pt x="19" y="38"/>
                      <a:pt x="19" y="38"/>
                    </a:cubicBezTo>
                    <a:cubicBezTo>
                      <a:pt x="16" y="40"/>
                      <a:pt x="14" y="41"/>
                      <a:pt x="11" y="41"/>
                    </a:cubicBezTo>
                    <a:close/>
                    <a:moveTo>
                      <a:pt x="29" y="7"/>
                    </a:moveTo>
                    <a:cubicBezTo>
                      <a:pt x="28" y="7"/>
                      <a:pt x="26" y="7"/>
                      <a:pt x="26" y="8"/>
                    </a:cubicBezTo>
                    <a:cubicBezTo>
                      <a:pt x="7" y="27"/>
                      <a:pt x="7" y="27"/>
                      <a:pt x="7" y="27"/>
                    </a:cubicBezTo>
                    <a:cubicBezTo>
                      <a:pt x="7" y="27"/>
                      <a:pt x="7" y="27"/>
                      <a:pt x="7" y="27"/>
                    </a:cubicBezTo>
                    <a:cubicBezTo>
                      <a:pt x="6" y="28"/>
                      <a:pt x="6" y="29"/>
                      <a:pt x="6" y="30"/>
                    </a:cubicBezTo>
                    <a:cubicBezTo>
                      <a:pt x="6" y="32"/>
                      <a:pt x="6" y="33"/>
                      <a:pt x="7" y="34"/>
                    </a:cubicBezTo>
                    <a:cubicBezTo>
                      <a:pt x="9" y="36"/>
                      <a:pt x="12" y="36"/>
                      <a:pt x="14" y="34"/>
                    </a:cubicBezTo>
                    <a:cubicBezTo>
                      <a:pt x="33" y="15"/>
                      <a:pt x="33" y="15"/>
                      <a:pt x="33" y="15"/>
                    </a:cubicBezTo>
                    <a:cubicBezTo>
                      <a:pt x="34" y="14"/>
                      <a:pt x="34" y="10"/>
                      <a:pt x="33" y="8"/>
                    </a:cubicBezTo>
                    <a:cubicBezTo>
                      <a:pt x="32" y="7"/>
                      <a:pt x="30" y="7"/>
                      <a:pt x="29" y="7"/>
                    </a:cubicBezTo>
                    <a:close/>
                    <a:moveTo>
                      <a:pt x="5" y="25"/>
                    </a:moveTo>
                    <a:cubicBezTo>
                      <a:pt x="5" y="25"/>
                      <a:pt x="5" y="25"/>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41" name="Freeform 247">
                <a:extLst>
                  <a:ext uri="{FF2B5EF4-FFF2-40B4-BE49-F238E27FC236}">
                    <a16:creationId xmlns:a16="http://schemas.microsoft.com/office/drawing/2014/main" id="{0CCD16A6-4B00-3C61-7CF3-D14786976EAC}"/>
                  </a:ext>
                </a:extLst>
              </p:cNvPr>
              <p:cNvSpPr>
                <a:spLocks/>
              </p:cNvSpPr>
              <p:nvPr/>
            </p:nvSpPr>
            <p:spPr bwMode="auto">
              <a:xfrm>
                <a:off x="4742" y="946"/>
                <a:ext cx="115" cy="78"/>
              </a:xfrm>
              <a:custGeom>
                <a:avLst/>
                <a:gdLst>
                  <a:gd name="T0" fmla="*/ 28 w 40"/>
                  <a:gd name="T1" fmla="*/ 27 h 27"/>
                  <a:gd name="T2" fmla="*/ 20 w 40"/>
                  <a:gd name="T3" fmla="*/ 24 h 27"/>
                  <a:gd name="T4" fmla="*/ 1 w 40"/>
                  <a:gd name="T5" fmla="*/ 5 h 27"/>
                  <a:gd name="T6" fmla="*/ 1 w 40"/>
                  <a:gd name="T7" fmla="*/ 1 h 27"/>
                  <a:gd name="T8" fmla="*/ 6 w 40"/>
                  <a:gd name="T9" fmla="*/ 1 h 27"/>
                  <a:gd name="T10" fmla="*/ 24 w 40"/>
                  <a:gd name="T11" fmla="*/ 20 h 27"/>
                  <a:gd name="T12" fmla="*/ 32 w 40"/>
                  <a:gd name="T13" fmla="*/ 20 h 27"/>
                  <a:gd name="T14" fmla="*/ 32 w 40"/>
                  <a:gd name="T15" fmla="*/ 12 h 27"/>
                  <a:gd name="T16" fmla="*/ 32 w 40"/>
                  <a:gd name="T17" fmla="*/ 8 h 27"/>
                  <a:gd name="T18" fmla="*/ 36 w 40"/>
                  <a:gd name="T19" fmla="*/ 8 h 27"/>
                  <a:gd name="T20" fmla="*/ 36 w 40"/>
                  <a:gd name="T21" fmla="*/ 24 h 27"/>
                  <a:gd name="T22" fmla="*/ 28 w 40"/>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7">
                    <a:moveTo>
                      <a:pt x="28" y="27"/>
                    </a:moveTo>
                    <a:cubicBezTo>
                      <a:pt x="25" y="27"/>
                      <a:pt x="22" y="26"/>
                      <a:pt x="20" y="24"/>
                    </a:cubicBezTo>
                    <a:cubicBezTo>
                      <a:pt x="1" y="5"/>
                      <a:pt x="1" y="5"/>
                      <a:pt x="1" y="5"/>
                    </a:cubicBezTo>
                    <a:cubicBezTo>
                      <a:pt x="0" y="4"/>
                      <a:pt x="0" y="2"/>
                      <a:pt x="1" y="1"/>
                    </a:cubicBezTo>
                    <a:cubicBezTo>
                      <a:pt x="2" y="0"/>
                      <a:pt x="4" y="0"/>
                      <a:pt x="6" y="1"/>
                    </a:cubicBezTo>
                    <a:cubicBezTo>
                      <a:pt x="24" y="20"/>
                      <a:pt x="24" y="20"/>
                      <a:pt x="24" y="20"/>
                    </a:cubicBezTo>
                    <a:cubicBezTo>
                      <a:pt x="26" y="22"/>
                      <a:pt x="30" y="22"/>
                      <a:pt x="32" y="20"/>
                    </a:cubicBezTo>
                    <a:cubicBezTo>
                      <a:pt x="34" y="18"/>
                      <a:pt x="34" y="14"/>
                      <a:pt x="32" y="12"/>
                    </a:cubicBezTo>
                    <a:cubicBezTo>
                      <a:pt x="30" y="11"/>
                      <a:pt x="30" y="9"/>
                      <a:pt x="32" y="8"/>
                    </a:cubicBezTo>
                    <a:cubicBezTo>
                      <a:pt x="33" y="7"/>
                      <a:pt x="35" y="7"/>
                      <a:pt x="36" y="8"/>
                    </a:cubicBezTo>
                    <a:cubicBezTo>
                      <a:pt x="40" y="12"/>
                      <a:pt x="40" y="20"/>
                      <a:pt x="36" y="24"/>
                    </a:cubicBezTo>
                    <a:cubicBezTo>
                      <a:pt x="34" y="26"/>
                      <a:pt x="31" y="27"/>
                      <a:pt x="28"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42" name="Freeform 248">
                <a:extLst>
                  <a:ext uri="{FF2B5EF4-FFF2-40B4-BE49-F238E27FC236}">
                    <a16:creationId xmlns:a16="http://schemas.microsoft.com/office/drawing/2014/main" id="{3540E422-6D7E-1B83-B55A-5390259C5952}"/>
                  </a:ext>
                </a:extLst>
              </p:cNvPr>
              <p:cNvSpPr>
                <a:spLocks/>
              </p:cNvSpPr>
              <p:nvPr/>
            </p:nvSpPr>
            <p:spPr bwMode="auto">
              <a:xfrm>
                <a:off x="4753" y="998"/>
                <a:ext cx="70" cy="61"/>
              </a:xfrm>
              <a:custGeom>
                <a:avLst/>
                <a:gdLst>
                  <a:gd name="T0" fmla="*/ 12 w 24"/>
                  <a:gd name="T1" fmla="*/ 21 h 21"/>
                  <a:gd name="T2" fmla="*/ 4 w 24"/>
                  <a:gd name="T3" fmla="*/ 17 h 21"/>
                  <a:gd name="T4" fmla="*/ 1 w 24"/>
                  <a:gd name="T5" fmla="*/ 15 h 21"/>
                  <a:gd name="T6" fmla="*/ 1 w 24"/>
                  <a:gd name="T7" fmla="*/ 10 h 21"/>
                  <a:gd name="T8" fmla="*/ 6 w 24"/>
                  <a:gd name="T9" fmla="*/ 10 h 21"/>
                  <a:gd name="T10" fmla="*/ 8 w 24"/>
                  <a:gd name="T11" fmla="*/ 13 h 21"/>
                  <a:gd name="T12" fmla="*/ 16 w 24"/>
                  <a:gd name="T13" fmla="*/ 13 h 21"/>
                  <a:gd name="T14" fmla="*/ 16 w 24"/>
                  <a:gd name="T15" fmla="*/ 6 h 21"/>
                  <a:gd name="T16" fmla="*/ 16 w 24"/>
                  <a:gd name="T17" fmla="*/ 1 h 21"/>
                  <a:gd name="T18" fmla="*/ 20 w 24"/>
                  <a:gd name="T19" fmla="*/ 1 h 21"/>
                  <a:gd name="T20" fmla="*/ 20 w 24"/>
                  <a:gd name="T21" fmla="*/ 17 h 21"/>
                  <a:gd name="T22" fmla="*/ 12 w 24"/>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1">
                    <a:moveTo>
                      <a:pt x="12" y="21"/>
                    </a:moveTo>
                    <a:cubicBezTo>
                      <a:pt x="9" y="21"/>
                      <a:pt x="6" y="20"/>
                      <a:pt x="4" y="17"/>
                    </a:cubicBezTo>
                    <a:cubicBezTo>
                      <a:pt x="1" y="15"/>
                      <a:pt x="1" y="15"/>
                      <a:pt x="1" y="15"/>
                    </a:cubicBezTo>
                    <a:cubicBezTo>
                      <a:pt x="0" y="14"/>
                      <a:pt x="0" y="12"/>
                      <a:pt x="1" y="10"/>
                    </a:cubicBezTo>
                    <a:cubicBezTo>
                      <a:pt x="3" y="9"/>
                      <a:pt x="4" y="9"/>
                      <a:pt x="6" y="10"/>
                    </a:cubicBezTo>
                    <a:cubicBezTo>
                      <a:pt x="8" y="13"/>
                      <a:pt x="8" y="13"/>
                      <a:pt x="8" y="13"/>
                    </a:cubicBezTo>
                    <a:cubicBezTo>
                      <a:pt x="10" y="15"/>
                      <a:pt x="14" y="15"/>
                      <a:pt x="16" y="13"/>
                    </a:cubicBezTo>
                    <a:cubicBezTo>
                      <a:pt x="18" y="11"/>
                      <a:pt x="18" y="8"/>
                      <a:pt x="16" y="6"/>
                    </a:cubicBezTo>
                    <a:cubicBezTo>
                      <a:pt x="14" y="5"/>
                      <a:pt x="14" y="3"/>
                      <a:pt x="16" y="1"/>
                    </a:cubicBezTo>
                    <a:cubicBezTo>
                      <a:pt x="17" y="0"/>
                      <a:pt x="19" y="0"/>
                      <a:pt x="20" y="1"/>
                    </a:cubicBezTo>
                    <a:cubicBezTo>
                      <a:pt x="24" y="6"/>
                      <a:pt x="24" y="13"/>
                      <a:pt x="20" y="17"/>
                    </a:cubicBezTo>
                    <a:cubicBezTo>
                      <a:pt x="18" y="20"/>
                      <a:pt x="15" y="21"/>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pic>
          <p:nvPicPr>
            <p:cNvPr id="44" name="Bildobjekt 43">
              <a:extLst>
                <a:ext uri="{FF2B5EF4-FFF2-40B4-BE49-F238E27FC236}">
                  <a16:creationId xmlns:a16="http://schemas.microsoft.com/office/drawing/2014/main" id="{2F0C85A6-2D29-5C01-8249-3C73C57DAF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8204" y="3069280"/>
              <a:ext cx="714152" cy="714152"/>
            </a:xfrm>
            <a:prstGeom prst="rect">
              <a:avLst/>
            </a:prstGeom>
          </p:spPr>
        </p:pic>
      </p:grpSp>
    </p:spTree>
    <p:extLst>
      <p:ext uri="{BB962C8B-B14F-4D97-AF65-F5344CB8AC3E}">
        <p14:creationId xmlns:p14="http://schemas.microsoft.com/office/powerpoint/2010/main" val="133351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7D67F905-76BE-B955-C837-0880BCDBF954}"/>
              </a:ext>
            </a:extLst>
          </p:cNvPr>
          <p:cNvPicPr>
            <a:picLocks noChangeAspect="1"/>
          </p:cNvPicPr>
          <p:nvPr/>
        </p:nvPicPr>
        <p:blipFill>
          <a:blip r:embed="rId2">
            <a:extLst>
              <a:ext uri="{28A0092B-C50C-407E-A947-70E740481C1C}">
                <a14:useLocalDpi xmlns:a14="http://schemas.microsoft.com/office/drawing/2010/main" val="0"/>
              </a:ext>
            </a:extLst>
          </a:blip>
          <a:srcRect r="4667"/>
          <a:stretch/>
        </p:blipFill>
        <p:spPr>
          <a:xfrm>
            <a:off x="-1" y="0"/>
            <a:ext cx="12191999"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Skuldsaneringens betalningshantering</a:t>
            </a:r>
          </a:p>
          <a:p>
            <a:r>
              <a:rPr lang="sv-SE" dirty="0">
                <a:solidFill>
                  <a:schemeClr val="tx1"/>
                </a:solidFill>
              </a:rPr>
              <a:t>Nuläge, utmaningar i vår betalningshantering idag</a:t>
            </a:r>
            <a:endParaRPr lang="sv-SE" dirty="0">
              <a:solidFill>
                <a:schemeClr val="bg1"/>
              </a:solidFill>
            </a:endParaRPr>
          </a:p>
        </p:txBody>
      </p:sp>
      <p:grpSp>
        <p:nvGrpSpPr>
          <p:cNvPr id="49" name="Grupp 48">
            <a:extLst>
              <a:ext uri="{FF2B5EF4-FFF2-40B4-BE49-F238E27FC236}">
                <a16:creationId xmlns:a16="http://schemas.microsoft.com/office/drawing/2014/main" id="{2D120C65-E7D8-FFD5-AA6E-C8E1ACB35865}"/>
              </a:ext>
            </a:extLst>
          </p:cNvPr>
          <p:cNvGrpSpPr/>
          <p:nvPr/>
        </p:nvGrpSpPr>
        <p:grpSpPr>
          <a:xfrm>
            <a:off x="1336544" y="1263128"/>
            <a:ext cx="9518907" cy="4331743"/>
            <a:chOff x="658330" y="1346348"/>
            <a:chExt cx="9518907" cy="4331743"/>
          </a:xfrm>
        </p:grpSpPr>
        <p:sp>
          <p:nvSpPr>
            <p:cNvPr id="5" name="Rektangel 4">
              <a:extLst>
                <a:ext uri="{FF2B5EF4-FFF2-40B4-BE49-F238E27FC236}">
                  <a16:creationId xmlns:a16="http://schemas.microsoft.com/office/drawing/2014/main" id="{D122432C-E722-F65A-BC4B-5C4C24FF708F}"/>
                </a:ext>
              </a:extLst>
            </p:cNvPr>
            <p:cNvSpPr/>
            <p:nvPr/>
          </p:nvSpPr>
          <p:spPr>
            <a:xfrm>
              <a:off x="4319977" y="2378961"/>
              <a:ext cx="2275920" cy="564644"/>
            </a:xfrm>
            <a:prstGeom prst="rect">
              <a:avLst/>
            </a:prstGeom>
            <a:solidFill>
              <a:schemeClr val="bg1"/>
            </a:solidFill>
            <a:ln>
              <a:no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000" b="1" dirty="0">
                  <a:solidFill>
                    <a:schemeClr val="tx2"/>
                  </a:solidFill>
                </a:rPr>
                <a:t>GAP</a:t>
              </a:r>
              <a:br>
                <a:rPr lang="sv-SE" sz="2000" dirty="0">
                  <a:solidFill>
                    <a:schemeClr val="tx2"/>
                  </a:solidFill>
                </a:rPr>
              </a:br>
              <a:r>
                <a:rPr lang="sv-SE" sz="1400" dirty="0">
                  <a:solidFill>
                    <a:schemeClr val="tx2"/>
                  </a:solidFill>
                </a:rPr>
                <a:t>= betalningsförmedlingen</a:t>
              </a:r>
              <a:endParaRPr lang="sv-SE" sz="1050" dirty="0">
                <a:solidFill>
                  <a:schemeClr val="tx2"/>
                </a:solidFill>
              </a:endParaRPr>
            </a:p>
          </p:txBody>
        </p:sp>
        <p:cxnSp>
          <p:nvCxnSpPr>
            <p:cNvPr id="6" name="Rak pilkoppling 5">
              <a:extLst>
                <a:ext uri="{FF2B5EF4-FFF2-40B4-BE49-F238E27FC236}">
                  <a16:creationId xmlns:a16="http://schemas.microsoft.com/office/drawing/2014/main" id="{26D6B17D-9079-E490-7031-5AE5FAC7BAB8}"/>
                </a:ext>
              </a:extLst>
            </p:cNvPr>
            <p:cNvCxnSpPr>
              <a:cxnSpLocks/>
              <a:stCxn id="44" idx="6"/>
            </p:cNvCxnSpPr>
            <p:nvPr/>
          </p:nvCxnSpPr>
          <p:spPr>
            <a:xfrm>
              <a:off x="5694996" y="1654362"/>
              <a:ext cx="4482241" cy="0"/>
            </a:xfrm>
            <a:prstGeom prst="straightConnector1">
              <a:avLst/>
            </a:prstGeom>
            <a:ln w="2857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28" name="Rak koppling 27">
              <a:extLst>
                <a:ext uri="{FF2B5EF4-FFF2-40B4-BE49-F238E27FC236}">
                  <a16:creationId xmlns:a16="http://schemas.microsoft.com/office/drawing/2014/main" id="{1DABFF28-B83A-E525-5623-DCC1CFDDF9EC}"/>
                </a:ext>
              </a:extLst>
            </p:cNvPr>
            <p:cNvCxnSpPr>
              <a:cxnSpLocks/>
              <a:endCxn id="44" idx="2"/>
            </p:cNvCxnSpPr>
            <p:nvPr/>
          </p:nvCxnSpPr>
          <p:spPr>
            <a:xfrm flipV="1">
              <a:off x="672754" y="1654362"/>
              <a:ext cx="448224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29" name="Grupp 28">
              <a:extLst>
                <a:ext uri="{FF2B5EF4-FFF2-40B4-BE49-F238E27FC236}">
                  <a16:creationId xmlns:a16="http://schemas.microsoft.com/office/drawing/2014/main" id="{1803CF38-5C6B-390A-B76F-A7BA1B612222}"/>
                </a:ext>
              </a:extLst>
            </p:cNvPr>
            <p:cNvGrpSpPr/>
            <p:nvPr/>
          </p:nvGrpSpPr>
          <p:grpSpPr>
            <a:xfrm>
              <a:off x="658330" y="1827982"/>
              <a:ext cx="2602583" cy="2160240"/>
              <a:chOff x="1077282" y="1727441"/>
              <a:chExt cx="2880002" cy="2160240"/>
            </a:xfrm>
          </p:grpSpPr>
          <p:grpSp>
            <p:nvGrpSpPr>
              <p:cNvPr id="30" name="Grupp 29">
                <a:extLst>
                  <a:ext uri="{FF2B5EF4-FFF2-40B4-BE49-F238E27FC236}">
                    <a16:creationId xmlns:a16="http://schemas.microsoft.com/office/drawing/2014/main" id="{EC78A416-6AB4-BB95-5A79-D70A74FE2C78}"/>
                  </a:ext>
                </a:extLst>
              </p:cNvPr>
              <p:cNvGrpSpPr/>
              <p:nvPr/>
            </p:nvGrpSpPr>
            <p:grpSpPr>
              <a:xfrm>
                <a:off x="1077282" y="1727441"/>
                <a:ext cx="2880002" cy="2160240"/>
                <a:chOff x="3287687" y="1988840"/>
                <a:chExt cx="1816597" cy="2160240"/>
              </a:xfrm>
            </p:grpSpPr>
            <p:sp>
              <p:nvSpPr>
                <p:cNvPr id="33" name="Rektangel: diagonala rundade hörn 32">
                  <a:extLst>
                    <a:ext uri="{FF2B5EF4-FFF2-40B4-BE49-F238E27FC236}">
                      <a16:creationId xmlns:a16="http://schemas.microsoft.com/office/drawing/2014/main" id="{DE61CE66-7A62-820F-4241-3BC508CA7EFD}"/>
                    </a:ext>
                  </a:extLst>
                </p:cNvPr>
                <p:cNvSpPr/>
                <p:nvPr/>
              </p:nvSpPr>
              <p:spPr>
                <a:xfrm>
                  <a:off x="3448100" y="1988840"/>
                  <a:ext cx="1656184" cy="2016224"/>
                </a:xfrm>
                <a:prstGeom prst="round2DiagRect">
                  <a:avLst/>
                </a:prstGeom>
                <a:solidFill>
                  <a:srgbClr val="3385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4" name="Rektangel: diagonala rundade hörn 33">
                  <a:extLst>
                    <a:ext uri="{FF2B5EF4-FFF2-40B4-BE49-F238E27FC236}">
                      <a16:creationId xmlns:a16="http://schemas.microsoft.com/office/drawing/2014/main" id="{2C53AEBC-3E9D-D68E-E59B-1383F7C2D1C3}"/>
                    </a:ext>
                  </a:extLst>
                </p:cNvPr>
                <p:cNvSpPr/>
                <p:nvPr/>
              </p:nvSpPr>
              <p:spPr>
                <a:xfrm>
                  <a:off x="3287687" y="2054324"/>
                  <a:ext cx="1765913" cy="2094756"/>
                </a:xfrm>
                <a:prstGeom prst="round2DiagRect">
                  <a:avLst/>
                </a:prstGeom>
                <a:solidFill>
                  <a:srgbClr val="66A4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sp>
            <p:nvSpPr>
              <p:cNvPr id="31" name="textruta 30">
                <a:extLst>
                  <a:ext uri="{FF2B5EF4-FFF2-40B4-BE49-F238E27FC236}">
                    <a16:creationId xmlns:a16="http://schemas.microsoft.com/office/drawing/2014/main" id="{45C6E139-4AEB-3D46-72FA-78A84649D087}"/>
                  </a:ext>
                </a:extLst>
              </p:cNvPr>
              <p:cNvSpPr txBox="1"/>
              <p:nvPr/>
            </p:nvSpPr>
            <p:spPr>
              <a:xfrm>
                <a:off x="1077283" y="2012033"/>
                <a:ext cx="2799648" cy="307777"/>
              </a:xfrm>
              <a:prstGeom prst="rect">
                <a:avLst/>
              </a:prstGeom>
              <a:noFill/>
            </p:spPr>
            <p:txBody>
              <a:bodyPr wrap="square" rtlCol="0">
                <a:spAutoFit/>
              </a:bodyPr>
              <a:lstStyle/>
              <a:p>
                <a:pPr algn="ctr"/>
                <a:r>
                  <a:rPr lang="sv-SE" sz="1400" b="1" dirty="0"/>
                  <a:t>ÄRENDEHANTERING</a:t>
                </a:r>
              </a:p>
            </p:txBody>
          </p:sp>
          <p:sp>
            <p:nvSpPr>
              <p:cNvPr id="32" name="textruta 31">
                <a:extLst>
                  <a:ext uri="{FF2B5EF4-FFF2-40B4-BE49-F238E27FC236}">
                    <a16:creationId xmlns:a16="http://schemas.microsoft.com/office/drawing/2014/main" id="{4FD6559C-394F-7244-4089-D435D8363508}"/>
                  </a:ext>
                </a:extLst>
              </p:cNvPr>
              <p:cNvSpPr txBox="1"/>
              <p:nvPr/>
            </p:nvSpPr>
            <p:spPr>
              <a:xfrm>
                <a:off x="1093244" y="2385488"/>
                <a:ext cx="2782628" cy="1200329"/>
              </a:xfrm>
              <a:prstGeom prst="rect">
                <a:avLst/>
              </a:prstGeom>
              <a:noFill/>
            </p:spPr>
            <p:txBody>
              <a:bodyPr wrap="square" rtlCol="0">
                <a:spAutoFit/>
              </a:bodyPr>
              <a:lstStyle/>
              <a:p>
                <a:pPr marL="285750" indent="-285750">
                  <a:buFont typeface="Wingdings" panose="05000000000000000000" pitchFamily="2" charset="2"/>
                  <a:buChar char="ü"/>
                </a:pPr>
                <a:r>
                  <a:rPr lang="sv-SE" sz="1200" dirty="0"/>
                  <a:t>Skuldsaneringsärende</a:t>
                </a:r>
              </a:p>
              <a:p>
                <a:pPr marL="285750" indent="-285750">
                  <a:buFont typeface="Wingdings" panose="05000000000000000000" pitchFamily="2" charset="2"/>
                  <a:buChar char="ü"/>
                </a:pPr>
                <a:r>
                  <a:rPr lang="sv-SE" sz="1200" dirty="0"/>
                  <a:t>Betalningsplan</a:t>
                </a:r>
              </a:p>
              <a:p>
                <a:pPr marL="285750" indent="-285750">
                  <a:buFont typeface="Wingdings" panose="05000000000000000000" pitchFamily="2" charset="2"/>
                  <a:buChar char="ü"/>
                </a:pPr>
                <a:r>
                  <a:rPr lang="sv-SE" sz="1200" dirty="0"/>
                  <a:t>Förväntad in- och utbetalningar</a:t>
                </a:r>
              </a:p>
              <a:p>
                <a:pPr marL="285750" indent="-285750">
                  <a:buFont typeface="Wingdings" panose="05000000000000000000" pitchFamily="2" charset="2"/>
                  <a:buChar char="ü"/>
                </a:pPr>
                <a:r>
                  <a:rPr lang="sv-SE" sz="1200" dirty="0"/>
                  <a:t>Gäldenärens förväntade saldo</a:t>
                </a:r>
              </a:p>
              <a:p>
                <a:endParaRPr lang="sv-SE" sz="1200" dirty="0"/>
              </a:p>
            </p:txBody>
          </p:sp>
        </p:grpSp>
        <p:grpSp>
          <p:nvGrpSpPr>
            <p:cNvPr id="35" name="Grupp 34">
              <a:extLst>
                <a:ext uri="{FF2B5EF4-FFF2-40B4-BE49-F238E27FC236}">
                  <a16:creationId xmlns:a16="http://schemas.microsoft.com/office/drawing/2014/main" id="{07BF9218-F00B-0D32-76DE-6F7817C650A0}"/>
                </a:ext>
              </a:extLst>
            </p:cNvPr>
            <p:cNvGrpSpPr/>
            <p:nvPr/>
          </p:nvGrpSpPr>
          <p:grpSpPr>
            <a:xfrm>
              <a:off x="7536158" y="1827982"/>
              <a:ext cx="2606279" cy="2160240"/>
              <a:chOff x="8230626" y="1727441"/>
              <a:chExt cx="2884092" cy="2160240"/>
            </a:xfrm>
          </p:grpSpPr>
          <p:grpSp>
            <p:nvGrpSpPr>
              <p:cNvPr id="36" name="Grupp 35">
                <a:extLst>
                  <a:ext uri="{FF2B5EF4-FFF2-40B4-BE49-F238E27FC236}">
                    <a16:creationId xmlns:a16="http://schemas.microsoft.com/office/drawing/2014/main" id="{475650B6-9C6D-25EA-9B72-BBC3789353B5}"/>
                  </a:ext>
                </a:extLst>
              </p:cNvPr>
              <p:cNvGrpSpPr/>
              <p:nvPr/>
            </p:nvGrpSpPr>
            <p:grpSpPr>
              <a:xfrm>
                <a:off x="8234716" y="1727441"/>
                <a:ext cx="2880002" cy="2160240"/>
                <a:chOff x="695399" y="1988840"/>
                <a:chExt cx="1800201" cy="2160240"/>
              </a:xfrm>
            </p:grpSpPr>
            <p:sp>
              <p:nvSpPr>
                <p:cNvPr id="39" name="Rektangel: diagonala rundade hörn 38">
                  <a:extLst>
                    <a:ext uri="{FF2B5EF4-FFF2-40B4-BE49-F238E27FC236}">
                      <a16:creationId xmlns:a16="http://schemas.microsoft.com/office/drawing/2014/main" id="{4AFC36A0-6902-2C86-754B-E9CCDC62D6B1}"/>
                    </a:ext>
                  </a:extLst>
                </p:cNvPr>
                <p:cNvSpPr/>
                <p:nvPr/>
              </p:nvSpPr>
              <p:spPr>
                <a:xfrm>
                  <a:off x="839416" y="1988840"/>
                  <a:ext cx="1656184" cy="2016224"/>
                </a:xfrm>
                <a:prstGeom prst="round2DiagRect">
                  <a:avLst/>
                </a:prstGeom>
                <a:solidFill>
                  <a:srgbClr val="834B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0" name="Rektangel: diagonala rundade hörn 39">
                  <a:extLst>
                    <a:ext uri="{FF2B5EF4-FFF2-40B4-BE49-F238E27FC236}">
                      <a16:creationId xmlns:a16="http://schemas.microsoft.com/office/drawing/2014/main" id="{CEA00BFE-D43E-F99D-E024-52802602F110}"/>
                    </a:ext>
                  </a:extLst>
                </p:cNvPr>
                <p:cNvSpPr/>
                <p:nvPr/>
              </p:nvSpPr>
              <p:spPr>
                <a:xfrm>
                  <a:off x="695399" y="2054324"/>
                  <a:ext cx="1752460" cy="2094756"/>
                </a:xfrm>
                <a:prstGeom prst="round2DiagRect">
                  <a:avLst/>
                </a:prstGeom>
                <a:solidFill>
                  <a:srgbClr val="A278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sp>
            <p:nvSpPr>
              <p:cNvPr id="37" name="textruta 36">
                <a:extLst>
                  <a:ext uri="{FF2B5EF4-FFF2-40B4-BE49-F238E27FC236}">
                    <a16:creationId xmlns:a16="http://schemas.microsoft.com/office/drawing/2014/main" id="{38879F0B-143B-8265-19EF-0284720ABB23}"/>
                  </a:ext>
                </a:extLst>
              </p:cNvPr>
              <p:cNvSpPr txBox="1"/>
              <p:nvPr/>
            </p:nvSpPr>
            <p:spPr>
              <a:xfrm>
                <a:off x="8230627" y="1949288"/>
                <a:ext cx="2803624" cy="307777"/>
              </a:xfrm>
              <a:prstGeom prst="rect">
                <a:avLst/>
              </a:prstGeom>
              <a:noFill/>
            </p:spPr>
            <p:txBody>
              <a:bodyPr wrap="square" rtlCol="0">
                <a:spAutoFit/>
              </a:bodyPr>
              <a:lstStyle/>
              <a:p>
                <a:pPr algn="ctr"/>
                <a:r>
                  <a:rPr lang="sv-SE" sz="1400" b="1" dirty="0"/>
                  <a:t>BOKFÖRING</a:t>
                </a:r>
              </a:p>
            </p:txBody>
          </p:sp>
          <p:sp>
            <p:nvSpPr>
              <p:cNvPr id="38" name="textruta 37">
                <a:extLst>
                  <a:ext uri="{FF2B5EF4-FFF2-40B4-BE49-F238E27FC236}">
                    <a16:creationId xmlns:a16="http://schemas.microsoft.com/office/drawing/2014/main" id="{301C73FD-D10D-F07B-4D2F-ABEEF8753F8B}"/>
                  </a:ext>
                </a:extLst>
              </p:cNvPr>
              <p:cNvSpPr txBox="1"/>
              <p:nvPr/>
            </p:nvSpPr>
            <p:spPr>
              <a:xfrm>
                <a:off x="8230626" y="2389337"/>
                <a:ext cx="2803625" cy="646331"/>
              </a:xfrm>
              <a:prstGeom prst="rect">
                <a:avLst/>
              </a:prstGeom>
              <a:noFill/>
            </p:spPr>
            <p:txBody>
              <a:bodyPr wrap="square" rtlCol="0">
                <a:spAutoFit/>
              </a:bodyPr>
              <a:lstStyle/>
              <a:p>
                <a:pPr marL="285750" indent="-285750">
                  <a:buFont typeface="Wingdings" panose="05000000000000000000" pitchFamily="2" charset="2"/>
                  <a:buChar char="ü"/>
                </a:pPr>
                <a:r>
                  <a:rPr lang="sv-SE" sz="1200" dirty="0"/>
                  <a:t>Hanterar faktiska in- och utbetalningar</a:t>
                </a:r>
              </a:p>
              <a:p>
                <a:pPr marL="285750" indent="-285750">
                  <a:buFont typeface="Wingdings" panose="05000000000000000000" pitchFamily="2" charset="2"/>
                  <a:buChar char="ü"/>
                </a:pPr>
                <a:r>
                  <a:rPr lang="sv-SE" sz="1200" dirty="0"/>
                  <a:t>Kundens verkliga saldo</a:t>
                </a:r>
              </a:p>
            </p:txBody>
          </p:sp>
        </p:grpSp>
        <p:sp>
          <p:nvSpPr>
            <p:cNvPr id="41" name="textruta 40">
              <a:extLst>
                <a:ext uri="{FF2B5EF4-FFF2-40B4-BE49-F238E27FC236}">
                  <a16:creationId xmlns:a16="http://schemas.microsoft.com/office/drawing/2014/main" id="{3F8AA9AD-CCF4-CFCD-D33E-25D05D00D14A}"/>
                </a:ext>
              </a:extLst>
            </p:cNvPr>
            <p:cNvSpPr txBox="1"/>
            <p:nvPr/>
          </p:nvSpPr>
          <p:spPr>
            <a:xfrm>
              <a:off x="1914401" y="1351383"/>
              <a:ext cx="2536649" cy="276999"/>
            </a:xfrm>
            <a:prstGeom prst="rect">
              <a:avLst/>
            </a:prstGeom>
            <a:noFill/>
          </p:spPr>
          <p:txBody>
            <a:bodyPr wrap="square" rtlCol="0">
              <a:spAutoFit/>
            </a:bodyPr>
            <a:lstStyle/>
            <a:p>
              <a:pPr algn="ctr"/>
              <a:r>
                <a:rPr lang="sv-SE" sz="1200" dirty="0"/>
                <a:t>Betalningar löper på enligt plan</a:t>
              </a:r>
            </a:p>
          </p:txBody>
        </p:sp>
        <p:sp>
          <p:nvSpPr>
            <p:cNvPr id="42" name="textruta 41">
              <a:extLst>
                <a:ext uri="{FF2B5EF4-FFF2-40B4-BE49-F238E27FC236}">
                  <a16:creationId xmlns:a16="http://schemas.microsoft.com/office/drawing/2014/main" id="{339020D7-BFC6-F88C-F943-F091F943BF08}"/>
                </a:ext>
              </a:extLst>
            </p:cNvPr>
            <p:cNvSpPr txBox="1"/>
            <p:nvPr/>
          </p:nvSpPr>
          <p:spPr>
            <a:xfrm>
              <a:off x="5791991" y="1346348"/>
              <a:ext cx="3912142" cy="276999"/>
            </a:xfrm>
            <a:prstGeom prst="rect">
              <a:avLst/>
            </a:prstGeom>
            <a:noFill/>
          </p:spPr>
          <p:txBody>
            <a:bodyPr wrap="square" rtlCol="0">
              <a:spAutoFit/>
            </a:bodyPr>
            <a:lstStyle/>
            <a:p>
              <a:pPr algn="ctr"/>
              <a:r>
                <a:rPr lang="sv-SE" sz="1200" dirty="0"/>
                <a:t>Felhändelse i betalningsflödet –skillnad, GAP, uppstår</a:t>
              </a:r>
            </a:p>
          </p:txBody>
        </p:sp>
        <p:sp>
          <p:nvSpPr>
            <p:cNvPr id="43" name="textruta 42">
              <a:extLst>
                <a:ext uri="{FF2B5EF4-FFF2-40B4-BE49-F238E27FC236}">
                  <a16:creationId xmlns:a16="http://schemas.microsoft.com/office/drawing/2014/main" id="{A98C5608-0729-7DC5-3202-AFCC9A4E06D6}"/>
                </a:ext>
              </a:extLst>
            </p:cNvPr>
            <p:cNvSpPr txBox="1"/>
            <p:nvPr/>
          </p:nvSpPr>
          <p:spPr>
            <a:xfrm>
              <a:off x="2627726" y="4293096"/>
              <a:ext cx="5660422" cy="1384995"/>
            </a:xfrm>
            <a:prstGeom prst="rect">
              <a:avLst/>
            </a:prstGeom>
            <a:solidFill>
              <a:schemeClr val="bg1"/>
            </a:solidFill>
          </p:spPr>
          <p:txBody>
            <a:bodyPr wrap="square" rtlCol="0">
              <a:spAutoFit/>
            </a:bodyPr>
            <a:lstStyle/>
            <a:p>
              <a:pPr marL="171450" indent="-171450">
                <a:buFont typeface="Arial" panose="020B0604020202020204" pitchFamily="34" charset="0"/>
                <a:buChar char="•"/>
              </a:pPr>
              <a:r>
                <a:rPr lang="sv-SE" sz="1200" dirty="0">
                  <a:solidFill>
                    <a:schemeClr val="tx2"/>
                  </a:solidFill>
                </a:rPr>
                <a:t>Envägskommunikation från ärendehantering till bokföring.</a:t>
              </a:r>
            </a:p>
            <a:p>
              <a:pPr marL="171450" indent="-171450">
                <a:buFont typeface="Arial" panose="020B0604020202020204" pitchFamily="34" charset="0"/>
                <a:buChar char="•"/>
              </a:pPr>
              <a:endParaRPr lang="sv-SE" sz="1200" dirty="0">
                <a:solidFill>
                  <a:schemeClr val="tx2"/>
                </a:solidFill>
              </a:endParaRPr>
            </a:p>
            <a:p>
              <a:pPr marL="171450" indent="-171450">
                <a:buFont typeface="Arial" panose="020B0604020202020204" pitchFamily="34" charset="0"/>
                <a:buChar char="•"/>
              </a:pPr>
              <a:r>
                <a:rPr lang="sv-SE" sz="1200" dirty="0">
                  <a:solidFill>
                    <a:schemeClr val="tx2"/>
                  </a:solidFill>
                </a:rPr>
                <a:t>Ekonomisystem kan ha svårt att veta vilken betalningsplan som faktiskt gäller.</a:t>
              </a:r>
            </a:p>
            <a:p>
              <a:pPr marL="171450" indent="-171450">
                <a:buFont typeface="Arial" panose="020B0604020202020204" pitchFamily="34" charset="0"/>
                <a:buChar char="•"/>
              </a:pPr>
              <a:endParaRPr lang="sv-SE" sz="1200" dirty="0">
                <a:solidFill>
                  <a:schemeClr val="tx2"/>
                </a:solidFill>
              </a:endParaRPr>
            </a:p>
            <a:p>
              <a:pPr marL="171450" indent="-171450">
                <a:buFont typeface="Arial" panose="020B0604020202020204" pitchFamily="34" charset="0"/>
                <a:buChar char="•"/>
              </a:pPr>
              <a:r>
                <a:rPr lang="sv-SE" sz="1200" dirty="0">
                  <a:solidFill>
                    <a:schemeClr val="tx2"/>
                  </a:solidFill>
                </a:rPr>
                <a:t>Ärendehantering känner inte till faktiska betalningshändelser</a:t>
              </a:r>
            </a:p>
            <a:p>
              <a:pPr marL="171450" indent="-171450">
                <a:buFont typeface="Arial" panose="020B0604020202020204" pitchFamily="34" charset="0"/>
                <a:buChar char="•"/>
              </a:pPr>
              <a:endParaRPr lang="sv-SE" sz="1200" dirty="0">
                <a:solidFill>
                  <a:schemeClr val="tx2"/>
                </a:solidFill>
              </a:endParaRPr>
            </a:p>
            <a:p>
              <a:pPr marL="171450" indent="-171450">
                <a:buFont typeface="Arial" panose="020B0604020202020204" pitchFamily="34" charset="0"/>
                <a:buChar char="•"/>
              </a:pPr>
              <a:r>
                <a:rPr lang="sv-SE" sz="1200" dirty="0">
                  <a:solidFill>
                    <a:schemeClr val="tx2"/>
                  </a:solidFill>
                </a:rPr>
                <a:t>Felaktiga betalningar kräver manuell hantering</a:t>
              </a:r>
            </a:p>
          </p:txBody>
        </p:sp>
        <p:sp>
          <p:nvSpPr>
            <p:cNvPr id="44" name="Ellips 43">
              <a:extLst>
                <a:ext uri="{FF2B5EF4-FFF2-40B4-BE49-F238E27FC236}">
                  <a16:creationId xmlns:a16="http://schemas.microsoft.com/office/drawing/2014/main" id="{2F4E4080-E2C1-DC0F-D809-51BA51942B89}"/>
                </a:ext>
              </a:extLst>
            </p:cNvPr>
            <p:cNvSpPr/>
            <p:nvPr/>
          </p:nvSpPr>
          <p:spPr>
            <a:xfrm>
              <a:off x="5154996" y="1384362"/>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5" name="Blixt 44">
              <a:extLst>
                <a:ext uri="{FF2B5EF4-FFF2-40B4-BE49-F238E27FC236}">
                  <a16:creationId xmlns:a16="http://schemas.microsoft.com/office/drawing/2014/main" id="{D796489A-3F65-544A-2639-8393839324E9}"/>
                </a:ext>
              </a:extLst>
            </p:cNvPr>
            <p:cNvSpPr/>
            <p:nvPr/>
          </p:nvSpPr>
          <p:spPr>
            <a:xfrm rot="628563">
              <a:off x="5238911" y="1446497"/>
              <a:ext cx="337199" cy="408652"/>
            </a:xfrm>
            <a:prstGeom prst="lightningBol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cxnSp>
          <p:nvCxnSpPr>
            <p:cNvPr id="46" name="Rak pilkoppling 45">
              <a:extLst>
                <a:ext uri="{FF2B5EF4-FFF2-40B4-BE49-F238E27FC236}">
                  <a16:creationId xmlns:a16="http://schemas.microsoft.com/office/drawing/2014/main" id="{61B5B50D-6157-AED2-4B8F-9117E46FCDD1}"/>
                </a:ext>
              </a:extLst>
            </p:cNvPr>
            <p:cNvCxnSpPr/>
            <p:nvPr/>
          </p:nvCxnSpPr>
          <p:spPr>
            <a:xfrm>
              <a:off x="3431704" y="2698698"/>
              <a:ext cx="720080" cy="0"/>
            </a:xfrm>
            <a:prstGeom prst="straightConnector1">
              <a:avLst/>
            </a:prstGeom>
            <a:ln w="28575" cap="flat" cmpd="sng" algn="ctr">
              <a:solidFill>
                <a:schemeClr val="accent3"/>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7" name="Rak pilkoppling 46">
              <a:extLst>
                <a:ext uri="{FF2B5EF4-FFF2-40B4-BE49-F238E27FC236}">
                  <a16:creationId xmlns:a16="http://schemas.microsoft.com/office/drawing/2014/main" id="{638C435B-1FBD-F823-EB96-7D1B62BA02FC}"/>
                </a:ext>
              </a:extLst>
            </p:cNvPr>
            <p:cNvCxnSpPr>
              <a:cxnSpLocks/>
            </p:cNvCxnSpPr>
            <p:nvPr/>
          </p:nvCxnSpPr>
          <p:spPr>
            <a:xfrm flipH="1">
              <a:off x="6672064" y="2725316"/>
              <a:ext cx="720080" cy="0"/>
            </a:xfrm>
            <a:prstGeom prst="straightConnector1">
              <a:avLst/>
            </a:prstGeom>
            <a:ln w="28575" cap="flat" cmpd="sng" algn="ctr">
              <a:solidFill>
                <a:schemeClr val="accent5"/>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8" name="Rak koppling 47">
              <a:extLst>
                <a:ext uri="{FF2B5EF4-FFF2-40B4-BE49-F238E27FC236}">
                  <a16:creationId xmlns:a16="http://schemas.microsoft.com/office/drawing/2014/main" id="{B41F4F5C-37EE-E26A-14AB-335B75E0B517}"/>
                </a:ext>
              </a:extLst>
            </p:cNvPr>
            <p:cNvCxnSpPr>
              <a:stCxn id="5" idx="2"/>
              <a:endCxn id="43" idx="0"/>
            </p:cNvCxnSpPr>
            <p:nvPr/>
          </p:nvCxnSpPr>
          <p:spPr>
            <a:xfrm>
              <a:off x="5457937" y="2943605"/>
              <a:ext cx="0" cy="1349491"/>
            </a:xfrm>
            <a:prstGeom prst="line">
              <a:avLst/>
            </a:prstGeom>
            <a:ln w="28575">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62258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7D67F905-76BE-B955-C837-0880BCDBF954}"/>
              </a:ext>
            </a:extLst>
          </p:cNvPr>
          <p:cNvPicPr>
            <a:picLocks noChangeAspect="1"/>
          </p:cNvPicPr>
          <p:nvPr/>
        </p:nvPicPr>
        <p:blipFill>
          <a:blip r:embed="rId2">
            <a:extLst>
              <a:ext uri="{28A0092B-C50C-407E-A947-70E740481C1C}">
                <a14:useLocalDpi xmlns:a14="http://schemas.microsoft.com/office/drawing/2010/main" val="0"/>
              </a:ext>
            </a:extLst>
          </a:blip>
          <a:srcRect r="4667"/>
          <a:stretch/>
        </p:blipFill>
        <p:spPr>
          <a:xfrm>
            <a:off x="-1" y="0"/>
            <a:ext cx="12191999"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Skuldsaneringens betalningshantering</a:t>
            </a:r>
          </a:p>
          <a:p>
            <a:r>
              <a:rPr lang="sv-SE" dirty="0" err="1">
                <a:solidFill>
                  <a:schemeClr val="tx1"/>
                </a:solidFill>
              </a:rPr>
              <a:t>Nyläge</a:t>
            </a:r>
            <a:r>
              <a:rPr lang="sv-SE" dirty="0">
                <a:solidFill>
                  <a:schemeClr val="tx1"/>
                </a:solidFill>
              </a:rPr>
              <a:t>, en del av svaret på våra utmaningar</a:t>
            </a:r>
          </a:p>
        </p:txBody>
      </p:sp>
      <p:grpSp>
        <p:nvGrpSpPr>
          <p:cNvPr id="4" name="Grupp 3">
            <a:extLst>
              <a:ext uri="{FF2B5EF4-FFF2-40B4-BE49-F238E27FC236}">
                <a16:creationId xmlns:a16="http://schemas.microsoft.com/office/drawing/2014/main" id="{84BDC6E1-5DD5-AF44-AC3B-E7FE347E6157}"/>
              </a:ext>
            </a:extLst>
          </p:cNvPr>
          <p:cNvGrpSpPr/>
          <p:nvPr/>
        </p:nvGrpSpPr>
        <p:grpSpPr>
          <a:xfrm>
            <a:off x="1343756" y="1382797"/>
            <a:ext cx="9504483" cy="4092405"/>
            <a:chOff x="672754" y="1346348"/>
            <a:chExt cx="9504483" cy="4092405"/>
          </a:xfrm>
        </p:grpSpPr>
        <p:cxnSp>
          <p:nvCxnSpPr>
            <p:cNvPr id="5" name="Rak pilkoppling 4">
              <a:extLst>
                <a:ext uri="{FF2B5EF4-FFF2-40B4-BE49-F238E27FC236}">
                  <a16:creationId xmlns:a16="http://schemas.microsoft.com/office/drawing/2014/main" id="{4886D306-E708-E4AF-A698-630CA7A60A6B}"/>
                </a:ext>
              </a:extLst>
            </p:cNvPr>
            <p:cNvCxnSpPr>
              <a:cxnSpLocks/>
              <a:stCxn id="10" idx="6"/>
            </p:cNvCxnSpPr>
            <p:nvPr/>
          </p:nvCxnSpPr>
          <p:spPr>
            <a:xfrm>
              <a:off x="5694996" y="1654362"/>
              <a:ext cx="4482241" cy="0"/>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6" name="Rak koppling 5">
              <a:extLst>
                <a:ext uri="{FF2B5EF4-FFF2-40B4-BE49-F238E27FC236}">
                  <a16:creationId xmlns:a16="http://schemas.microsoft.com/office/drawing/2014/main" id="{42393263-7F43-5491-DAA7-C517DF3EC3FD}"/>
                </a:ext>
              </a:extLst>
            </p:cNvPr>
            <p:cNvCxnSpPr>
              <a:cxnSpLocks/>
              <a:endCxn id="10" idx="2"/>
            </p:cNvCxnSpPr>
            <p:nvPr/>
          </p:nvCxnSpPr>
          <p:spPr>
            <a:xfrm flipV="1">
              <a:off x="672754" y="1654362"/>
              <a:ext cx="448224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textruta 7">
              <a:extLst>
                <a:ext uri="{FF2B5EF4-FFF2-40B4-BE49-F238E27FC236}">
                  <a16:creationId xmlns:a16="http://schemas.microsoft.com/office/drawing/2014/main" id="{1CAA00D1-390B-BF02-F1E0-29677CFAAB3C}"/>
                </a:ext>
              </a:extLst>
            </p:cNvPr>
            <p:cNvSpPr txBox="1"/>
            <p:nvPr/>
          </p:nvSpPr>
          <p:spPr>
            <a:xfrm>
              <a:off x="1914401" y="1351383"/>
              <a:ext cx="2536649" cy="276999"/>
            </a:xfrm>
            <a:prstGeom prst="rect">
              <a:avLst/>
            </a:prstGeom>
            <a:noFill/>
          </p:spPr>
          <p:txBody>
            <a:bodyPr wrap="square" rtlCol="0">
              <a:spAutoFit/>
            </a:bodyPr>
            <a:lstStyle/>
            <a:p>
              <a:pPr algn="ctr"/>
              <a:r>
                <a:rPr lang="sv-SE" sz="1200" dirty="0"/>
                <a:t>Betalningar löper på enligt plan</a:t>
              </a:r>
            </a:p>
          </p:txBody>
        </p:sp>
        <p:sp>
          <p:nvSpPr>
            <p:cNvPr id="9" name="textruta 8">
              <a:extLst>
                <a:ext uri="{FF2B5EF4-FFF2-40B4-BE49-F238E27FC236}">
                  <a16:creationId xmlns:a16="http://schemas.microsoft.com/office/drawing/2014/main" id="{F8DA84ED-1A24-697A-62D8-CA11D6CC1248}"/>
                </a:ext>
              </a:extLst>
            </p:cNvPr>
            <p:cNvSpPr txBox="1"/>
            <p:nvPr/>
          </p:nvSpPr>
          <p:spPr>
            <a:xfrm>
              <a:off x="5791991" y="1346348"/>
              <a:ext cx="4099638" cy="276999"/>
            </a:xfrm>
            <a:prstGeom prst="rect">
              <a:avLst/>
            </a:prstGeom>
            <a:noFill/>
          </p:spPr>
          <p:txBody>
            <a:bodyPr wrap="square" rtlCol="0">
              <a:spAutoFit/>
            </a:bodyPr>
            <a:lstStyle/>
            <a:p>
              <a:pPr algn="ctr"/>
              <a:r>
                <a:rPr lang="sv-SE" sz="1200" dirty="0"/>
                <a:t>Felhändelse i betalningsflödet – fångas upp av systemet</a:t>
              </a:r>
            </a:p>
          </p:txBody>
        </p:sp>
        <p:sp>
          <p:nvSpPr>
            <p:cNvPr id="10" name="Ellips 9">
              <a:extLst>
                <a:ext uri="{FF2B5EF4-FFF2-40B4-BE49-F238E27FC236}">
                  <a16:creationId xmlns:a16="http://schemas.microsoft.com/office/drawing/2014/main" id="{7AB15360-54FF-FD0B-8BE6-BF83E2CC79CE}"/>
                </a:ext>
              </a:extLst>
            </p:cNvPr>
            <p:cNvSpPr/>
            <p:nvPr/>
          </p:nvSpPr>
          <p:spPr>
            <a:xfrm>
              <a:off x="5154996" y="1384362"/>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Blixt 10">
              <a:extLst>
                <a:ext uri="{FF2B5EF4-FFF2-40B4-BE49-F238E27FC236}">
                  <a16:creationId xmlns:a16="http://schemas.microsoft.com/office/drawing/2014/main" id="{DC8C4329-EAC8-0CCC-565B-CF561F2D0B31}"/>
                </a:ext>
              </a:extLst>
            </p:cNvPr>
            <p:cNvSpPr/>
            <p:nvPr/>
          </p:nvSpPr>
          <p:spPr>
            <a:xfrm rot="628563">
              <a:off x="5238911" y="1446497"/>
              <a:ext cx="337199" cy="408652"/>
            </a:xfrm>
            <a:prstGeom prst="lightningBol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12" name="Grupp 11">
              <a:extLst>
                <a:ext uri="{FF2B5EF4-FFF2-40B4-BE49-F238E27FC236}">
                  <a16:creationId xmlns:a16="http://schemas.microsoft.com/office/drawing/2014/main" id="{886118AC-C259-C78E-BCB5-E12335FF4137}"/>
                </a:ext>
              </a:extLst>
            </p:cNvPr>
            <p:cNvGrpSpPr/>
            <p:nvPr/>
          </p:nvGrpSpPr>
          <p:grpSpPr>
            <a:xfrm>
              <a:off x="2664242" y="2254070"/>
              <a:ext cx="5521508" cy="3184683"/>
              <a:chOff x="4088707" y="2254070"/>
              <a:chExt cx="5521508" cy="3184683"/>
            </a:xfrm>
          </p:grpSpPr>
          <p:grpSp>
            <p:nvGrpSpPr>
              <p:cNvPr id="17" name="Grupp 16">
                <a:extLst>
                  <a:ext uri="{FF2B5EF4-FFF2-40B4-BE49-F238E27FC236}">
                    <a16:creationId xmlns:a16="http://schemas.microsoft.com/office/drawing/2014/main" id="{4F6649CA-B8D6-96A4-23F9-0ECE79F71075}"/>
                  </a:ext>
                </a:extLst>
              </p:cNvPr>
              <p:cNvGrpSpPr/>
              <p:nvPr/>
            </p:nvGrpSpPr>
            <p:grpSpPr>
              <a:xfrm>
                <a:off x="4088707" y="2254070"/>
                <a:ext cx="2602583" cy="3184683"/>
                <a:chOff x="1077282" y="1727441"/>
                <a:chExt cx="2880002" cy="2160240"/>
              </a:xfrm>
            </p:grpSpPr>
            <p:grpSp>
              <p:nvGrpSpPr>
                <p:cNvPr id="19" name="Grupp 18">
                  <a:extLst>
                    <a:ext uri="{FF2B5EF4-FFF2-40B4-BE49-F238E27FC236}">
                      <a16:creationId xmlns:a16="http://schemas.microsoft.com/office/drawing/2014/main" id="{F3775C7B-E45D-459C-8F9C-507C84FB8B97}"/>
                    </a:ext>
                  </a:extLst>
                </p:cNvPr>
                <p:cNvGrpSpPr/>
                <p:nvPr/>
              </p:nvGrpSpPr>
              <p:grpSpPr>
                <a:xfrm>
                  <a:off x="1077282" y="1727441"/>
                  <a:ext cx="2880002" cy="2160240"/>
                  <a:chOff x="3287687" y="1988840"/>
                  <a:chExt cx="1816597" cy="2160240"/>
                </a:xfrm>
              </p:grpSpPr>
              <p:sp>
                <p:nvSpPr>
                  <p:cNvPr id="22" name="Rektangel: diagonala rundade hörn 21">
                    <a:extLst>
                      <a:ext uri="{FF2B5EF4-FFF2-40B4-BE49-F238E27FC236}">
                        <a16:creationId xmlns:a16="http://schemas.microsoft.com/office/drawing/2014/main" id="{259A3B76-18ED-34DE-1C12-82211D0F79D4}"/>
                      </a:ext>
                    </a:extLst>
                  </p:cNvPr>
                  <p:cNvSpPr/>
                  <p:nvPr/>
                </p:nvSpPr>
                <p:spPr>
                  <a:xfrm>
                    <a:off x="3448100" y="1988840"/>
                    <a:ext cx="1656184" cy="2016224"/>
                  </a:xfrm>
                  <a:prstGeom prst="round2DiagRect">
                    <a:avLst/>
                  </a:prstGeom>
                  <a:solidFill>
                    <a:srgbClr val="33858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3" name="Rektangel: diagonala rundade hörn 22">
                    <a:extLst>
                      <a:ext uri="{FF2B5EF4-FFF2-40B4-BE49-F238E27FC236}">
                        <a16:creationId xmlns:a16="http://schemas.microsoft.com/office/drawing/2014/main" id="{F3E138D3-A00D-B008-B799-55B695701B7A}"/>
                      </a:ext>
                    </a:extLst>
                  </p:cNvPr>
                  <p:cNvSpPr/>
                  <p:nvPr/>
                </p:nvSpPr>
                <p:spPr>
                  <a:xfrm>
                    <a:off x="3287687" y="2054324"/>
                    <a:ext cx="1765913" cy="2094756"/>
                  </a:xfrm>
                  <a:prstGeom prst="round2DiagRect">
                    <a:avLst/>
                  </a:prstGeom>
                  <a:solidFill>
                    <a:srgbClr val="66A4A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sp>
              <p:nvSpPr>
                <p:cNvPr id="20" name="textruta 19">
                  <a:extLst>
                    <a:ext uri="{FF2B5EF4-FFF2-40B4-BE49-F238E27FC236}">
                      <a16:creationId xmlns:a16="http://schemas.microsoft.com/office/drawing/2014/main" id="{7A3E6A59-49C2-32BB-E961-046D7327BB16}"/>
                    </a:ext>
                  </a:extLst>
                </p:cNvPr>
                <p:cNvSpPr txBox="1"/>
                <p:nvPr/>
              </p:nvSpPr>
              <p:spPr>
                <a:xfrm>
                  <a:off x="1077283" y="2012033"/>
                  <a:ext cx="2799648" cy="208772"/>
                </a:xfrm>
                <a:prstGeom prst="rect">
                  <a:avLst/>
                </a:prstGeom>
                <a:noFill/>
              </p:spPr>
              <p:txBody>
                <a:bodyPr wrap="square" rtlCol="0">
                  <a:spAutoFit/>
                </a:bodyPr>
                <a:lstStyle/>
                <a:p>
                  <a:pPr algn="ctr"/>
                  <a:r>
                    <a:rPr lang="sv-SE" sz="1400" b="1" dirty="0"/>
                    <a:t>Nytt verksamhetssystem</a:t>
                  </a:r>
                </a:p>
              </p:txBody>
            </p:sp>
            <p:sp>
              <p:nvSpPr>
                <p:cNvPr id="21" name="textruta 20">
                  <a:extLst>
                    <a:ext uri="{FF2B5EF4-FFF2-40B4-BE49-F238E27FC236}">
                      <a16:creationId xmlns:a16="http://schemas.microsoft.com/office/drawing/2014/main" id="{2AFD9431-15A6-E545-D065-12EE469E29BF}"/>
                    </a:ext>
                  </a:extLst>
                </p:cNvPr>
                <p:cNvSpPr txBox="1"/>
                <p:nvPr/>
              </p:nvSpPr>
              <p:spPr>
                <a:xfrm>
                  <a:off x="1093244" y="2385488"/>
                  <a:ext cx="2782628" cy="1440524"/>
                </a:xfrm>
                <a:prstGeom prst="rect">
                  <a:avLst/>
                </a:prstGeom>
                <a:noFill/>
              </p:spPr>
              <p:txBody>
                <a:bodyPr wrap="square" rtlCol="0">
                  <a:spAutoFit/>
                </a:bodyPr>
                <a:lstStyle/>
                <a:p>
                  <a:r>
                    <a:rPr lang="sv-SE" sz="1200" b="1" dirty="0"/>
                    <a:t>Ärendehantering</a:t>
                  </a:r>
                </a:p>
                <a:p>
                  <a:pPr marL="285750" indent="-285750">
                    <a:buFont typeface="Wingdings" panose="05000000000000000000" pitchFamily="2" charset="2"/>
                    <a:buChar char="ü"/>
                  </a:pPr>
                  <a:r>
                    <a:rPr lang="sv-SE" sz="1200" dirty="0"/>
                    <a:t>Skuldsaneringsärende</a:t>
                  </a:r>
                </a:p>
                <a:p>
                  <a:pPr marL="285750" indent="-285750">
                    <a:buFont typeface="Wingdings" panose="05000000000000000000" pitchFamily="2" charset="2"/>
                    <a:buChar char="ü"/>
                  </a:pPr>
                  <a:r>
                    <a:rPr lang="sv-SE" sz="1200" dirty="0"/>
                    <a:t>Omprövningsärende</a:t>
                  </a:r>
                </a:p>
                <a:p>
                  <a:pPr marL="285750" indent="-285750">
                    <a:buFont typeface="Wingdings" panose="05000000000000000000" pitchFamily="2" charset="2"/>
                    <a:buChar char="ü"/>
                  </a:pPr>
                  <a:r>
                    <a:rPr lang="sv-SE" sz="1200" dirty="0"/>
                    <a:t>Andra ärendetyper</a:t>
                  </a:r>
                </a:p>
                <a:p>
                  <a:pPr marL="285750" indent="-285750">
                    <a:buFont typeface="Wingdings" panose="05000000000000000000" pitchFamily="2" charset="2"/>
                    <a:buChar char="ü"/>
                  </a:pPr>
                  <a:endParaRPr lang="sv-SE" sz="1200" dirty="0"/>
                </a:p>
                <a:p>
                  <a:r>
                    <a:rPr lang="sv-SE" sz="1200" b="1" dirty="0"/>
                    <a:t>Betalningsförmedling</a:t>
                  </a:r>
                </a:p>
                <a:p>
                  <a:pPr marL="285750" indent="-285750">
                    <a:buFont typeface="Wingdings" panose="05000000000000000000" pitchFamily="2" charset="2"/>
                    <a:buChar char="ü"/>
                  </a:pPr>
                  <a:r>
                    <a:rPr lang="sv-SE" sz="1200" dirty="0"/>
                    <a:t>Förväntade in- och ut betalningar</a:t>
                  </a:r>
                </a:p>
                <a:p>
                  <a:pPr marL="285750" indent="-285750">
                    <a:buFont typeface="Wingdings" panose="05000000000000000000" pitchFamily="2" charset="2"/>
                    <a:buChar char="ü"/>
                  </a:pPr>
                  <a:r>
                    <a:rPr lang="sv-SE" sz="1200" dirty="0"/>
                    <a:t>Faktiska in- och utbetalningar</a:t>
                  </a:r>
                </a:p>
                <a:p>
                  <a:pPr marL="285750" indent="-285750">
                    <a:buFont typeface="Wingdings" panose="05000000000000000000" pitchFamily="2" charset="2"/>
                    <a:buChar char="ü"/>
                  </a:pPr>
                  <a:r>
                    <a:rPr lang="sv-SE" sz="1200" dirty="0"/>
                    <a:t>Förväntat saldo</a:t>
                  </a:r>
                </a:p>
                <a:p>
                  <a:pPr marL="285750" indent="-285750">
                    <a:buFont typeface="Wingdings" panose="05000000000000000000" pitchFamily="2" charset="2"/>
                    <a:buChar char="ü"/>
                  </a:pPr>
                  <a:r>
                    <a:rPr lang="sv-SE" sz="1200" dirty="0"/>
                    <a:t>Faktiskt saldo</a:t>
                  </a:r>
                </a:p>
              </p:txBody>
            </p:sp>
          </p:grpSp>
          <p:sp>
            <p:nvSpPr>
              <p:cNvPr id="18" name="Rektangel 17">
                <a:extLst>
                  <a:ext uri="{FF2B5EF4-FFF2-40B4-BE49-F238E27FC236}">
                    <a16:creationId xmlns:a16="http://schemas.microsoft.com/office/drawing/2014/main" id="{E98B3EFD-F3B1-CF9C-6104-80EA40F00EED}"/>
                  </a:ext>
                </a:extLst>
              </p:cNvPr>
              <p:cNvSpPr/>
              <p:nvPr/>
            </p:nvSpPr>
            <p:spPr>
              <a:xfrm>
                <a:off x="6892508" y="3019363"/>
                <a:ext cx="2717707" cy="1592167"/>
              </a:xfrm>
              <a:prstGeom prst="rect">
                <a:avLst/>
              </a:prstGeom>
              <a:ln>
                <a:noFill/>
                <a:prstDash val="sysDash"/>
              </a:ln>
            </p:spPr>
            <p:style>
              <a:lnRef idx="2">
                <a:schemeClr val="accent1"/>
              </a:lnRef>
              <a:fillRef idx="1">
                <a:schemeClr val="lt1"/>
              </a:fillRef>
              <a:effectRef idx="0">
                <a:schemeClr val="accent1"/>
              </a:effectRef>
              <a:fontRef idx="minor">
                <a:schemeClr val="dk1"/>
              </a:fontRef>
            </p:style>
            <p:txBody>
              <a:bodyPr rtlCol="0" anchor="ctr"/>
              <a:lstStyle/>
              <a:p>
                <a:pPr marL="171450" indent="-171450">
                  <a:buFont typeface="Wingdings" panose="05000000000000000000" pitchFamily="2" charset="2"/>
                  <a:buChar char="ü"/>
                </a:pPr>
                <a:r>
                  <a:rPr lang="sv-SE" sz="1200" b="1" dirty="0">
                    <a:solidFill>
                      <a:schemeClr val="tx2"/>
                    </a:solidFill>
                  </a:rPr>
                  <a:t>Samlad bild i ett system.</a:t>
                </a:r>
                <a:br>
                  <a:rPr lang="sv-SE" sz="1200" b="1" dirty="0">
                    <a:solidFill>
                      <a:schemeClr val="tx2"/>
                    </a:solidFill>
                  </a:rPr>
                </a:br>
                <a:endParaRPr lang="sv-SE" sz="1200" b="1" dirty="0">
                  <a:solidFill>
                    <a:schemeClr val="tx2"/>
                  </a:solidFill>
                </a:endParaRPr>
              </a:p>
              <a:p>
                <a:pPr marL="171450" indent="-171450">
                  <a:buFont typeface="Wingdings" panose="05000000000000000000" pitchFamily="2" charset="2"/>
                  <a:buChar char="ü"/>
                </a:pPr>
                <a:r>
                  <a:rPr lang="sv-SE" sz="1200" b="1" dirty="0">
                    <a:solidFill>
                      <a:schemeClr val="tx2"/>
                    </a:solidFill>
                  </a:rPr>
                  <a:t>Ökad kontroll på betalningar.</a:t>
                </a:r>
                <a:br>
                  <a:rPr lang="sv-SE" sz="1200" b="1" dirty="0">
                    <a:solidFill>
                      <a:schemeClr val="tx2"/>
                    </a:solidFill>
                  </a:rPr>
                </a:br>
                <a:endParaRPr lang="sv-SE" sz="1200" b="1" dirty="0">
                  <a:solidFill>
                    <a:schemeClr val="tx2"/>
                  </a:solidFill>
                </a:endParaRPr>
              </a:p>
              <a:p>
                <a:pPr marL="171450" indent="-171450">
                  <a:buFont typeface="Wingdings" panose="05000000000000000000" pitchFamily="2" charset="2"/>
                  <a:buChar char="ü"/>
                </a:pPr>
                <a:r>
                  <a:rPr lang="sv-SE" sz="1200" b="1" dirty="0">
                    <a:solidFill>
                      <a:schemeClr val="tx2"/>
                    </a:solidFill>
                  </a:rPr>
                  <a:t>Ökad rättssäkerhet.</a:t>
                </a:r>
              </a:p>
            </p:txBody>
          </p:sp>
        </p:grpSp>
        <p:sp>
          <p:nvSpPr>
            <p:cNvPr id="13" name="Ellips 12">
              <a:extLst>
                <a:ext uri="{FF2B5EF4-FFF2-40B4-BE49-F238E27FC236}">
                  <a16:creationId xmlns:a16="http://schemas.microsoft.com/office/drawing/2014/main" id="{A93C61A8-A327-44E0-9B46-98C2B640E7AB}"/>
                </a:ext>
              </a:extLst>
            </p:cNvPr>
            <p:cNvSpPr/>
            <p:nvPr/>
          </p:nvSpPr>
          <p:spPr>
            <a:xfrm>
              <a:off x="7573750" y="2713363"/>
              <a:ext cx="612000" cy="612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14" name="Group 284">
              <a:extLst>
                <a:ext uri="{FF2B5EF4-FFF2-40B4-BE49-F238E27FC236}">
                  <a16:creationId xmlns:a16="http://schemas.microsoft.com/office/drawing/2014/main" id="{5D59305A-0FED-1E0F-0DE0-5E6562F9EE28}"/>
                </a:ext>
              </a:extLst>
            </p:cNvPr>
            <p:cNvGrpSpPr>
              <a:grpSpLocks noChangeAspect="1"/>
            </p:cNvGrpSpPr>
            <p:nvPr/>
          </p:nvGrpSpPr>
          <p:grpSpPr bwMode="auto">
            <a:xfrm>
              <a:off x="7666567" y="2796187"/>
              <a:ext cx="426365" cy="446351"/>
              <a:chOff x="3713" y="2025"/>
              <a:chExt cx="256" cy="268"/>
            </a:xfrm>
            <a:solidFill>
              <a:schemeClr val="tx2"/>
            </a:solidFill>
          </p:grpSpPr>
          <p:sp>
            <p:nvSpPr>
              <p:cNvPr id="15" name="Freeform 285">
                <a:extLst>
                  <a:ext uri="{FF2B5EF4-FFF2-40B4-BE49-F238E27FC236}">
                    <a16:creationId xmlns:a16="http://schemas.microsoft.com/office/drawing/2014/main" id="{6B8076D2-7FFD-5D2B-D826-757321169873}"/>
                  </a:ext>
                </a:extLst>
              </p:cNvPr>
              <p:cNvSpPr>
                <a:spLocks noEditPoints="1"/>
              </p:cNvSpPr>
              <p:nvPr/>
            </p:nvSpPr>
            <p:spPr bwMode="auto">
              <a:xfrm>
                <a:off x="3753" y="2025"/>
                <a:ext cx="216" cy="268"/>
              </a:xfrm>
              <a:custGeom>
                <a:avLst/>
                <a:gdLst>
                  <a:gd name="T0" fmla="*/ 49 w 103"/>
                  <a:gd name="T1" fmla="*/ 128 h 128"/>
                  <a:gd name="T2" fmla="*/ 43 w 103"/>
                  <a:gd name="T3" fmla="*/ 128 h 128"/>
                  <a:gd name="T4" fmla="*/ 3 w 103"/>
                  <a:gd name="T5" fmla="*/ 119 h 128"/>
                  <a:gd name="T6" fmla="*/ 0 w 103"/>
                  <a:gd name="T7" fmla="*/ 113 h 128"/>
                  <a:gd name="T8" fmla="*/ 0 w 103"/>
                  <a:gd name="T9" fmla="*/ 66 h 128"/>
                  <a:gd name="T10" fmla="*/ 2 w 103"/>
                  <a:gd name="T11" fmla="*/ 61 h 128"/>
                  <a:gd name="T12" fmla="*/ 37 w 103"/>
                  <a:gd name="T13" fmla="*/ 36 h 128"/>
                  <a:gd name="T14" fmla="*/ 37 w 103"/>
                  <a:gd name="T15" fmla="*/ 36 h 128"/>
                  <a:gd name="T16" fmla="*/ 47 w 103"/>
                  <a:gd name="T17" fmla="*/ 7 h 128"/>
                  <a:gd name="T18" fmla="*/ 56 w 103"/>
                  <a:gd name="T19" fmla="*/ 0 h 128"/>
                  <a:gd name="T20" fmla="*/ 72 w 103"/>
                  <a:gd name="T21" fmla="*/ 23 h 128"/>
                  <a:gd name="T22" fmla="*/ 68 w 103"/>
                  <a:gd name="T23" fmla="*/ 41 h 128"/>
                  <a:gd name="T24" fmla="*/ 90 w 103"/>
                  <a:gd name="T25" fmla="*/ 41 h 128"/>
                  <a:gd name="T26" fmla="*/ 103 w 103"/>
                  <a:gd name="T27" fmla="*/ 54 h 128"/>
                  <a:gd name="T28" fmla="*/ 99 w 103"/>
                  <a:gd name="T29" fmla="*/ 63 h 128"/>
                  <a:gd name="T30" fmla="*/ 98 w 103"/>
                  <a:gd name="T31" fmla="*/ 67 h 128"/>
                  <a:gd name="T32" fmla="*/ 100 w 103"/>
                  <a:gd name="T33" fmla="*/ 74 h 128"/>
                  <a:gd name="T34" fmla="*/ 96 w 103"/>
                  <a:gd name="T35" fmla="*/ 84 h 128"/>
                  <a:gd name="T36" fmla="*/ 95 w 103"/>
                  <a:gd name="T37" fmla="*/ 88 h 128"/>
                  <a:gd name="T38" fmla="*/ 98 w 103"/>
                  <a:gd name="T39" fmla="*/ 95 h 128"/>
                  <a:gd name="T40" fmla="*/ 93 w 103"/>
                  <a:gd name="T41" fmla="*/ 105 h 128"/>
                  <a:gd name="T42" fmla="*/ 92 w 103"/>
                  <a:gd name="T43" fmla="*/ 108 h 128"/>
                  <a:gd name="T44" fmla="*/ 93 w 103"/>
                  <a:gd name="T45" fmla="*/ 111 h 128"/>
                  <a:gd name="T46" fmla="*/ 49 w 103"/>
                  <a:gd name="T47" fmla="*/ 128 h 128"/>
                  <a:gd name="T48" fmla="*/ 56 w 103"/>
                  <a:gd name="T49" fmla="*/ 6 h 128"/>
                  <a:gd name="T50" fmla="*/ 53 w 103"/>
                  <a:gd name="T51" fmla="*/ 7 h 128"/>
                  <a:gd name="T52" fmla="*/ 41 w 103"/>
                  <a:gd name="T53" fmla="*/ 41 h 128"/>
                  <a:gd name="T54" fmla="*/ 5 w 103"/>
                  <a:gd name="T55" fmla="*/ 66 h 128"/>
                  <a:gd name="T56" fmla="*/ 6 w 103"/>
                  <a:gd name="T57" fmla="*/ 113 h 128"/>
                  <a:gd name="T58" fmla="*/ 43 w 103"/>
                  <a:gd name="T59" fmla="*/ 122 h 128"/>
                  <a:gd name="T60" fmla="*/ 49 w 103"/>
                  <a:gd name="T61" fmla="*/ 122 h 128"/>
                  <a:gd name="T62" fmla="*/ 87 w 103"/>
                  <a:gd name="T63" fmla="*/ 111 h 128"/>
                  <a:gd name="T64" fmla="*/ 86 w 103"/>
                  <a:gd name="T65" fmla="*/ 110 h 128"/>
                  <a:gd name="T66" fmla="*/ 89 w 103"/>
                  <a:gd name="T67" fmla="*/ 100 h 128"/>
                  <a:gd name="T68" fmla="*/ 92 w 103"/>
                  <a:gd name="T69" fmla="*/ 95 h 128"/>
                  <a:gd name="T70" fmla="*/ 91 w 103"/>
                  <a:gd name="T71" fmla="*/ 91 h 128"/>
                  <a:gd name="T72" fmla="*/ 92 w 103"/>
                  <a:gd name="T73" fmla="*/ 79 h 128"/>
                  <a:gd name="T74" fmla="*/ 94 w 103"/>
                  <a:gd name="T75" fmla="*/ 74 h 128"/>
                  <a:gd name="T76" fmla="*/ 93 w 103"/>
                  <a:gd name="T77" fmla="*/ 71 h 128"/>
                  <a:gd name="T78" fmla="*/ 95 w 103"/>
                  <a:gd name="T79" fmla="*/ 59 h 128"/>
                  <a:gd name="T80" fmla="*/ 97 w 103"/>
                  <a:gd name="T81" fmla="*/ 54 h 128"/>
                  <a:gd name="T82" fmla="*/ 90 w 103"/>
                  <a:gd name="T83" fmla="*/ 47 h 128"/>
                  <a:gd name="T84" fmla="*/ 64 w 103"/>
                  <a:gd name="T85" fmla="*/ 47 h 128"/>
                  <a:gd name="T86" fmla="*/ 61 w 103"/>
                  <a:gd name="T87" fmla="*/ 45 h 128"/>
                  <a:gd name="T88" fmla="*/ 61 w 103"/>
                  <a:gd name="T89" fmla="*/ 42 h 128"/>
                  <a:gd name="T90" fmla="*/ 66 w 103"/>
                  <a:gd name="T91" fmla="*/ 23 h 128"/>
                  <a:gd name="T92" fmla="*/ 56 w 103"/>
                  <a:gd name="T93"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 h="128">
                    <a:moveTo>
                      <a:pt x="49" y="128"/>
                    </a:moveTo>
                    <a:cubicBezTo>
                      <a:pt x="43" y="128"/>
                      <a:pt x="43" y="128"/>
                      <a:pt x="43" y="128"/>
                    </a:cubicBezTo>
                    <a:cubicBezTo>
                      <a:pt x="26" y="128"/>
                      <a:pt x="10" y="122"/>
                      <a:pt x="3" y="119"/>
                    </a:cubicBezTo>
                    <a:cubicBezTo>
                      <a:pt x="1" y="118"/>
                      <a:pt x="0" y="116"/>
                      <a:pt x="0" y="113"/>
                    </a:cubicBezTo>
                    <a:cubicBezTo>
                      <a:pt x="0" y="66"/>
                      <a:pt x="0" y="66"/>
                      <a:pt x="0" y="66"/>
                    </a:cubicBezTo>
                    <a:cubicBezTo>
                      <a:pt x="0" y="64"/>
                      <a:pt x="0" y="62"/>
                      <a:pt x="2" y="61"/>
                    </a:cubicBezTo>
                    <a:cubicBezTo>
                      <a:pt x="37" y="36"/>
                      <a:pt x="37" y="36"/>
                      <a:pt x="37" y="36"/>
                    </a:cubicBezTo>
                    <a:cubicBezTo>
                      <a:pt x="37" y="36"/>
                      <a:pt x="37" y="36"/>
                      <a:pt x="37" y="36"/>
                    </a:cubicBezTo>
                    <a:cubicBezTo>
                      <a:pt x="37" y="36"/>
                      <a:pt x="47" y="28"/>
                      <a:pt x="47" y="7"/>
                    </a:cubicBezTo>
                    <a:cubicBezTo>
                      <a:pt x="47" y="3"/>
                      <a:pt x="50" y="0"/>
                      <a:pt x="56" y="0"/>
                    </a:cubicBezTo>
                    <a:cubicBezTo>
                      <a:pt x="68" y="0"/>
                      <a:pt x="72" y="12"/>
                      <a:pt x="72" y="23"/>
                    </a:cubicBezTo>
                    <a:cubicBezTo>
                      <a:pt x="72" y="30"/>
                      <a:pt x="69" y="37"/>
                      <a:pt x="68" y="41"/>
                    </a:cubicBezTo>
                    <a:cubicBezTo>
                      <a:pt x="90" y="41"/>
                      <a:pt x="90" y="41"/>
                      <a:pt x="90" y="41"/>
                    </a:cubicBezTo>
                    <a:cubicBezTo>
                      <a:pt x="97" y="41"/>
                      <a:pt x="103" y="47"/>
                      <a:pt x="103" y="54"/>
                    </a:cubicBezTo>
                    <a:cubicBezTo>
                      <a:pt x="103" y="57"/>
                      <a:pt x="101" y="61"/>
                      <a:pt x="99" y="63"/>
                    </a:cubicBezTo>
                    <a:cubicBezTo>
                      <a:pt x="97" y="64"/>
                      <a:pt x="97" y="66"/>
                      <a:pt x="98" y="67"/>
                    </a:cubicBezTo>
                    <a:cubicBezTo>
                      <a:pt x="100" y="69"/>
                      <a:pt x="100" y="72"/>
                      <a:pt x="100" y="74"/>
                    </a:cubicBezTo>
                    <a:cubicBezTo>
                      <a:pt x="100" y="78"/>
                      <a:pt x="99" y="81"/>
                      <a:pt x="96" y="84"/>
                    </a:cubicBezTo>
                    <a:cubicBezTo>
                      <a:pt x="95" y="85"/>
                      <a:pt x="95" y="87"/>
                      <a:pt x="95" y="88"/>
                    </a:cubicBezTo>
                    <a:cubicBezTo>
                      <a:pt x="97" y="90"/>
                      <a:pt x="98" y="92"/>
                      <a:pt x="98" y="95"/>
                    </a:cubicBezTo>
                    <a:cubicBezTo>
                      <a:pt x="98" y="99"/>
                      <a:pt x="96" y="102"/>
                      <a:pt x="93" y="105"/>
                    </a:cubicBezTo>
                    <a:cubicBezTo>
                      <a:pt x="92" y="105"/>
                      <a:pt x="92" y="107"/>
                      <a:pt x="92" y="108"/>
                    </a:cubicBezTo>
                    <a:cubicBezTo>
                      <a:pt x="92" y="109"/>
                      <a:pt x="93" y="110"/>
                      <a:pt x="93" y="111"/>
                    </a:cubicBezTo>
                    <a:cubicBezTo>
                      <a:pt x="93" y="122"/>
                      <a:pt x="70" y="128"/>
                      <a:pt x="49" y="128"/>
                    </a:cubicBezTo>
                    <a:close/>
                    <a:moveTo>
                      <a:pt x="56" y="6"/>
                    </a:moveTo>
                    <a:cubicBezTo>
                      <a:pt x="53" y="6"/>
                      <a:pt x="53" y="7"/>
                      <a:pt x="53" y="7"/>
                    </a:cubicBezTo>
                    <a:cubicBezTo>
                      <a:pt x="53" y="32"/>
                      <a:pt x="41" y="41"/>
                      <a:pt x="41" y="41"/>
                    </a:cubicBezTo>
                    <a:cubicBezTo>
                      <a:pt x="5" y="66"/>
                      <a:pt x="5" y="66"/>
                      <a:pt x="5" y="66"/>
                    </a:cubicBezTo>
                    <a:cubicBezTo>
                      <a:pt x="6" y="113"/>
                      <a:pt x="6" y="113"/>
                      <a:pt x="6" y="113"/>
                    </a:cubicBezTo>
                    <a:cubicBezTo>
                      <a:pt x="12" y="116"/>
                      <a:pt x="28" y="122"/>
                      <a:pt x="43" y="122"/>
                    </a:cubicBezTo>
                    <a:cubicBezTo>
                      <a:pt x="49" y="122"/>
                      <a:pt x="49" y="122"/>
                      <a:pt x="49" y="122"/>
                    </a:cubicBezTo>
                    <a:cubicBezTo>
                      <a:pt x="72" y="122"/>
                      <a:pt x="87" y="115"/>
                      <a:pt x="87" y="111"/>
                    </a:cubicBezTo>
                    <a:cubicBezTo>
                      <a:pt x="87" y="110"/>
                      <a:pt x="86" y="110"/>
                      <a:pt x="86" y="110"/>
                    </a:cubicBezTo>
                    <a:cubicBezTo>
                      <a:pt x="85" y="106"/>
                      <a:pt x="86" y="102"/>
                      <a:pt x="89" y="100"/>
                    </a:cubicBezTo>
                    <a:cubicBezTo>
                      <a:pt x="91" y="99"/>
                      <a:pt x="92" y="97"/>
                      <a:pt x="92" y="95"/>
                    </a:cubicBezTo>
                    <a:cubicBezTo>
                      <a:pt x="92" y="94"/>
                      <a:pt x="91" y="92"/>
                      <a:pt x="91" y="91"/>
                    </a:cubicBezTo>
                    <a:cubicBezTo>
                      <a:pt x="88" y="87"/>
                      <a:pt x="88" y="82"/>
                      <a:pt x="92" y="79"/>
                    </a:cubicBezTo>
                    <a:cubicBezTo>
                      <a:pt x="94" y="78"/>
                      <a:pt x="94" y="76"/>
                      <a:pt x="94" y="74"/>
                    </a:cubicBezTo>
                    <a:cubicBezTo>
                      <a:pt x="94" y="73"/>
                      <a:pt x="94" y="72"/>
                      <a:pt x="93" y="71"/>
                    </a:cubicBezTo>
                    <a:cubicBezTo>
                      <a:pt x="90" y="67"/>
                      <a:pt x="91" y="62"/>
                      <a:pt x="95" y="59"/>
                    </a:cubicBezTo>
                    <a:cubicBezTo>
                      <a:pt x="96" y="57"/>
                      <a:pt x="97" y="55"/>
                      <a:pt x="97" y="54"/>
                    </a:cubicBezTo>
                    <a:cubicBezTo>
                      <a:pt x="97" y="50"/>
                      <a:pt x="94" y="47"/>
                      <a:pt x="90" y="47"/>
                    </a:cubicBezTo>
                    <a:cubicBezTo>
                      <a:pt x="64" y="47"/>
                      <a:pt x="64" y="47"/>
                      <a:pt x="64" y="47"/>
                    </a:cubicBezTo>
                    <a:cubicBezTo>
                      <a:pt x="63" y="47"/>
                      <a:pt x="62" y="46"/>
                      <a:pt x="61" y="45"/>
                    </a:cubicBezTo>
                    <a:cubicBezTo>
                      <a:pt x="60" y="44"/>
                      <a:pt x="60" y="43"/>
                      <a:pt x="61" y="42"/>
                    </a:cubicBezTo>
                    <a:cubicBezTo>
                      <a:pt x="61" y="41"/>
                      <a:pt x="66" y="32"/>
                      <a:pt x="66" y="23"/>
                    </a:cubicBezTo>
                    <a:cubicBezTo>
                      <a:pt x="66" y="21"/>
                      <a:pt x="65" y="6"/>
                      <a:pt x="56" y="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6" name="Freeform 286">
                <a:extLst>
                  <a:ext uri="{FF2B5EF4-FFF2-40B4-BE49-F238E27FC236}">
                    <a16:creationId xmlns:a16="http://schemas.microsoft.com/office/drawing/2014/main" id="{2AD982D7-AD8A-BCE4-3774-4B563FCA67CE}"/>
                  </a:ext>
                </a:extLst>
              </p:cNvPr>
              <p:cNvSpPr>
                <a:spLocks noEditPoints="1"/>
              </p:cNvSpPr>
              <p:nvPr/>
            </p:nvSpPr>
            <p:spPr bwMode="auto">
              <a:xfrm>
                <a:off x="3713" y="2144"/>
                <a:ext cx="53" cy="136"/>
              </a:xfrm>
              <a:custGeom>
                <a:avLst/>
                <a:gdLst>
                  <a:gd name="T0" fmla="*/ 21 w 25"/>
                  <a:gd name="T1" fmla="*/ 65 h 65"/>
                  <a:gd name="T2" fmla="*/ 21 w 25"/>
                  <a:gd name="T3" fmla="*/ 65 h 65"/>
                  <a:gd name="T4" fmla="*/ 3 w 25"/>
                  <a:gd name="T5" fmla="*/ 65 h 65"/>
                  <a:gd name="T6" fmla="*/ 0 w 25"/>
                  <a:gd name="T7" fmla="*/ 62 h 65"/>
                  <a:gd name="T8" fmla="*/ 0 w 25"/>
                  <a:gd name="T9" fmla="*/ 3 h 65"/>
                  <a:gd name="T10" fmla="*/ 1 w 25"/>
                  <a:gd name="T11" fmla="*/ 1 h 65"/>
                  <a:gd name="T12" fmla="*/ 3 w 25"/>
                  <a:gd name="T13" fmla="*/ 0 h 65"/>
                  <a:gd name="T14" fmla="*/ 22 w 25"/>
                  <a:gd name="T15" fmla="*/ 0 h 65"/>
                  <a:gd name="T16" fmla="*/ 25 w 25"/>
                  <a:gd name="T17" fmla="*/ 3 h 65"/>
                  <a:gd name="T18" fmla="*/ 25 w 25"/>
                  <a:gd name="T19" fmla="*/ 62 h 65"/>
                  <a:gd name="T20" fmla="*/ 24 w 25"/>
                  <a:gd name="T21" fmla="*/ 65 h 65"/>
                  <a:gd name="T22" fmla="*/ 23 w 25"/>
                  <a:gd name="T23" fmla="*/ 65 h 65"/>
                  <a:gd name="T24" fmla="*/ 21 w 25"/>
                  <a:gd name="T25" fmla="*/ 65 h 65"/>
                  <a:gd name="T26" fmla="*/ 22 w 25"/>
                  <a:gd name="T27" fmla="*/ 62 h 65"/>
                  <a:gd name="T28" fmla="*/ 22 w 25"/>
                  <a:gd name="T29" fmla="*/ 62 h 65"/>
                  <a:gd name="T30" fmla="*/ 6 w 25"/>
                  <a:gd name="T31" fmla="*/ 59 h 65"/>
                  <a:gd name="T32" fmla="*/ 19 w 25"/>
                  <a:gd name="T33" fmla="*/ 59 h 65"/>
                  <a:gd name="T34" fmla="*/ 19 w 25"/>
                  <a:gd name="T35" fmla="*/ 6 h 65"/>
                  <a:gd name="T36" fmla="*/ 6 w 25"/>
                  <a:gd name="T37" fmla="*/ 6 h 65"/>
                  <a:gd name="T38" fmla="*/ 6 w 25"/>
                  <a:gd name="T39"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65">
                    <a:moveTo>
                      <a:pt x="21" y="65"/>
                    </a:moveTo>
                    <a:cubicBezTo>
                      <a:pt x="21" y="65"/>
                      <a:pt x="21" y="65"/>
                      <a:pt x="21" y="65"/>
                    </a:cubicBezTo>
                    <a:cubicBezTo>
                      <a:pt x="3" y="65"/>
                      <a:pt x="3" y="65"/>
                      <a:pt x="3" y="65"/>
                    </a:cubicBezTo>
                    <a:cubicBezTo>
                      <a:pt x="1" y="65"/>
                      <a:pt x="0" y="64"/>
                      <a:pt x="0" y="62"/>
                    </a:cubicBezTo>
                    <a:cubicBezTo>
                      <a:pt x="0" y="3"/>
                      <a:pt x="0" y="3"/>
                      <a:pt x="0" y="3"/>
                    </a:cubicBezTo>
                    <a:cubicBezTo>
                      <a:pt x="0" y="2"/>
                      <a:pt x="0" y="1"/>
                      <a:pt x="1" y="1"/>
                    </a:cubicBezTo>
                    <a:cubicBezTo>
                      <a:pt x="2" y="0"/>
                      <a:pt x="2" y="0"/>
                      <a:pt x="3" y="0"/>
                    </a:cubicBezTo>
                    <a:cubicBezTo>
                      <a:pt x="22" y="0"/>
                      <a:pt x="22" y="0"/>
                      <a:pt x="22" y="0"/>
                    </a:cubicBezTo>
                    <a:cubicBezTo>
                      <a:pt x="23" y="0"/>
                      <a:pt x="25" y="1"/>
                      <a:pt x="25" y="3"/>
                    </a:cubicBezTo>
                    <a:cubicBezTo>
                      <a:pt x="25" y="62"/>
                      <a:pt x="25" y="62"/>
                      <a:pt x="25" y="62"/>
                    </a:cubicBezTo>
                    <a:cubicBezTo>
                      <a:pt x="25" y="63"/>
                      <a:pt x="24" y="64"/>
                      <a:pt x="24" y="65"/>
                    </a:cubicBezTo>
                    <a:cubicBezTo>
                      <a:pt x="23" y="65"/>
                      <a:pt x="23" y="65"/>
                      <a:pt x="23" y="65"/>
                    </a:cubicBezTo>
                    <a:cubicBezTo>
                      <a:pt x="23" y="65"/>
                      <a:pt x="22" y="65"/>
                      <a:pt x="21" y="65"/>
                    </a:cubicBezTo>
                    <a:close/>
                    <a:moveTo>
                      <a:pt x="22" y="62"/>
                    </a:moveTo>
                    <a:cubicBezTo>
                      <a:pt x="22" y="62"/>
                      <a:pt x="22" y="62"/>
                      <a:pt x="22" y="62"/>
                    </a:cubicBezTo>
                    <a:close/>
                    <a:moveTo>
                      <a:pt x="6" y="59"/>
                    </a:moveTo>
                    <a:cubicBezTo>
                      <a:pt x="19" y="59"/>
                      <a:pt x="19" y="59"/>
                      <a:pt x="19" y="59"/>
                    </a:cubicBezTo>
                    <a:cubicBezTo>
                      <a:pt x="19" y="6"/>
                      <a:pt x="19" y="6"/>
                      <a:pt x="19" y="6"/>
                    </a:cubicBezTo>
                    <a:cubicBezTo>
                      <a:pt x="6" y="6"/>
                      <a:pt x="6" y="6"/>
                      <a:pt x="6" y="6"/>
                    </a:cubicBezTo>
                    <a:lnTo>
                      <a:pt x="6" y="5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spTree>
    <p:extLst>
      <p:ext uri="{BB962C8B-B14F-4D97-AF65-F5344CB8AC3E}">
        <p14:creationId xmlns:p14="http://schemas.microsoft.com/office/powerpoint/2010/main" val="1169501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objekt 15">
            <a:extLst>
              <a:ext uri="{FF2B5EF4-FFF2-40B4-BE49-F238E27FC236}">
                <a16:creationId xmlns:a16="http://schemas.microsoft.com/office/drawing/2014/main" id="{8FF7AEC6-063B-4F9D-169F-3908B75B9187}"/>
              </a:ext>
            </a:extLst>
          </p:cNvPr>
          <p:cNvPicPr>
            <a:picLocks noChangeAspect="1"/>
          </p:cNvPicPr>
          <p:nvPr/>
        </p:nvPicPr>
        <p:blipFill>
          <a:blip r:embed="rId2">
            <a:extLst>
              <a:ext uri="{28A0092B-C50C-407E-A947-70E740481C1C}">
                <a14:useLocalDpi xmlns:a14="http://schemas.microsoft.com/office/drawing/2010/main" val="0"/>
              </a:ext>
            </a:extLst>
          </a:blip>
          <a:srcRect l="11626" r="4040"/>
          <a:stretch/>
        </p:blipFill>
        <p:spPr>
          <a:xfrm>
            <a:off x="-1" y="4956"/>
            <a:ext cx="12192000" cy="6858000"/>
          </a:xfrm>
          <a:prstGeom prst="rect">
            <a:avLst/>
          </a:prstGeom>
        </p:spPr>
      </p:pic>
      <p:sp>
        <p:nvSpPr>
          <p:cNvPr id="22" name="Rektangel 21">
            <a:extLst>
              <a:ext uri="{FF2B5EF4-FFF2-40B4-BE49-F238E27FC236}">
                <a16:creationId xmlns:a16="http://schemas.microsoft.com/office/drawing/2014/main" id="{C750B633-7B4D-CEF5-CC08-A0EC105EC867}"/>
              </a:ext>
            </a:extLst>
          </p:cNvPr>
          <p:cNvSpPr/>
          <p:nvPr/>
        </p:nvSpPr>
        <p:spPr>
          <a:xfrm>
            <a:off x="1" y="2494216"/>
            <a:ext cx="12191999" cy="436874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sv-SE" sz="5400" b="1" dirty="0">
                <a:solidFill>
                  <a:schemeClr val="tx1"/>
                </a:solidFill>
              </a:rPr>
              <a:t>Skuldsaneringen</a:t>
            </a:r>
          </a:p>
          <a:p>
            <a:pPr algn="ctr"/>
            <a:r>
              <a:rPr lang="sv-SE" sz="3600" dirty="0">
                <a:solidFill>
                  <a:schemeClr val="tx1"/>
                </a:solidFill>
                <a:latin typeface="Bradley Hand ITC" panose="03070402050302030203" pitchFamily="66" charset="0"/>
              </a:rPr>
              <a:t>Tillsammans gör vi skillnad</a:t>
            </a:r>
            <a:endParaRPr lang="sv-SE" sz="3600" dirty="0">
              <a:latin typeface="Bradley Hand ITC" panose="03070402050302030203" pitchFamily="66" charset="0"/>
            </a:endParaRPr>
          </a:p>
        </p:txBody>
      </p:sp>
      <p:sp>
        <p:nvSpPr>
          <p:cNvPr id="14" name="textruta 13">
            <a:extLst>
              <a:ext uri="{FF2B5EF4-FFF2-40B4-BE49-F238E27FC236}">
                <a16:creationId xmlns:a16="http://schemas.microsoft.com/office/drawing/2014/main" id="{9F804FC8-0EC2-B0F4-B8C8-17EA24A72563}"/>
              </a:ext>
            </a:extLst>
          </p:cNvPr>
          <p:cNvSpPr txBox="1"/>
          <p:nvPr/>
        </p:nvSpPr>
        <p:spPr>
          <a:xfrm rot="810522">
            <a:off x="1202513" y="4261120"/>
            <a:ext cx="1009766" cy="858450"/>
          </a:xfrm>
          <a:prstGeom prst="rect">
            <a:avLst/>
          </a:prstGeom>
          <a:noFill/>
        </p:spPr>
        <p:txBody>
          <a:bodyPr wrap="none" rtlCol="0">
            <a:prstTxWarp prst="textArchUp">
              <a:avLst/>
            </a:prstTxWarp>
            <a:spAutoFit/>
          </a:bodyPr>
          <a:lstStyle/>
          <a:p>
            <a:r>
              <a:rPr lang="sv-SE" sz="1200" dirty="0"/>
              <a:t>Pelle Lindh</a:t>
            </a:r>
          </a:p>
          <a:p>
            <a:r>
              <a:rPr lang="sv-SE" sz="1200" dirty="0"/>
              <a:t>Enhetschef</a:t>
            </a:r>
          </a:p>
        </p:txBody>
      </p:sp>
      <p:sp>
        <p:nvSpPr>
          <p:cNvPr id="15" name="textruta 14">
            <a:extLst>
              <a:ext uri="{FF2B5EF4-FFF2-40B4-BE49-F238E27FC236}">
                <a16:creationId xmlns:a16="http://schemas.microsoft.com/office/drawing/2014/main" id="{6EBAA87E-7FEA-B38B-6913-36199E15512F}"/>
              </a:ext>
            </a:extLst>
          </p:cNvPr>
          <p:cNvSpPr txBox="1"/>
          <p:nvPr/>
        </p:nvSpPr>
        <p:spPr>
          <a:xfrm rot="567328">
            <a:off x="4162366" y="4285750"/>
            <a:ext cx="1062390" cy="858450"/>
          </a:xfrm>
          <a:prstGeom prst="rect">
            <a:avLst/>
          </a:prstGeom>
          <a:noFill/>
        </p:spPr>
        <p:txBody>
          <a:bodyPr wrap="none" rtlCol="0">
            <a:prstTxWarp prst="textArchUp">
              <a:avLst/>
            </a:prstTxWarp>
            <a:spAutoFit/>
          </a:bodyPr>
          <a:lstStyle/>
          <a:p>
            <a:r>
              <a:rPr lang="sv-SE" sz="1200" dirty="0"/>
              <a:t>Marcus Nilsson</a:t>
            </a:r>
          </a:p>
          <a:p>
            <a:r>
              <a:rPr lang="sv-SE" sz="1200" dirty="0"/>
              <a:t>Sektionschef</a:t>
            </a:r>
          </a:p>
        </p:txBody>
      </p:sp>
      <p:sp>
        <p:nvSpPr>
          <p:cNvPr id="17" name="textruta 16">
            <a:extLst>
              <a:ext uri="{FF2B5EF4-FFF2-40B4-BE49-F238E27FC236}">
                <a16:creationId xmlns:a16="http://schemas.microsoft.com/office/drawing/2014/main" id="{1B13876B-6CA1-801E-D39D-971CDB107A67}"/>
              </a:ext>
            </a:extLst>
          </p:cNvPr>
          <p:cNvSpPr txBox="1"/>
          <p:nvPr/>
        </p:nvSpPr>
        <p:spPr>
          <a:xfrm rot="1421933">
            <a:off x="2330689" y="4142418"/>
            <a:ext cx="1005420" cy="858450"/>
          </a:xfrm>
          <a:prstGeom prst="rect">
            <a:avLst/>
          </a:prstGeom>
          <a:noFill/>
        </p:spPr>
        <p:txBody>
          <a:bodyPr wrap="none" rtlCol="0">
            <a:prstTxWarp prst="textArchUp">
              <a:avLst/>
            </a:prstTxWarp>
            <a:spAutoFit/>
          </a:bodyPr>
          <a:lstStyle/>
          <a:p>
            <a:r>
              <a:rPr lang="sv-SE" sz="1200" dirty="0"/>
              <a:t>Josefin Hedén</a:t>
            </a:r>
          </a:p>
          <a:p>
            <a:r>
              <a:rPr lang="sv-SE" sz="1200" dirty="0"/>
              <a:t>Kronofogdeaspirant</a:t>
            </a:r>
          </a:p>
        </p:txBody>
      </p:sp>
      <p:sp>
        <p:nvSpPr>
          <p:cNvPr id="18" name="textruta 17">
            <a:extLst>
              <a:ext uri="{FF2B5EF4-FFF2-40B4-BE49-F238E27FC236}">
                <a16:creationId xmlns:a16="http://schemas.microsoft.com/office/drawing/2014/main" id="{01A030D7-A49D-1F9E-CF0D-B25413871860}"/>
              </a:ext>
            </a:extLst>
          </p:cNvPr>
          <p:cNvSpPr txBox="1"/>
          <p:nvPr/>
        </p:nvSpPr>
        <p:spPr>
          <a:xfrm>
            <a:off x="5857777" y="4307543"/>
            <a:ext cx="1070643" cy="858450"/>
          </a:xfrm>
          <a:prstGeom prst="rect">
            <a:avLst/>
          </a:prstGeom>
          <a:noFill/>
        </p:spPr>
        <p:txBody>
          <a:bodyPr wrap="none" rtlCol="0">
            <a:prstTxWarp prst="textArchUp">
              <a:avLst/>
            </a:prstTxWarp>
            <a:spAutoFit/>
          </a:bodyPr>
          <a:lstStyle/>
          <a:p>
            <a:r>
              <a:rPr lang="sv-SE" sz="1200" dirty="0"/>
              <a:t>Marcus Wiktorsson</a:t>
            </a:r>
          </a:p>
          <a:p>
            <a:r>
              <a:rPr lang="sv-SE" sz="1200" dirty="0"/>
              <a:t>Sektionschef</a:t>
            </a:r>
          </a:p>
        </p:txBody>
      </p:sp>
      <p:sp>
        <p:nvSpPr>
          <p:cNvPr id="19" name="textruta 18">
            <a:extLst>
              <a:ext uri="{FF2B5EF4-FFF2-40B4-BE49-F238E27FC236}">
                <a16:creationId xmlns:a16="http://schemas.microsoft.com/office/drawing/2014/main" id="{86FD06FB-4283-3CCF-AAC3-006BA575E5A4}"/>
              </a:ext>
            </a:extLst>
          </p:cNvPr>
          <p:cNvSpPr txBox="1"/>
          <p:nvPr/>
        </p:nvSpPr>
        <p:spPr>
          <a:xfrm rot="2903199">
            <a:off x="8605311" y="4303492"/>
            <a:ext cx="907449" cy="1053735"/>
          </a:xfrm>
          <a:prstGeom prst="rect">
            <a:avLst/>
          </a:prstGeom>
          <a:noFill/>
        </p:spPr>
        <p:txBody>
          <a:bodyPr wrap="none" rtlCol="0">
            <a:prstTxWarp prst="textArchUp">
              <a:avLst/>
            </a:prstTxWarp>
            <a:spAutoFit/>
          </a:bodyPr>
          <a:lstStyle/>
          <a:p>
            <a:r>
              <a:rPr lang="sv-SE" sz="1200" dirty="0"/>
              <a:t>Åsa Granström</a:t>
            </a:r>
          </a:p>
          <a:p>
            <a:r>
              <a:rPr lang="sv-SE" sz="1200" dirty="0"/>
              <a:t>Handläggare</a:t>
            </a:r>
          </a:p>
        </p:txBody>
      </p:sp>
      <p:sp>
        <p:nvSpPr>
          <p:cNvPr id="20" name="textruta 19">
            <a:extLst>
              <a:ext uri="{FF2B5EF4-FFF2-40B4-BE49-F238E27FC236}">
                <a16:creationId xmlns:a16="http://schemas.microsoft.com/office/drawing/2014/main" id="{67E1C015-5788-0E7F-2DEF-08EA5584AE76}"/>
              </a:ext>
            </a:extLst>
          </p:cNvPr>
          <p:cNvSpPr txBox="1"/>
          <p:nvPr/>
        </p:nvSpPr>
        <p:spPr>
          <a:xfrm>
            <a:off x="10232872" y="4260149"/>
            <a:ext cx="866024" cy="858450"/>
          </a:xfrm>
          <a:prstGeom prst="rect">
            <a:avLst/>
          </a:prstGeom>
          <a:noFill/>
        </p:spPr>
        <p:txBody>
          <a:bodyPr wrap="none" rtlCol="0">
            <a:prstTxWarp prst="textArchUp">
              <a:avLst/>
            </a:prstTxWarp>
            <a:spAutoFit/>
          </a:bodyPr>
          <a:lstStyle/>
          <a:p>
            <a:r>
              <a:rPr lang="sv-SE" sz="1200" dirty="0"/>
              <a:t>Fredrik Abrahamsson</a:t>
            </a:r>
          </a:p>
          <a:p>
            <a:r>
              <a:rPr lang="sv-SE" sz="1200" dirty="0"/>
              <a:t>Sektionschef</a:t>
            </a:r>
          </a:p>
        </p:txBody>
      </p:sp>
      <p:sp>
        <p:nvSpPr>
          <p:cNvPr id="21" name="textruta 20">
            <a:extLst>
              <a:ext uri="{FF2B5EF4-FFF2-40B4-BE49-F238E27FC236}">
                <a16:creationId xmlns:a16="http://schemas.microsoft.com/office/drawing/2014/main" id="{5765B45C-7426-5E13-288B-AA778EDAD7C5}"/>
              </a:ext>
            </a:extLst>
          </p:cNvPr>
          <p:cNvSpPr txBox="1"/>
          <p:nvPr/>
        </p:nvSpPr>
        <p:spPr>
          <a:xfrm rot="2676621">
            <a:off x="7422920" y="4307543"/>
            <a:ext cx="1001174" cy="858450"/>
          </a:xfrm>
          <a:prstGeom prst="rect">
            <a:avLst/>
          </a:prstGeom>
          <a:noFill/>
        </p:spPr>
        <p:txBody>
          <a:bodyPr wrap="none" rtlCol="0">
            <a:prstTxWarp prst="textArchUp">
              <a:avLst/>
            </a:prstTxWarp>
            <a:spAutoFit/>
          </a:bodyPr>
          <a:lstStyle/>
          <a:p>
            <a:r>
              <a:rPr lang="sv-SE" sz="1200" dirty="0"/>
              <a:t>Sara Berglund</a:t>
            </a:r>
          </a:p>
          <a:p>
            <a:r>
              <a:rPr lang="sv-SE" sz="1200" dirty="0"/>
              <a:t>Handläggare</a:t>
            </a:r>
          </a:p>
        </p:txBody>
      </p:sp>
      <p:pic>
        <p:nvPicPr>
          <p:cNvPr id="2" name="Bildobjekt 1">
            <a:extLst>
              <a:ext uri="{FF2B5EF4-FFF2-40B4-BE49-F238E27FC236}">
                <a16:creationId xmlns:a16="http://schemas.microsoft.com/office/drawing/2014/main" id="{D84567E0-A618-A353-5E25-6EFF0BC29B77}"/>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31140" t="866" r="26043" b="-866"/>
          <a:stretch/>
        </p:blipFill>
        <p:spPr>
          <a:xfrm flipH="1">
            <a:off x="2428903" y="4155058"/>
            <a:ext cx="1459169" cy="2728838"/>
          </a:xfrm>
          <a:prstGeom prst="rect">
            <a:avLst/>
          </a:prstGeom>
        </p:spPr>
      </p:pic>
      <p:pic>
        <p:nvPicPr>
          <p:cNvPr id="3" name="Bildobjekt 2">
            <a:extLst>
              <a:ext uri="{FF2B5EF4-FFF2-40B4-BE49-F238E27FC236}">
                <a16:creationId xmlns:a16="http://schemas.microsoft.com/office/drawing/2014/main" id="{3868200A-E82A-8BC1-C50C-573CF67F85C9}"/>
              </a:ext>
            </a:extLst>
          </p:cNvPr>
          <p:cNvPicPr>
            <a:picLocks noChangeAspect="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l="31140" t="866" r="26043" b="-866"/>
          <a:stretch/>
        </p:blipFill>
        <p:spPr>
          <a:xfrm flipH="1">
            <a:off x="7199650" y="4156546"/>
            <a:ext cx="1459169" cy="2728838"/>
          </a:xfrm>
          <a:prstGeom prst="rect">
            <a:avLst/>
          </a:prstGeom>
        </p:spPr>
      </p:pic>
      <p:pic>
        <p:nvPicPr>
          <p:cNvPr id="4" name="Bildobjekt 3">
            <a:extLst>
              <a:ext uri="{FF2B5EF4-FFF2-40B4-BE49-F238E27FC236}">
                <a16:creationId xmlns:a16="http://schemas.microsoft.com/office/drawing/2014/main" id="{6EF9D1D6-6945-4351-5BE3-CC519AA094A3}"/>
              </a:ext>
            </a:extLst>
          </p:cNvPr>
          <p:cNvPicPr>
            <a:picLocks noChangeAspect="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l="31140" t="866" r="26043" b="-866"/>
          <a:stretch/>
        </p:blipFill>
        <p:spPr>
          <a:xfrm flipH="1">
            <a:off x="8412301" y="4155058"/>
            <a:ext cx="1459169" cy="2728838"/>
          </a:xfrm>
          <a:prstGeom prst="rect">
            <a:avLst/>
          </a:prstGeom>
        </p:spPr>
      </p:pic>
      <p:grpSp>
        <p:nvGrpSpPr>
          <p:cNvPr id="5" name="Grupp 4">
            <a:extLst>
              <a:ext uri="{FF2B5EF4-FFF2-40B4-BE49-F238E27FC236}">
                <a16:creationId xmlns:a16="http://schemas.microsoft.com/office/drawing/2014/main" id="{BAD53F1C-BD97-9F89-6A4F-3BD2D3C3DDB3}"/>
              </a:ext>
            </a:extLst>
          </p:cNvPr>
          <p:cNvGrpSpPr/>
          <p:nvPr/>
        </p:nvGrpSpPr>
        <p:grpSpPr>
          <a:xfrm>
            <a:off x="9819769" y="4409880"/>
            <a:ext cx="1820720" cy="2443519"/>
            <a:chOff x="2999656" y="2030624"/>
            <a:chExt cx="3921318" cy="4827668"/>
          </a:xfrm>
        </p:grpSpPr>
        <p:pic>
          <p:nvPicPr>
            <p:cNvPr id="6" name="Bildobjekt 5">
              <a:extLst>
                <a:ext uri="{FF2B5EF4-FFF2-40B4-BE49-F238E27FC236}">
                  <a16:creationId xmlns:a16="http://schemas.microsoft.com/office/drawing/2014/main" id="{1A3CA9B0-C6DE-DBBB-B52F-E49EF932622B}"/>
                </a:ext>
              </a:extLst>
            </p:cNvPr>
            <p:cNvPicPr>
              <a:picLocks noChangeAspect="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r="67887"/>
            <a:stretch/>
          </p:blipFill>
          <p:spPr>
            <a:xfrm>
              <a:off x="3863752" y="2030624"/>
              <a:ext cx="2376265" cy="4827668"/>
            </a:xfrm>
            <a:prstGeom prst="rect">
              <a:avLst/>
            </a:prstGeom>
          </p:spPr>
        </p:pic>
        <p:cxnSp>
          <p:nvCxnSpPr>
            <p:cNvPr id="7" name="Rak koppling 6">
              <a:extLst>
                <a:ext uri="{FF2B5EF4-FFF2-40B4-BE49-F238E27FC236}">
                  <a16:creationId xmlns:a16="http://schemas.microsoft.com/office/drawing/2014/main" id="{35E0093A-8507-1366-AC39-083E307E7A8A}"/>
                </a:ext>
              </a:extLst>
            </p:cNvPr>
            <p:cNvCxnSpPr/>
            <p:nvPr/>
          </p:nvCxnSpPr>
          <p:spPr>
            <a:xfrm flipV="1">
              <a:off x="2999656" y="6737882"/>
              <a:ext cx="1368152" cy="677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Rak koppling 8">
              <a:extLst>
                <a:ext uri="{FF2B5EF4-FFF2-40B4-BE49-F238E27FC236}">
                  <a16:creationId xmlns:a16="http://schemas.microsoft.com/office/drawing/2014/main" id="{5D8A1A1B-0BF2-0360-ED57-BF1816C8C340}"/>
                </a:ext>
              </a:extLst>
            </p:cNvPr>
            <p:cNvCxnSpPr/>
            <p:nvPr/>
          </p:nvCxnSpPr>
          <p:spPr>
            <a:xfrm>
              <a:off x="5552822" y="6744655"/>
              <a:ext cx="136815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1" name="Grupp 10">
            <a:extLst>
              <a:ext uri="{FF2B5EF4-FFF2-40B4-BE49-F238E27FC236}">
                <a16:creationId xmlns:a16="http://schemas.microsoft.com/office/drawing/2014/main" id="{D763FED7-D75C-9166-9214-8B5CE9715054}"/>
              </a:ext>
            </a:extLst>
          </p:cNvPr>
          <p:cNvGrpSpPr/>
          <p:nvPr/>
        </p:nvGrpSpPr>
        <p:grpSpPr>
          <a:xfrm>
            <a:off x="5575837" y="4409136"/>
            <a:ext cx="1820720" cy="2443519"/>
            <a:chOff x="2999656" y="2030624"/>
            <a:chExt cx="3921318" cy="4827668"/>
          </a:xfrm>
        </p:grpSpPr>
        <p:pic>
          <p:nvPicPr>
            <p:cNvPr id="23" name="Bildobjekt 22">
              <a:extLst>
                <a:ext uri="{FF2B5EF4-FFF2-40B4-BE49-F238E27FC236}">
                  <a16:creationId xmlns:a16="http://schemas.microsoft.com/office/drawing/2014/main" id="{F967C913-E33F-76B5-B3E0-2B07FA3C821F}"/>
                </a:ext>
              </a:extLst>
            </p:cNvPr>
            <p:cNvPicPr>
              <a:picLocks noChangeAspect="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r="67887"/>
            <a:stretch/>
          </p:blipFill>
          <p:spPr>
            <a:xfrm>
              <a:off x="3863752" y="2030624"/>
              <a:ext cx="2376265" cy="4827668"/>
            </a:xfrm>
            <a:prstGeom prst="rect">
              <a:avLst/>
            </a:prstGeom>
          </p:spPr>
        </p:pic>
        <p:cxnSp>
          <p:nvCxnSpPr>
            <p:cNvPr id="24" name="Rak koppling 23">
              <a:extLst>
                <a:ext uri="{FF2B5EF4-FFF2-40B4-BE49-F238E27FC236}">
                  <a16:creationId xmlns:a16="http://schemas.microsoft.com/office/drawing/2014/main" id="{0BFBDF37-09DD-E1C8-D054-A6D1E420FF09}"/>
                </a:ext>
              </a:extLst>
            </p:cNvPr>
            <p:cNvCxnSpPr/>
            <p:nvPr/>
          </p:nvCxnSpPr>
          <p:spPr>
            <a:xfrm flipV="1">
              <a:off x="2999656" y="6737882"/>
              <a:ext cx="1368152" cy="677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5" name="Rak koppling 24">
              <a:extLst>
                <a:ext uri="{FF2B5EF4-FFF2-40B4-BE49-F238E27FC236}">
                  <a16:creationId xmlns:a16="http://schemas.microsoft.com/office/drawing/2014/main" id="{B2BD851F-F4BD-61FF-45D1-4538FCC0F10B}"/>
                </a:ext>
              </a:extLst>
            </p:cNvPr>
            <p:cNvCxnSpPr/>
            <p:nvPr/>
          </p:nvCxnSpPr>
          <p:spPr>
            <a:xfrm>
              <a:off x="5552822" y="6744655"/>
              <a:ext cx="136815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6" name="Grupp 25">
            <a:extLst>
              <a:ext uri="{FF2B5EF4-FFF2-40B4-BE49-F238E27FC236}">
                <a16:creationId xmlns:a16="http://schemas.microsoft.com/office/drawing/2014/main" id="{9AE88042-BC1F-9A7C-4B51-7DCC57B38BF8}"/>
              </a:ext>
            </a:extLst>
          </p:cNvPr>
          <p:cNvGrpSpPr/>
          <p:nvPr/>
        </p:nvGrpSpPr>
        <p:grpSpPr>
          <a:xfrm>
            <a:off x="3817130" y="4409135"/>
            <a:ext cx="1820720" cy="2443519"/>
            <a:chOff x="2999656" y="2030624"/>
            <a:chExt cx="3921318" cy="4827668"/>
          </a:xfrm>
        </p:grpSpPr>
        <p:pic>
          <p:nvPicPr>
            <p:cNvPr id="27" name="Bildobjekt 26">
              <a:extLst>
                <a:ext uri="{FF2B5EF4-FFF2-40B4-BE49-F238E27FC236}">
                  <a16:creationId xmlns:a16="http://schemas.microsoft.com/office/drawing/2014/main" id="{400E62B0-878B-153D-FCE1-F3D3DCE039D4}"/>
                </a:ext>
              </a:extLst>
            </p:cNvPr>
            <p:cNvPicPr>
              <a:picLocks noChangeAspect="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r="67887"/>
            <a:stretch/>
          </p:blipFill>
          <p:spPr>
            <a:xfrm>
              <a:off x="3863752" y="2030624"/>
              <a:ext cx="2376265" cy="4827668"/>
            </a:xfrm>
            <a:prstGeom prst="rect">
              <a:avLst/>
            </a:prstGeom>
          </p:spPr>
        </p:pic>
        <p:cxnSp>
          <p:nvCxnSpPr>
            <p:cNvPr id="28" name="Rak koppling 27">
              <a:extLst>
                <a:ext uri="{FF2B5EF4-FFF2-40B4-BE49-F238E27FC236}">
                  <a16:creationId xmlns:a16="http://schemas.microsoft.com/office/drawing/2014/main" id="{ADE19121-64B3-C6F2-4D6A-96CEC0E9D9CE}"/>
                </a:ext>
              </a:extLst>
            </p:cNvPr>
            <p:cNvCxnSpPr/>
            <p:nvPr/>
          </p:nvCxnSpPr>
          <p:spPr>
            <a:xfrm flipV="1">
              <a:off x="2999656" y="6737882"/>
              <a:ext cx="1368152" cy="677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Rak koppling 28">
              <a:extLst>
                <a:ext uri="{FF2B5EF4-FFF2-40B4-BE49-F238E27FC236}">
                  <a16:creationId xmlns:a16="http://schemas.microsoft.com/office/drawing/2014/main" id="{D2FE4040-14B4-86D6-0FD2-83FAE2F6CD27}"/>
                </a:ext>
              </a:extLst>
            </p:cNvPr>
            <p:cNvCxnSpPr/>
            <p:nvPr/>
          </p:nvCxnSpPr>
          <p:spPr>
            <a:xfrm>
              <a:off x="5552822" y="6744655"/>
              <a:ext cx="136815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30" name="Grupp 29">
            <a:extLst>
              <a:ext uri="{FF2B5EF4-FFF2-40B4-BE49-F238E27FC236}">
                <a16:creationId xmlns:a16="http://schemas.microsoft.com/office/drawing/2014/main" id="{45BFB97A-FAD8-3274-6998-21D12D89F648}"/>
              </a:ext>
            </a:extLst>
          </p:cNvPr>
          <p:cNvGrpSpPr/>
          <p:nvPr/>
        </p:nvGrpSpPr>
        <p:grpSpPr>
          <a:xfrm>
            <a:off x="819683" y="4409134"/>
            <a:ext cx="1820720" cy="2443519"/>
            <a:chOff x="2999656" y="2030624"/>
            <a:chExt cx="3921318" cy="4827668"/>
          </a:xfrm>
        </p:grpSpPr>
        <p:pic>
          <p:nvPicPr>
            <p:cNvPr id="31" name="Bildobjekt 30">
              <a:extLst>
                <a:ext uri="{FF2B5EF4-FFF2-40B4-BE49-F238E27FC236}">
                  <a16:creationId xmlns:a16="http://schemas.microsoft.com/office/drawing/2014/main" id="{EBD730DE-5E14-C78F-DF1A-C160BD6ADF28}"/>
                </a:ext>
              </a:extLst>
            </p:cNvPr>
            <p:cNvPicPr>
              <a:picLocks noChangeAspect="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r="67887"/>
            <a:stretch/>
          </p:blipFill>
          <p:spPr>
            <a:xfrm>
              <a:off x="3863752" y="2030624"/>
              <a:ext cx="2376265" cy="4827668"/>
            </a:xfrm>
            <a:prstGeom prst="rect">
              <a:avLst/>
            </a:prstGeom>
          </p:spPr>
        </p:pic>
        <p:cxnSp>
          <p:nvCxnSpPr>
            <p:cNvPr id="32" name="Rak koppling 31">
              <a:extLst>
                <a:ext uri="{FF2B5EF4-FFF2-40B4-BE49-F238E27FC236}">
                  <a16:creationId xmlns:a16="http://schemas.microsoft.com/office/drawing/2014/main" id="{08395EB8-9638-D348-753D-2F0BEE71B66D}"/>
                </a:ext>
              </a:extLst>
            </p:cNvPr>
            <p:cNvCxnSpPr/>
            <p:nvPr/>
          </p:nvCxnSpPr>
          <p:spPr>
            <a:xfrm flipV="1">
              <a:off x="2999656" y="6737882"/>
              <a:ext cx="1368152" cy="677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3" name="Rak koppling 32">
              <a:extLst>
                <a:ext uri="{FF2B5EF4-FFF2-40B4-BE49-F238E27FC236}">
                  <a16:creationId xmlns:a16="http://schemas.microsoft.com/office/drawing/2014/main" id="{6F5289B9-89DD-A52E-AFA6-CC4EB79FEF6D}"/>
                </a:ext>
              </a:extLst>
            </p:cNvPr>
            <p:cNvCxnSpPr/>
            <p:nvPr/>
          </p:nvCxnSpPr>
          <p:spPr>
            <a:xfrm>
              <a:off x="5552822" y="6744655"/>
              <a:ext cx="1368152"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cxnSp>
        <p:nvCxnSpPr>
          <p:cNvPr id="34" name="Rak koppling 33">
            <a:extLst>
              <a:ext uri="{FF2B5EF4-FFF2-40B4-BE49-F238E27FC236}">
                <a16:creationId xmlns:a16="http://schemas.microsoft.com/office/drawing/2014/main" id="{7EF25D15-B4BF-5244-E352-7B48AD81B075}"/>
              </a:ext>
            </a:extLst>
          </p:cNvPr>
          <p:cNvCxnSpPr>
            <a:cxnSpLocks/>
          </p:cNvCxnSpPr>
          <p:nvPr/>
        </p:nvCxnSpPr>
        <p:spPr>
          <a:xfrm>
            <a:off x="-1" y="6781300"/>
            <a:ext cx="1219200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40308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7D67F905-76BE-B955-C837-0880BCDBF954}"/>
              </a:ext>
            </a:extLst>
          </p:cNvPr>
          <p:cNvPicPr>
            <a:picLocks noChangeAspect="1"/>
          </p:cNvPicPr>
          <p:nvPr/>
        </p:nvPicPr>
        <p:blipFill>
          <a:blip r:embed="rId2">
            <a:extLst>
              <a:ext uri="{28A0092B-C50C-407E-A947-70E740481C1C}">
                <a14:useLocalDpi xmlns:a14="http://schemas.microsoft.com/office/drawing/2010/main" val="0"/>
              </a:ext>
            </a:extLst>
          </a:blip>
          <a:srcRect r="4667"/>
          <a:stretch/>
        </p:blipFill>
        <p:spPr>
          <a:xfrm>
            <a:off x="-1" y="0"/>
            <a:ext cx="12191999"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Skuldsaneringens betalningshantering</a:t>
            </a:r>
          </a:p>
          <a:p>
            <a:r>
              <a:rPr lang="sv-SE" dirty="0" err="1">
                <a:solidFill>
                  <a:schemeClr val="tx1"/>
                </a:solidFill>
              </a:rPr>
              <a:t>Nyläge</a:t>
            </a:r>
            <a:r>
              <a:rPr lang="sv-SE" dirty="0">
                <a:solidFill>
                  <a:schemeClr val="tx1"/>
                </a:solidFill>
              </a:rPr>
              <a:t> och nuläge, ur kundens perspektiv</a:t>
            </a:r>
            <a:endParaRPr lang="sv-SE" dirty="0">
              <a:solidFill>
                <a:schemeClr val="bg1"/>
              </a:solidFill>
            </a:endParaRPr>
          </a:p>
        </p:txBody>
      </p:sp>
      <p:cxnSp>
        <p:nvCxnSpPr>
          <p:cNvPr id="4" name="Rak koppling 3">
            <a:extLst>
              <a:ext uri="{FF2B5EF4-FFF2-40B4-BE49-F238E27FC236}">
                <a16:creationId xmlns:a16="http://schemas.microsoft.com/office/drawing/2014/main" id="{533DDEDA-1C6E-6B1D-58FA-C44156D1BFAA}"/>
              </a:ext>
            </a:extLst>
          </p:cNvPr>
          <p:cNvCxnSpPr>
            <a:cxnSpLocks/>
          </p:cNvCxnSpPr>
          <p:nvPr/>
        </p:nvCxnSpPr>
        <p:spPr>
          <a:xfrm>
            <a:off x="6095999" y="1844824"/>
            <a:ext cx="0" cy="3404318"/>
          </a:xfrm>
          <a:prstGeom prst="line">
            <a:avLst/>
          </a:prstGeom>
          <a:ln/>
        </p:spPr>
        <p:style>
          <a:lnRef idx="1">
            <a:schemeClr val="accent3"/>
          </a:lnRef>
          <a:fillRef idx="0">
            <a:schemeClr val="accent3"/>
          </a:fillRef>
          <a:effectRef idx="0">
            <a:schemeClr val="accent3"/>
          </a:effectRef>
          <a:fontRef idx="minor">
            <a:schemeClr val="tx1"/>
          </a:fontRef>
        </p:style>
      </p:cxnSp>
      <p:grpSp>
        <p:nvGrpSpPr>
          <p:cNvPr id="141" name="Grupp 140">
            <a:extLst>
              <a:ext uri="{FF2B5EF4-FFF2-40B4-BE49-F238E27FC236}">
                <a16:creationId xmlns:a16="http://schemas.microsoft.com/office/drawing/2014/main" id="{9C9531B8-B792-3DAB-E488-D33A81AAA4AB}"/>
              </a:ext>
            </a:extLst>
          </p:cNvPr>
          <p:cNvGrpSpPr/>
          <p:nvPr/>
        </p:nvGrpSpPr>
        <p:grpSpPr>
          <a:xfrm>
            <a:off x="564614" y="2290568"/>
            <a:ext cx="5399167" cy="2207462"/>
            <a:chOff x="412894" y="2244349"/>
            <a:chExt cx="5399167" cy="2207462"/>
          </a:xfrm>
        </p:grpSpPr>
        <p:grpSp>
          <p:nvGrpSpPr>
            <p:cNvPr id="5" name="Grupp 4">
              <a:extLst>
                <a:ext uri="{FF2B5EF4-FFF2-40B4-BE49-F238E27FC236}">
                  <a16:creationId xmlns:a16="http://schemas.microsoft.com/office/drawing/2014/main" id="{219F3D07-9A23-FBD5-8400-EC12B9EA05EF}"/>
                </a:ext>
              </a:extLst>
            </p:cNvPr>
            <p:cNvGrpSpPr/>
            <p:nvPr/>
          </p:nvGrpSpPr>
          <p:grpSpPr>
            <a:xfrm>
              <a:off x="412894" y="2244741"/>
              <a:ext cx="1656184" cy="2207070"/>
              <a:chOff x="605819" y="2230042"/>
              <a:chExt cx="1656184" cy="2207070"/>
            </a:xfrm>
          </p:grpSpPr>
          <p:grpSp>
            <p:nvGrpSpPr>
              <p:cNvPr id="6" name="Grupp 5">
                <a:extLst>
                  <a:ext uri="{FF2B5EF4-FFF2-40B4-BE49-F238E27FC236}">
                    <a16:creationId xmlns:a16="http://schemas.microsoft.com/office/drawing/2014/main" id="{40EF9E5F-E674-A98E-7657-83838399E147}"/>
                  </a:ext>
                </a:extLst>
              </p:cNvPr>
              <p:cNvGrpSpPr/>
              <p:nvPr/>
            </p:nvGrpSpPr>
            <p:grpSpPr>
              <a:xfrm>
                <a:off x="605819" y="2708920"/>
                <a:ext cx="1656184" cy="1728192"/>
                <a:chOff x="609498" y="1337375"/>
                <a:chExt cx="1656184" cy="1728192"/>
              </a:xfrm>
            </p:grpSpPr>
            <p:sp>
              <p:nvSpPr>
                <p:cNvPr id="9" name="Rektangel: rundade hörn 8">
                  <a:extLst>
                    <a:ext uri="{FF2B5EF4-FFF2-40B4-BE49-F238E27FC236}">
                      <a16:creationId xmlns:a16="http://schemas.microsoft.com/office/drawing/2014/main" id="{733F02C3-0AE6-6F8D-822C-BF1AB5E7B2A3}"/>
                    </a:ext>
                  </a:extLst>
                </p:cNvPr>
                <p:cNvSpPr/>
                <p:nvPr/>
              </p:nvSpPr>
              <p:spPr>
                <a:xfrm>
                  <a:off x="609498" y="1337375"/>
                  <a:ext cx="1656184" cy="1728192"/>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cxnSp>
              <p:nvCxnSpPr>
                <p:cNvPr id="10" name="Rak koppling 9">
                  <a:extLst>
                    <a:ext uri="{FF2B5EF4-FFF2-40B4-BE49-F238E27FC236}">
                      <a16:creationId xmlns:a16="http://schemas.microsoft.com/office/drawing/2014/main" id="{96032C2D-2145-2F2E-63B9-420BF06CA11E}"/>
                    </a:ext>
                  </a:extLst>
                </p:cNvPr>
                <p:cNvCxnSpPr>
                  <a:cxnSpLocks/>
                </p:cNvCxnSpPr>
                <p:nvPr/>
              </p:nvCxnSpPr>
              <p:spPr>
                <a:xfrm>
                  <a:off x="839315" y="1769423"/>
                  <a:ext cx="79208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Rak koppling 10">
                  <a:extLst>
                    <a:ext uri="{FF2B5EF4-FFF2-40B4-BE49-F238E27FC236}">
                      <a16:creationId xmlns:a16="http://schemas.microsoft.com/office/drawing/2014/main" id="{EA979B59-CCC1-9746-26D8-7F2CD07732BD}"/>
                    </a:ext>
                  </a:extLst>
                </p:cNvPr>
                <p:cNvCxnSpPr>
                  <a:cxnSpLocks/>
                </p:cNvCxnSpPr>
                <p:nvPr/>
              </p:nvCxnSpPr>
              <p:spPr>
                <a:xfrm>
                  <a:off x="839315" y="1985447"/>
                  <a:ext cx="79208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Rak koppling 11">
                  <a:extLst>
                    <a:ext uri="{FF2B5EF4-FFF2-40B4-BE49-F238E27FC236}">
                      <a16:creationId xmlns:a16="http://schemas.microsoft.com/office/drawing/2014/main" id="{297D3222-EA77-5E40-CD42-10A75836E653}"/>
                    </a:ext>
                  </a:extLst>
                </p:cNvPr>
                <p:cNvCxnSpPr>
                  <a:cxnSpLocks/>
                </p:cNvCxnSpPr>
                <p:nvPr/>
              </p:nvCxnSpPr>
              <p:spPr>
                <a:xfrm>
                  <a:off x="839315" y="2201471"/>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Rak koppling 12">
                  <a:extLst>
                    <a:ext uri="{FF2B5EF4-FFF2-40B4-BE49-F238E27FC236}">
                      <a16:creationId xmlns:a16="http://schemas.microsoft.com/office/drawing/2014/main" id="{17306EC0-C709-041D-801C-F738481181E1}"/>
                    </a:ext>
                  </a:extLst>
                </p:cNvPr>
                <p:cNvCxnSpPr>
                  <a:cxnSpLocks/>
                </p:cNvCxnSpPr>
                <p:nvPr/>
              </p:nvCxnSpPr>
              <p:spPr>
                <a:xfrm>
                  <a:off x="839315" y="2417495"/>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Rak koppling 13">
                  <a:extLst>
                    <a:ext uri="{FF2B5EF4-FFF2-40B4-BE49-F238E27FC236}">
                      <a16:creationId xmlns:a16="http://schemas.microsoft.com/office/drawing/2014/main" id="{CAC04220-B01E-75DE-AAA3-32DAA76A4747}"/>
                    </a:ext>
                  </a:extLst>
                </p:cNvPr>
                <p:cNvCxnSpPr>
                  <a:cxnSpLocks/>
                </p:cNvCxnSpPr>
                <p:nvPr/>
              </p:nvCxnSpPr>
              <p:spPr>
                <a:xfrm>
                  <a:off x="839315" y="2633519"/>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5" name="Rak koppling 14">
                  <a:extLst>
                    <a:ext uri="{FF2B5EF4-FFF2-40B4-BE49-F238E27FC236}">
                      <a16:creationId xmlns:a16="http://schemas.microsoft.com/office/drawing/2014/main" id="{E7C9659E-70B4-FC41-C62E-6857703BB77A}"/>
                    </a:ext>
                  </a:extLst>
                </p:cNvPr>
                <p:cNvCxnSpPr>
                  <a:cxnSpLocks/>
                </p:cNvCxnSpPr>
                <p:nvPr/>
              </p:nvCxnSpPr>
              <p:spPr>
                <a:xfrm>
                  <a:off x="839315" y="2849543"/>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textruta 15">
                  <a:extLst>
                    <a:ext uri="{FF2B5EF4-FFF2-40B4-BE49-F238E27FC236}">
                      <a16:creationId xmlns:a16="http://schemas.microsoft.com/office/drawing/2014/main" id="{02FDF420-C1A5-1C52-A428-3BB7E972F375}"/>
                    </a:ext>
                  </a:extLst>
                </p:cNvPr>
                <p:cNvSpPr txBox="1"/>
                <p:nvPr/>
              </p:nvSpPr>
              <p:spPr>
                <a:xfrm>
                  <a:off x="767306" y="1409593"/>
                  <a:ext cx="1460119" cy="276999"/>
                </a:xfrm>
                <a:prstGeom prst="rect">
                  <a:avLst/>
                </a:prstGeom>
                <a:noFill/>
              </p:spPr>
              <p:txBody>
                <a:bodyPr wrap="square" rtlCol="0">
                  <a:spAutoFit/>
                </a:bodyPr>
                <a:lstStyle/>
                <a:p>
                  <a:r>
                    <a:rPr lang="sv-SE" sz="1200" dirty="0">
                      <a:solidFill>
                        <a:schemeClr val="bg2"/>
                      </a:solidFill>
                    </a:rPr>
                    <a:t>Betalningsplan 1</a:t>
                  </a:r>
                </a:p>
              </p:txBody>
            </p:sp>
            <p:grpSp>
              <p:nvGrpSpPr>
                <p:cNvPr id="17" name="Group 208">
                  <a:extLst>
                    <a:ext uri="{FF2B5EF4-FFF2-40B4-BE49-F238E27FC236}">
                      <a16:creationId xmlns:a16="http://schemas.microsoft.com/office/drawing/2014/main" id="{42F3E93A-C6CA-06EA-E13A-3413A150EFDB}"/>
                    </a:ext>
                  </a:extLst>
                </p:cNvPr>
                <p:cNvGrpSpPr>
                  <a:grpSpLocks noChangeAspect="1"/>
                </p:cNvGrpSpPr>
                <p:nvPr/>
              </p:nvGrpSpPr>
              <p:grpSpPr bwMode="auto">
                <a:xfrm>
                  <a:off x="1748468" y="1686592"/>
                  <a:ext cx="334415" cy="333293"/>
                  <a:chOff x="4630" y="751"/>
                  <a:chExt cx="298" cy="297"/>
                </a:xfrm>
                <a:solidFill>
                  <a:schemeClr val="bg2"/>
                </a:solidFill>
              </p:grpSpPr>
              <p:sp>
                <p:nvSpPr>
                  <p:cNvPr id="23" name="Freeform 209">
                    <a:extLst>
                      <a:ext uri="{FF2B5EF4-FFF2-40B4-BE49-F238E27FC236}">
                        <a16:creationId xmlns:a16="http://schemas.microsoft.com/office/drawing/2014/main" id="{896108D8-CF74-75AB-FCE1-36FC131E5796}"/>
                      </a:ext>
                    </a:extLst>
                  </p:cNvPr>
                  <p:cNvSpPr>
                    <a:spLocks/>
                  </p:cNvSpPr>
                  <p:nvPr/>
                </p:nvSpPr>
                <p:spPr bwMode="auto">
                  <a:xfrm>
                    <a:off x="4748" y="751"/>
                    <a:ext cx="180" cy="119"/>
                  </a:xfrm>
                  <a:custGeom>
                    <a:avLst/>
                    <a:gdLst>
                      <a:gd name="T0" fmla="*/ 49 w 86"/>
                      <a:gd name="T1" fmla="*/ 57 h 57"/>
                      <a:gd name="T2" fmla="*/ 47 w 86"/>
                      <a:gd name="T3" fmla="*/ 55 h 57"/>
                      <a:gd name="T4" fmla="*/ 47 w 86"/>
                      <a:gd name="T5" fmla="*/ 51 h 57"/>
                      <a:gd name="T6" fmla="*/ 78 w 86"/>
                      <a:gd name="T7" fmla="*/ 31 h 57"/>
                      <a:gd name="T8" fmla="*/ 38 w 86"/>
                      <a:gd name="T9" fmla="*/ 7 h 57"/>
                      <a:gd name="T10" fmla="*/ 6 w 86"/>
                      <a:gd name="T11" fmla="*/ 29 h 57"/>
                      <a:gd name="T12" fmla="*/ 1 w 86"/>
                      <a:gd name="T13" fmla="*/ 28 h 57"/>
                      <a:gd name="T14" fmla="*/ 2 w 86"/>
                      <a:gd name="T15" fmla="*/ 24 h 57"/>
                      <a:gd name="T16" fmla="*/ 36 w 86"/>
                      <a:gd name="T17" fmla="*/ 1 h 57"/>
                      <a:gd name="T18" fmla="*/ 40 w 86"/>
                      <a:gd name="T19" fmla="*/ 1 h 57"/>
                      <a:gd name="T20" fmla="*/ 85 w 86"/>
                      <a:gd name="T21" fmla="*/ 28 h 57"/>
                      <a:gd name="T22" fmla="*/ 86 w 86"/>
                      <a:gd name="T23" fmla="*/ 31 h 57"/>
                      <a:gd name="T24" fmla="*/ 85 w 86"/>
                      <a:gd name="T25" fmla="*/ 33 h 57"/>
                      <a:gd name="T26" fmla="*/ 51 w 86"/>
                      <a:gd name="T27" fmla="*/ 56 h 57"/>
                      <a:gd name="T28" fmla="*/ 49 w 86"/>
                      <a:gd name="T2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57">
                        <a:moveTo>
                          <a:pt x="49" y="57"/>
                        </a:moveTo>
                        <a:cubicBezTo>
                          <a:pt x="48" y="57"/>
                          <a:pt x="47" y="56"/>
                          <a:pt x="47" y="55"/>
                        </a:cubicBezTo>
                        <a:cubicBezTo>
                          <a:pt x="46" y="54"/>
                          <a:pt x="46" y="52"/>
                          <a:pt x="47" y="51"/>
                        </a:cubicBezTo>
                        <a:cubicBezTo>
                          <a:pt x="78" y="31"/>
                          <a:pt x="78" y="31"/>
                          <a:pt x="78" y="31"/>
                        </a:cubicBezTo>
                        <a:cubicBezTo>
                          <a:pt x="38" y="7"/>
                          <a:pt x="38" y="7"/>
                          <a:pt x="38" y="7"/>
                        </a:cubicBezTo>
                        <a:cubicBezTo>
                          <a:pt x="6" y="29"/>
                          <a:pt x="6" y="29"/>
                          <a:pt x="6" y="29"/>
                        </a:cubicBezTo>
                        <a:cubicBezTo>
                          <a:pt x="4" y="30"/>
                          <a:pt x="2" y="29"/>
                          <a:pt x="1" y="28"/>
                        </a:cubicBezTo>
                        <a:cubicBezTo>
                          <a:pt x="0" y="26"/>
                          <a:pt x="1" y="25"/>
                          <a:pt x="2" y="24"/>
                        </a:cubicBezTo>
                        <a:cubicBezTo>
                          <a:pt x="36" y="1"/>
                          <a:pt x="36" y="1"/>
                          <a:pt x="36" y="1"/>
                        </a:cubicBezTo>
                        <a:cubicBezTo>
                          <a:pt x="37" y="0"/>
                          <a:pt x="39" y="0"/>
                          <a:pt x="40" y="1"/>
                        </a:cubicBezTo>
                        <a:cubicBezTo>
                          <a:pt x="85" y="28"/>
                          <a:pt x="85" y="28"/>
                          <a:pt x="85" y="28"/>
                        </a:cubicBezTo>
                        <a:cubicBezTo>
                          <a:pt x="86" y="29"/>
                          <a:pt x="86" y="30"/>
                          <a:pt x="86" y="31"/>
                        </a:cubicBezTo>
                        <a:cubicBezTo>
                          <a:pt x="86" y="32"/>
                          <a:pt x="86" y="33"/>
                          <a:pt x="85" y="33"/>
                        </a:cubicBezTo>
                        <a:cubicBezTo>
                          <a:pt x="51" y="56"/>
                          <a:pt x="51" y="56"/>
                          <a:pt x="51" y="56"/>
                        </a:cubicBezTo>
                        <a:cubicBezTo>
                          <a:pt x="50" y="57"/>
                          <a:pt x="50" y="57"/>
                          <a:pt x="49"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4" name="Line 210">
                    <a:extLst>
                      <a:ext uri="{FF2B5EF4-FFF2-40B4-BE49-F238E27FC236}">
                        <a16:creationId xmlns:a16="http://schemas.microsoft.com/office/drawing/2014/main" id="{2412C0E3-8AB3-3975-ED8C-30F68D79A1BE}"/>
                      </a:ext>
                    </a:extLst>
                  </p:cNvPr>
                  <p:cNvSpPr>
                    <a:spLocks noChangeShapeType="1"/>
                  </p:cNvSpPr>
                  <p:nvPr/>
                </p:nvSpPr>
                <p:spPr bwMode="auto">
                  <a:xfrm>
                    <a:off x="4756" y="805"/>
                    <a:ext cx="0" cy="0"/>
                  </a:xfrm>
                  <a:prstGeom prst="line">
                    <a:avLst/>
                  </a:prstGeom>
                  <a:grp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sv-SE"/>
                  </a:p>
                </p:txBody>
              </p:sp>
              <p:sp>
                <p:nvSpPr>
                  <p:cNvPr id="25" name="Line 211">
                    <a:extLst>
                      <a:ext uri="{FF2B5EF4-FFF2-40B4-BE49-F238E27FC236}">
                        <a16:creationId xmlns:a16="http://schemas.microsoft.com/office/drawing/2014/main" id="{CA6FE8D0-803D-8C34-42D8-7825BF3BDBAA}"/>
                      </a:ext>
                    </a:extLst>
                  </p:cNvPr>
                  <p:cNvSpPr>
                    <a:spLocks noChangeShapeType="1"/>
                  </p:cNvSpPr>
                  <p:nvPr/>
                </p:nvSpPr>
                <p:spPr bwMode="auto">
                  <a:xfrm>
                    <a:off x="4710" y="837"/>
                    <a:ext cx="0" cy="0"/>
                  </a:xfrm>
                  <a:prstGeom prst="line">
                    <a:avLst/>
                  </a:prstGeom>
                  <a:grp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sv-SE"/>
                  </a:p>
                </p:txBody>
              </p:sp>
              <p:sp>
                <p:nvSpPr>
                  <p:cNvPr id="26" name="Freeform 212">
                    <a:extLst>
                      <a:ext uri="{FF2B5EF4-FFF2-40B4-BE49-F238E27FC236}">
                        <a16:creationId xmlns:a16="http://schemas.microsoft.com/office/drawing/2014/main" id="{53416FEB-61BA-B303-8CB5-376833015582}"/>
                      </a:ext>
                    </a:extLst>
                  </p:cNvPr>
                  <p:cNvSpPr>
                    <a:spLocks/>
                  </p:cNvSpPr>
                  <p:nvPr/>
                </p:nvSpPr>
                <p:spPr bwMode="auto">
                  <a:xfrm>
                    <a:off x="4630" y="830"/>
                    <a:ext cx="180" cy="120"/>
                  </a:xfrm>
                  <a:custGeom>
                    <a:avLst/>
                    <a:gdLst>
                      <a:gd name="T0" fmla="*/ 48 w 86"/>
                      <a:gd name="T1" fmla="*/ 57 h 57"/>
                      <a:gd name="T2" fmla="*/ 47 w 86"/>
                      <a:gd name="T3" fmla="*/ 57 h 57"/>
                      <a:gd name="T4" fmla="*/ 2 w 86"/>
                      <a:gd name="T5" fmla="*/ 29 h 57"/>
                      <a:gd name="T6" fmla="*/ 0 w 86"/>
                      <a:gd name="T7" fmla="*/ 26 h 57"/>
                      <a:gd name="T8" fmla="*/ 2 w 86"/>
                      <a:gd name="T9" fmla="*/ 24 h 57"/>
                      <a:gd name="T10" fmla="*/ 36 w 86"/>
                      <a:gd name="T11" fmla="*/ 1 h 57"/>
                      <a:gd name="T12" fmla="*/ 40 w 86"/>
                      <a:gd name="T13" fmla="*/ 1 h 57"/>
                      <a:gd name="T14" fmla="*/ 39 w 86"/>
                      <a:gd name="T15" fmla="*/ 6 h 57"/>
                      <a:gd name="T16" fmla="*/ 9 w 86"/>
                      <a:gd name="T17" fmla="*/ 26 h 57"/>
                      <a:gd name="T18" fmla="*/ 48 w 86"/>
                      <a:gd name="T19" fmla="*/ 50 h 57"/>
                      <a:gd name="T20" fmla="*/ 81 w 86"/>
                      <a:gd name="T21" fmla="*/ 28 h 57"/>
                      <a:gd name="T22" fmla="*/ 85 w 86"/>
                      <a:gd name="T23" fmla="*/ 29 h 57"/>
                      <a:gd name="T24" fmla="*/ 84 w 86"/>
                      <a:gd name="T25" fmla="*/ 33 h 57"/>
                      <a:gd name="T26" fmla="*/ 50 w 86"/>
                      <a:gd name="T27" fmla="*/ 56 h 57"/>
                      <a:gd name="T28" fmla="*/ 48 w 86"/>
                      <a:gd name="T2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57">
                        <a:moveTo>
                          <a:pt x="48" y="57"/>
                        </a:moveTo>
                        <a:cubicBezTo>
                          <a:pt x="48" y="57"/>
                          <a:pt x="47" y="57"/>
                          <a:pt x="47" y="57"/>
                        </a:cubicBezTo>
                        <a:cubicBezTo>
                          <a:pt x="2" y="29"/>
                          <a:pt x="2" y="29"/>
                          <a:pt x="2" y="29"/>
                        </a:cubicBezTo>
                        <a:cubicBezTo>
                          <a:pt x="1" y="28"/>
                          <a:pt x="0" y="27"/>
                          <a:pt x="0" y="26"/>
                        </a:cubicBezTo>
                        <a:cubicBezTo>
                          <a:pt x="0" y="25"/>
                          <a:pt x="1" y="24"/>
                          <a:pt x="2" y="24"/>
                        </a:cubicBezTo>
                        <a:cubicBezTo>
                          <a:pt x="36" y="1"/>
                          <a:pt x="36" y="1"/>
                          <a:pt x="36" y="1"/>
                        </a:cubicBezTo>
                        <a:cubicBezTo>
                          <a:pt x="37" y="0"/>
                          <a:pt x="39" y="0"/>
                          <a:pt x="40" y="1"/>
                        </a:cubicBezTo>
                        <a:cubicBezTo>
                          <a:pt x="41" y="3"/>
                          <a:pt x="41" y="5"/>
                          <a:pt x="39" y="6"/>
                        </a:cubicBezTo>
                        <a:cubicBezTo>
                          <a:pt x="9" y="26"/>
                          <a:pt x="9" y="26"/>
                          <a:pt x="9" y="26"/>
                        </a:cubicBezTo>
                        <a:cubicBezTo>
                          <a:pt x="48" y="50"/>
                          <a:pt x="48" y="50"/>
                          <a:pt x="48" y="50"/>
                        </a:cubicBezTo>
                        <a:cubicBezTo>
                          <a:pt x="81" y="28"/>
                          <a:pt x="81" y="28"/>
                          <a:pt x="81" y="28"/>
                        </a:cubicBezTo>
                        <a:cubicBezTo>
                          <a:pt x="82" y="27"/>
                          <a:pt x="84" y="27"/>
                          <a:pt x="85" y="29"/>
                        </a:cubicBezTo>
                        <a:cubicBezTo>
                          <a:pt x="86" y="30"/>
                          <a:pt x="85" y="32"/>
                          <a:pt x="84" y="33"/>
                        </a:cubicBezTo>
                        <a:cubicBezTo>
                          <a:pt x="50" y="56"/>
                          <a:pt x="50" y="56"/>
                          <a:pt x="50" y="56"/>
                        </a:cubicBezTo>
                        <a:cubicBezTo>
                          <a:pt x="49" y="57"/>
                          <a:pt x="49" y="57"/>
                          <a:pt x="48"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7" name="Freeform 213">
                    <a:extLst>
                      <a:ext uri="{FF2B5EF4-FFF2-40B4-BE49-F238E27FC236}">
                        <a16:creationId xmlns:a16="http://schemas.microsoft.com/office/drawing/2014/main" id="{521DB487-F5A1-7D1F-1E32-6C76158623FC}"/>
                      </a:ext>
                    </a:extLst>
                  </p:cNvPr>
                  <p:cNvSpPr>
                    <a:spLocks/>
                  </p:cNvSpPr>
                  <p:nvPr/>
                </p:nvSpPr>
                <p:spPr bwMode="auto">
                  <a:xfrm>
                    <a:off x="4630" y="910"/>
                    <a:ext cx="180" cy="73"/>
                  </a:xfrm>
                  <a:custGeom>
                    <a:avLst/>
                    <a:gdLst>
                      <a:gd name="T0" fmla="*/ 48 w 86"/>
                      <a:gd name="T1" fmla="*/ 35 h 35"/>
                      <a:gd name="T2" fmla="*/ 47 w 86"/>
                      <a:gd name="T3" fmla="*/ 34 h 35"/>
                      <a:gd name="T4" fmla="*/ 1 w 86"/>
                      <a:gd name="T5" fmla="*/ 6 h 35"/>
                      <a:gd name="T6" fmla="*/ 1 w 86"/>
                      <a:gd name="T7" fmla="*/ 2 h 35"/>
                      <a:gd name="T8" fmla="*/ 5 w 86"/>
                      <a:gd name="T9" fmla="*/ 1 h 35"/>
                      <a:gd name="T10" fmla="*/ 48 w 86"/>
                      <a:gd name="T11" fmla="*/ 28 h 35"/>
                      <a:gd name="T12" fmla="*/ 81 w 86"/>
                      <a:gd name="T13" fmla="*/ 6 h 35"/>
                      <a:gd name="T14" fmla="*/ 85 w 86"/>
                      <a:gd name="T15" fmla="*/ 7 h 35"/>
                      <a:gd name="T16" fmla="*/ 84 w 86"/>
                      <a:gd name="T17" fmla="*/ 11 h 35"/>
                      <a:gd name="T18" fmla="*/ 50 w 86"/>
                      <a:gd name="T19" fmla="*/ 34 h 35"/>
                      <a:gd name="T20" fmla="*/ 48 w 86"/>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5">
                        <a:moveTo>
                          <a:pt x="48" y="35"/>
                        </a:moveTo>
                        <a:cubicBezTo>
                          <a:pt x="48" y="35"/>
                          <a:pt x="47" y="34"/>
                          <a:pt x="47" y="34"/>
                        </a:cubicBezTo>
                        <a:cubicBezTo>
                          <a:pt x="1" y="6"/>
                          <a:pt x="1" y="6"/>
                          <a:pt x="1" y="6"/>
                        </a:cubicBezTo>
                        <a:cubicBezTo>
                          <a:pt x="0" y="6"/>
                          <a:pt x="0" y="4"/>
                          <a:pt x="1" y="2"/>
                        </a:cubicBezTo>
                        <a:cubicBezTo>
                          <a:pt x="1" y="1"/>
                          <a:pt x="3" y="0"/>
                          <a:pt x="5" y="1"/>
                        </a:cubicBezTo>
                        <a:cubicBezTo>
                          <a:pt x="48" y="28"/>
                          <a:pt x="48" y="28"/>
                          <a:pt x="48" y="28"/>
                        </a:cubicBezTo>
                        <a:cubicBezTo>
                          <a:pt x="81" y="6"/>
                          <a:pt x="81" y="6"/>
                          <a:pt x="81" y="6"/>
                        </a:cubicBezTo>
                        <a:cubicBezTo>
                          <a:pt x="82" y="5"/>
                          <a:pt x="84" y="6"/>
                          <a:pt x="85" y="7"/>
                        </a:cubicBezTo>
                        <a:cubicBezTo>
                          <a:pt x="86" y="8"/>
                          <a:pt x="85" y="10"/>
                          <a:pt x="84" y="11"/>
                        </a:cubicBezTo>
                        <a:cubicBezTo>
                          <a:pt x="50" y="34"/>
                          <a:pt x="50" y="34"/>
                          <a:pt x="50" y="34"/>
                        </a:cubicBezTo>
                        <a:cubicBezTo>
                          <a:pt x="49" y="34"/>
                          <a:pt x="49" y="35"/>
                          <a:pt x="48"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8" name="Freeform 214">
                    <a:extLst>
                      <a:ext uri="{FF2B5EF4-FFF2-40B4-BE49-F238E27FC236}">
                        <a16:creationId xmlns:a16="http://schemas.microsoft.com/office/drawing/2014/main" id="{D1325BF0-006F-196C-E8D7-B7CE72639290}"/>
                      </a:ext>
                    </a:extLst>
                  </p:cNvPr>
                  <p:cNvSpPr>
                    <a:spLocks/>
                  </p:cNvSpPr>
                  <p:nvPr/>
                </p:nvSpPr>
                <p:spPr bwMode="auto">
                  <a:xfrm>
                    <a:off x="4844" y="841"/>
                    <a:ext cx="84" cy="61"/>
                  </a:xfrm>
                  <a:custGeom>
                    <a:avLst/>
                    <a:gdLst>
                      <a:gd name="T0" fmla="*/ 3 w 40"/>
                      <a:gd name="T1" fmla="*/ 29 h 29"/>
                      <a:gd name="T2" fmla="*/ 1 w 40"/>
                      <a:gd name="T3" fmla="*/ 28 h 29"/>
                      <a:gd name="T4" fmla="*/ 2 w 40"/>
                      <a:gd name="T5" fmla="*/ 24 h 29"/>
                      <a:gd name="T6" fmla="*/ 35 w 40"/>
                      <a:gd name="T7" fmla="*/ 1 h 29"/>
                      <a:gd name="T8" fmla="*/ 39 w 40"/>
                      <a:gd name="T9" fmla="*/ 2 h 29"/>
                      <a:gd name="T10" fmla="*/ 39 w 40"/>
                      <a:gd name="T11" fmla="*/ 6 h 29"/>
                      <a:gd name="T12" fmla="*/ 5 w 40"/>
                      <a:gd name="T13" fmla="*/ 29 h 29"/>
                      <a:gd name="T14" fmla="*/ 3 w 4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9">
                        <a:moveTo>
                          <a:pt x="3" y="29"/>
                        </a:moveTo>
                        <a:cubicBezTo>
                          <a:pt x="2" y="29"/>
                          <a:pt x="1" y="29"/>
                          <a:pt x="1" y="28"/>
                        </a:cubicBezTo>
                        <a:cubicBezTo>
                          <a:pt x="0" y="27"/>
                          <a:pt x="0" y="25"/>
                          <a:pt x="2" y="24"/>
                        </a:cubicBezTo>
                        <a:cubicBezTo>
                          <a:pt x="35" y="1"/>
                          <a:pt x="35" y="1"/>
                          <a:pt x="35" y="1"/>
                        </a:cubicBezTo>
                        <a:cubicBezTo>
                          <a:pt x="37" y="0"/>
                          <a:pt x="39" y="1"/>
                          <a:pt x="39" y="2"/>
                        </a:cubicBezTo>
                        <a:cubicBezTo>
                          <a:pt x="40" y="3"/>
                          <a:pt x="40" y="5"/>
                          <a:pt x="39" y="6"/>
                        </a:cubicBezTo>
                        <a:cubicBezTo>
                          <a:pt x="5" y="29"/>
                          <a:pt x="5" y="29"/>
                          <a:pt x="5" y="29"/>
                        </a:cubicBezTo>
                        <a:cubicBezTo>
                          <a:pt x="4" y="29"/>
                          <a:pt x="4"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9" name="Freeform 215">
                    <a:extLst>
                      <a:ext uri="{FF2B5EF4-FFF2-40B4-BE49-F238E27FC236}">
                        <a16:creationId xmlns:a16="http://schemas.microsoft.com/office/drawing/2014/main" id="{A31699C5-80E4-B132-3CED-B3FCEC40D723}"/>
                      </a:ext>
                    </a:extLst>
                  </p:cNvPr>
                  <p:cNvSpPr>
                    <a:spLocks/>
                  </p:cNvSpPr>
                  <p:nvPr/>
                </p:nvSpPr>
                <p:spPr bwMode="auto">
                  <a:xfrm>
                    <a:off x="4630" y="943"/>
                    <a:ext cx="180" cy="72"/>
                  </a:xfrm>
                  <a:custGeom>
                    <a:avLst/>
                    <a:gdLst>
                      <a:gd name="T0" fmla="*/ 48 w 86"/>
                      <a:gd name="T1" fmla="*/ 34 h 34"/>
                      <a:gd name="T2" fmla="*/ 47 w 86"/>
                      <a:gd name="T3" fmla="*/ 34 h 34"/>
                      <a:gd name="T4" fmla="*/ 1 w 86"/>
                      <a:gd name="T5" fmla="*/ 6 h 34"/>
                      <a:gd name="T6" fmla="*/ 1 w 86"/>
                      <a:gd name="T7" fmla="*/ 2 h 34"/>
                      <a:gd name="T8" fmla="*/ 5 w 86"/>
                      <a:gd name="T9" fmla="*/ 1 h 34"/>
                      <a:gd name="T10" fmla="*/ 48 w 86"/>
                      <a:gd name="T11" fmla="*/ 28 h 34"/>
                      <a:gd name="T12" fmla="*/ 81 w 86"/>
                      <a:gd name="T13" fmla="*/ 6 h 34"/>
                      <a:gd name="T14" fmla="*/ 85 w 86"/>
                      <a:gd name="T15" fmla="*/ 7 h 34"/>
                      <a:gd name="T16" fmla="*/ 84 w 86"/>
                      <a:gd name="T17" fmla="*/ 11 h 34"/>
                      <a:gd name="T18" fmla="*/ 50 w 86"/>
                      <a:gd name="T19" fmla="*/ 34 h 34"/>
                      <a:gd name="T20" fmla="*/ 48 w 86"/>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4">
                        <a:moveTo>
                          <a:pt x="48" y="34"/>
                        </a:moveTo>
                        <a:cubicBezTo>
                          <a:pt x="48" y="34"/>
                          <a:pt x="47" y="34"/>
                          <a:pt x="47" y="34"/>
                        </a:cubicBezTo>
                        <a:cubicBezTo>
                          <a:pt x="1" y="6"/>
                          <a:pt x="1" y="6"/>
                          <a:pt x="1" y="6"/>
                        </a:cubicBezTo>
                        <a:cubicBezTo>
                          <a:pt x="0" y="5"/>
                          <a:pt x="0" y="3"/>
                          <a:pt x="1" y="2"/>
                        </a:cubicBezTo>
                        <a:cubicBezTo>
                          <a:pt x="1" y="1"/>
                          <a:pt x="3" y="0"/>
                          <a:pt x="5" y="1"/>
                        </a:cubicBezTo>
                        <a:cubicBezTo>
                          <a:pt x="48" y="28"/>
                          <a:pt x="48" y="28"/>
                          <a:pt x="48" y="28"/>
                        </a:cubicBezTo>
                        <a:cubicBezTo>
                          <a:pt x="81" y="6"/>
                          <a:pt x="81" y="6"/>
                          <a:pt x="81" y="6"/>
                        </a:cubicBezTo>
                        <a:cubicBezTo>
                          <a:pt x="82" y="5"/>
                          <a:pt x="84" y="5"/>
                          <a:pt x="85" y="7"/>
                        </a:cubicBezTo>
                        <a:cubicBezTo>
                          <a:pt x="86" y="8"/>
                          <a:pt x="85" y="10"/>
                          <a:pt x="84" y="11"/>
                        </a:cubicBezTo>
                        <a:cubicBezTo>
                          <a:pt x="50" y="34"/>
                          <a:pt x="50" y="34"/>
                          <a:pt x="50" y="34"/>
                        </a:cubicBezTo>
                        <a:cubicBezTo>
                          <a:pt x="49" y="34"/>
                          <a:pt x="49" y="34"/>
                          <a:pt x="4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0" name="Freeform 216">
                    <a:extLst>
                      <a:ext uri="{FF2B5EF4-FFF2-40B4-BE49-F238E27FC236}">
                        <a16:creationId xmlns:a16="http://schemas.microsoft.com/office/drawing/2014/main" id="{513A5759-BBC5-7627-3F3E-9DDEBE13EE75}"/>
                      </a:ext>
                    </a:extLst>
                  </p:cNvPr>
                  <p:cNvSpPr>
                    <a:spLocks/>
                  </p:cNvSpPr>
                  <p:nvPr/>
                </p:nvSpPr>
                <p:spPr bwMode="auto">
                  <a:xfrm>
                    <a:off x="4844" y="874"/>
                    <a:ext cx="84" cy="61"/>
                  </a:xfrm>
                  <a:custGeom>
                    <a:avLst/>
                    <a:gdLst>
                      <a:gd name="T0" fmla="*/ 3 w 40"/>
                      <a:gd name="T1" fmla="*/ 29 h 29"/>
                      <a:gd name="T2" fmla="*/ 1 w 40"/>
                      <a:gd name="T3" fmla="*/ 28 h 29"/>
                      <a:gd name="T4" fmla="*/ 2 w 40"/>
                      <a:gd name="T5" fmla="*/ 23 h 29"/>
                      <a:gd name="T6" fmla="*/ 35 w 40"/>
                      <a:gd name="T7" fmla="*/ 1 h 29"/>
                      <a:gd name="T8" fmla="*/ 39 w 40"/>
                      <a:gd name="T9" fmla="*/ 2 h 29"/>
                      <a:gd name="T10" fmla="*/ 39 w 40"/>
                      <a:gd name="T11" fmla="*/ 6 h 29"/>
                      <a:gd name="T12" fmla="*/ 5 w 40"/>
                      <a:gd name="T13" fmla="*/ 28 h 29"/>
                      <a:gd name="T14" fmla="*/ 3 w 4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9">
                        <a:moveTo>
                          <a:pt x="3" y="29"/>
                        </a:moveTo>
                        <a:cubicBezTo>
                          <a:pt x="2" y="29"/>
                          <a:pt x="1" y="28"/>
                          <a:pt x="1" y="28"/>
                        </a:cubicBezTo>
                        <a:cubicBezTo>
                          <a:pt x="0" y="26"/>
                          <a:pt x="0" y="24"/>
                          <a:pt x="2" y="23"/>
                        </a:cubicBezTo>
                        <a:cubicBezTo>
                          <a:pt x="35" y="1"/>
                          <a:pt x="35" y="1"/>
                          <a:pt x="35" y="1"/>
                        </a:cubicBezTo>
                        <a:cubicBezTo>
                          <a:pt x="37" y="0"/>
                          <a:pt x="39" y="0"/>
                          <a:pt x="39" y="2"/>
                        </a:cubicBezTo>
                        <a:cubicBezTo>
                          <a:pt x="40" y="3"/>
                          <a:pt x="40" y="5"/>
                          <a:pt x="39" y="6"/>
                        </a:cubicBezTo>
                        <a:cubicBezTo>
                          <a:pt x="5" y="28"/>
                          <a:pt x="5" y="28"/>
                          <a:pt x="5" y="28"/>
                        </a:cubicBezTo>
                        <a:cubicBezTo>
                          <a:pt x="4" y="29"/>
                          <a:pt x="4"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1" name="Freeform 217">
                    <a:extLst>
                      <a:ext uri="{FF2B5EF4-FFF2-40B4-BE49-F238E27FC236}">
                        <a16:creationId xmlns:a16="http://schemas.microsoft.com/office/drawing/2014/main" id="{1BAA28B5-71B2-001A-B875-C1FF376AA5A8}"/>
                      </a:ext>
                    </a:extLst>
                  </p:cNvPr>
                  <p:cNvSpPr>
                    <a:spLocks/>
                  </p:cNvSpPr>
                  <p:nvPr/>
                </p:nvSpPr>
                <p:spPr bwMode="auto">
                  <a:xfrm>
                    <a:off x="4630" y="977"/>
                    <a:ext cx="180" cy="71"/>
                  </a:xfrm>
                  <a:custGeom>
                    <a:avLst/>
                    <a:gdLst>
                      <a:gd name="T0" fmla="*/ 48 w 86"/>
                      <a:gd name="T1" fmla="*/ 34 h 34"/>
                      <a:gd name="T2" fmla="*/ 47 w 86"/>
                      <a:gd name="T3" fmla="*/ 33 h 34"/>
                      <a:gd name="T4" fmla="*/ 1 w 86"/>
                      <a:gd name="T5" fmla="*/ 6 h 34"/>
                      <a:gd name="T6" fmla="*/ 1 w 86"/>
                      <a:gd name="T7" fmla="*/ 2 h 34"/>
                      <a:gd name="T8" fmla="*/ 5 w 86"/>
                      <a:gd name="T9" fmla="*/ 1 h 34"/>
                      <a:gd name="T10" fmla="*/ 48 w 86"/>
                      <a:gd name="T11" fmla="*/ 27 h 34"/>
                      <a:gd name="T12" fmla="*/ 81 w 86"/>
                      <a:gd name="T13" fmla="*/ 5 h 34"/>
                      <a:gd name="T14" fmla="*/ 85 w 86"/>
                      <a:gd name="T15" fmla="*/ 6 h 34"/>
                      <a:gd name="T16" fmla="*/ 84 w 86"/>
                      <a:gd name="T17" fmla="*/ 10 h 34"/>
                      <a:gd name="T18" fmla="*/ 50 w 86"/>
                      <a:gd name="T19" fmla="*/ 33 h 34"/>
                      <a:gd name="T20" fmla="*/ 48 w 86"/>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4">
                        <a:moveTo>
                          <a:pt x="48" y="34"/>
                        </a:moveTo>
                        <a:cubicBezTo>
                          <a:pt x="48" y="34"/>
                          <a:pt x="47" y="34"/>
                          <a:pt x="47" y="33"/>
                        </a:cubicBezTo>
                        <a:cubicBezTo>
                          <a:pt x="1" y="6"/>
                          <a:pt x="1" y="6"/>
                          <a:pt x="1" y="6"/>
                        </a:cubicBezTo>
                        <a:cubicBezTo>
                          <a:pt x="0" y="5"/>
                          <a:pt x="0" y="3"/>
                          <a:pt x="1" y="2"/>
                        </a:cubicBezTo>
                        <a:cubicBezTo>
                          <a:pt x="1" y="0"/>
                          <a:pt x="3" y="0"/>
                          <a:pt x="5" y="1"/>
                        </a:cubicBezTo>
                        <a:cubicBezTo>
                          <a:pt x="48" y="27"/>
                          <a:pt x="48" y="27"/>
                          <a:pt x="48" y="27"/>
                        </a:cubicBezTo>
                        <a:cubicBezTo>
                          <a:pt x="81" y="5"/>
                          <a:pt x="81" y="5"/>
                          <a:pt x="81" y="5"/>
                        </a:cubicBezTo>
                        <a:cubicBezTo>
                          <a:pt x="82" y="5"/>
                          <a:pt x="84" y="5"/>
                          <a:pt x="85" y="6"/>
                        </a:cubicBezTo>
                        <a:cubicBezTo>
                          <a:pt x="86" y="8"/>
                          <a:pt x="85" y="9"/>
                          <a:pt x="84" y="10"/>
                        </a:cubicBezTo>
                        <a:cubicBezTo>
                          <a:pt x="50" y="33"/>
                          <a:pt x="50" y="33"/>
                          <a:pt x="50" y="33"/>
                        </a:cubicBezTo>
                        <a:cubicBezTo>
                          <a:pt x="49" y="34"/>
                          <a:pt x="49" y="34"/>
                          <a:pt x="4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2" name="Freeform 218">
                    <a:extLst>
                      <a:ext uri="{FF2B5EF4-FFF2-40B4-BE49-F238E27FC236}">
                        <a16:creationId xmlns:a16="http://schemas.microsoft.com/office/drawing/2014/main" id="{EC7C962E-0D17-DD9F-B46E-A8F23E0733E7}"/>
                      </a:ext>
                    </a:extLst>
                  </p:cNvPr>
                  <p:cNvSpPr>
                    <a:spLocks/>
                  </p:cNvSpPr>
                  <p:nvPr/>
                </p:nvSpPr>
                <p:spPr bwMode="auto">
                  <a:xfrm>
                    <a:off x="4844" y="906"/>
                    <a:ext cx="84" cy="62"/>
                  </a:xfrm>
                  <a:custGeom>
                    <a:avLst/>
                    <a:gdLst>
                      <a:gd name="T0" fmla="*/ 3 w 40"/>
                      <a:gd name="T1" fmla="*/ 30 h 30"/>
                      <a:gd name="T2" fmla="*/ 1 w 40"/>
                      <a:gd name="T3" fmla="*/ 28 h 30"/>
                      <a:gd name="T4" fmla="*/ 2 w 40"/>
                      <a:gd name="T5" fmla="*/ 24 h 30"/>
                      <a:gd name="T6" fmla="*/ 35 w 40"/>
                      <a:gd name="T7" fmla="*/ 1 h 30"/>
                      <a:gd name="T8" fmla="*/ 39 w 40"/>
                      <a:gd name="T9" fmla="*/ 2 h 30"/>
                      <a:gd name="T10" fmla="*/ 39 w 40"/>
                      <a:gd name="T11" fmla="*/ 6 h 30"/>
                      <a:gd name="T12" fmla="*/ 5 w 40"/>
                      <a:gd name="T13" fmla="*/ 29 h 30"/>
                      <a:gd name="T14" fmla="*/ 3 w 4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0">
                        <a:moveTo>
                          <a:pt x="3" y="30"/>
                        </a:moveTo>
                        <a:cubicBezTo>
                          <a:pt x="2" y="30"/>
                          <a:pt x="1" y="29"/>
                          <a:pt x="1" y="28"/>
                        </a:cubicBezTo>
                        <a:cubicBezTo>
                          <a:pt x="0" y="27"/>
                          <a:pt x="0" y="25"/>
                          <a:pt x="2" y="24"/>
                        </a:cubicBezTo>
                        <a:cubicBezTo>
                          <a:pt x="35" y="1"/>
                          <a:pt x="35" y="1"/>
                          <a:pt x="35" y="1"/>
                        </a:cubicBezTo>
                        <a:cubicBezTo>
                          <a:pt x="37" y="0"/>
                          <a:pt x="39" y="1"/>
                          <a:pt x="39" y="2"/>
                        </a:cubicBezTo>
                        <a:cubicBezTo>
                          <a:pt x="40" y="4"/>
                          <a:pt x="40" y="5"/>
                          <a:pt x="39" y="6"/>
                        </a:cubicBezTo>
                        <a:cubicBezTo>
                          <a:pt x="5" y="29"/>
                          <a:pt x="5" y="29"/>
                          <a:pt x="5" y="29"/>
                        </a:cubicBezTo>
                        <a:cubicBezTo>
                          <a:pt x="4" y="29"/>
                          <a:pt x="4" y="30"/>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3" name="Freeform 219">
                    <a:extLst>
                      <a:ext uri="{FF2B5EF4-FFF2-40B4-BE49-F238E27FC236}">
                        <a16:creationId xmlns:a16="http://schemas.microsoft.com/office/drawing/2014/main" id="{50FE9A22-6B57-7457-C8F2-86FB51A0BB21}"/>
                      </a:ext>
                    </a:extLst>
                  </p:cNvPr>
                  <p:cNvSpPr>
                    <a:spLocks/>
                  </p:cNvSpPr>
                  <p:nvPr/>
                </p:nvSpPr>
                <p:spPr bwMode="auto">
                  <a:xfrm>
                    <a:off x="4691" y="791"/>
                    <a:ext cx="168" cy="111"/>
                  </a:xfrm>
                  <a:custGeom>
                    <a:avLst/>
                    <a:gdLst>
                      <a:gd name="T0" fmla="*/ 53 w 80"/>
                      <a:gd name="T1" fmla="*/ 53 h 53"/>
                      <a:gd name="T2" fmla="*/ 52 w 80"/>
                      <a:gd name="T3" fmla="*/ 52 h 53"/>
                      <a:gd name="T4" fmla="*/ 2 w 80"/>
                      <a:gd name="T5" fmla="*/ 21 h 53"/>
                      <a:gd name="T6" fmla="*/ 0 w 80"/>
                      <a:gd name="T7" fmla="*/ 19 h 53"/>
                      <a:gd name="T8" fmla="*/ 2 w 80"/>
                      <a:gd name="T9" fmla="*/ 16 h 53"/>
                      <a:gd name="T10" fmla="*/ 24 w 80"/>
                      <a:gd name="T11" fmla="*/ 1 h 53"/>
                      <a:gd name="T12" fmla="*/ 27 w 80"/>
                      <a:gd name="T13" fmla="*/ 1 h 53"/>
                      <a:gd name="T14" fmla="*/ 78 w 80"/>
                      <a:gd name="T15" fmla="*/ 32 h 53"/>
                      <a:gd name="T16" fmla="*/ 79 w 80"/>
                      <a:gd name="T17" fmla="*/ 37 h 53"/>
                      <a:gd name="T18" fmla="*/ 75 w 80"/>
                      <a:gd name="T19" fmla="*/ 38 h 53"/>
                      <a:gd name="T20" fmla="*/ 25 w 80"/>
                      <a:gd name="T21" fmla="*/ 7 h 53"/>
                      <a:gd name="T22" fmla="*/ 9 w 80"/>
                      <a:gd name="T23" fmla="*/ 19 h 53"/>
                      <a:gd name="T24" fmla="*/ 55 w 80"/>
                      <a:gd name="T25" fmla="*/ 47 h 53"/>
                      <a:gd name="T26" fmla="*/ 56 w 80"/>
                      <a:gd name="T27" fmla="*/ 51 h 53"/>
                      <a:gd name="T28" fmla="*/ 53 w 80"/>
                      <a:gd name="T2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53">
                        <a:moveTo>
                          <a:pt x="53" y="53"/>
                        </a:moveTo>
                        <a:cubicBezTo>
                          <a:pt x="53" y="53"/>
                          <a:pt x="52" y="52"/>
                          <a:pt x="52" y="52"/>
                        </a:cubicBezTo>
                        <a:cubicBezTo>
                          <a:pt x="2" y="21"/>
                          <a:pt x="2" y="21"/>
                          <a:pt x="2" y="21"/>
                        </a:cubicBezTo>
                        <a:cubicBezTo>
                          <a:pt x="1" y="21"/>
                          <a:pt x="0" y="20"/>
                          <a:pt x="0" y="19"/>
                        </a:cubicBezTo>
                        <a:cubicBezTo>
                          <a:pt x="0" y="18"/>
                          <a:pt x="1" y="17"/>
                          <a:pt x="2" y="16"/>
                        </a:cubicBezTo>
                        <a:cubicBezTo>
                          <a:pt x="24" y="1"/>
                          <a:pt x="24" y="1"/>
                          <a:pt x="24" y="1"/>
                        </a:cubicBezTo>
                        <a:cubicBezTo>
                          <a:pt x="25" y="0"/>
                          <a:pt x="26" y="0"/>
                          <a:pt x="27" y="1"/>
                        </a:cubicBezTo>
                        <a:cubicBezTo>
                          <a:pt x="78" y="32"/>
                          <a:pt x="78" y="32"/>
                          <a:pt x="78" y="32"/>
                        </a:cubicBezTo>
                        <a:cubicBezTo>
                          <a:pt x="79" y="33"/>
                          <a:pt x="80" y="35"/>
                          <a:pt x="79" y="37"/>
                        </a:cubicBezTo>
                        <a:cubicBezTo>
                          <a:pt x="78" y="38"/>
                          <a:pt x="76" y="38"/>
                          <a:pt x="75" y="38"/>
                        </a:cubicBezTo>
                        <a:cubicBezTo>
                          <a:pt x="25" y="7"/>
                          <a:pt x="25" y="7"/>
                          <a:pt x="25" y="7"/>
                        </a:cubicBezTo>
                        <a:cubicBezTo>
                          <a:pt x="9" y="19"/>
                          <a:pt x="9" y="19"/>
                          <a:pt x="9" y="19"/>
                        </a:cubicBezTo>
                        <a:cubicBezTo>
                          <a:pt x="55" y="47"/>
                          <a:pt x="55" y="47"/>
                          <a:pt x="55" y="47"/>
                        </a:cubicBezTo>
                        <a:cubicBezTo>
                          <a:pt x="56" y="48"/>
                          <a:pt x="57" y="50"/>
                          <a:pt x="56" y="51"/>
                        </a:cubicBezTo>
                        <a:cubicBezTo>
                          <a:pt x="55" y="52"/>
                          <a:pt x="54" y="53"/>
                          <a:pt x="5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4" name="Freeform 220">
                    <a:extLst>
                      <a:ext uri="{FF2B5EF4-FFF2-40B4-BE49-F238E27FC236}">
                        <a16:creationId xmlns:a16="http://schemas.microsoft.com/office/drawing/2014/main" id="{D7D34E8F-4854-19E3-E972-DD8E7B95A21F}"/>
                      </a:ext>
                    </a:extLst>
                  </p:cNvPr>
                  <p:cNvSpPr>
                    <a:spLocks/>
                  </p:cNvSpPr>
                  <p:nvPr/>
                </p:nvSpPr>
                <p:spPr bwMode="auto">
                  <a:xfrm>
                    <a:off x="4796" y="858"/>
                    <a:ext cx="61" cy="161"/>
                  </a:xfrm>
                  <a:custGeom>
                    <a:avLst/>
                    <a:gdLst>
                      <a:gd name="T0" fmla="*/ 3 w 29"/>
                      <a:gd name="T1" fmla="*/ 77 h 77"/>
                      <a:gd name="T2" fmla="*/ 2 w 29"/>
                      <a:gd name="T3" fmla="*/ 76 h 77"/>
                      <a:gd name="T4" fmla="*/ 0 w 29"/>
                      <a:gd name="T5" fmla="*/ 74 h 77"/>
                      <a:gd name="T6" fmla="*/ 0 w 29"/>
                      <a:gd name="T7" fmla="*/ 18 h 77"/>
                      <a:gd name="T8" fmla="*/ 3 w 29"/>
                      <a:gd name="T9" fmla="*/ 15 h 77"/>
                      <a:gd name="T10" fmla="*/ 6 w 29"/>
                      <a:gd name="T11" fmla="*/ 18 h 77"/>
                      <a:gd name="T12" fmla="*/ 6 w 29"/>
                      <a:gd name="T13" fmla="*/ 68 h 77"/>
                      <a:gd name="T14" fmla="*/ 23 w 29"/>
                      <a:gd name="T15" fmla="*/ 56 h 77"/>
                      <a:gd name="T16" fmla="*/ 23 w 29"/>
                      <a:gd name="T17" fmla="*/ 3 h 77"/>
                      <a:gd name="T18" fmla="*/ 26 w 29"/>
                      <a:gd name="T19" fmla="*/ 0 h 77"/>
                      <a:gd name="T20" fmla="*/ 29 w 29"/>
                      <a:gd name="T21" fmla="*/ 3 h 77"/>
                      <a:gd name="T22" fmla="*/ 29 w 29"/>
                      <a:gd name="T23" fmla="*/ 58 h 77"/>
                      <a:gd name="T24" fmla="*/ 28 w 29"/>
                      <a:gd name="T25" fmla="*/ 60 h 77"/>
                      <a:gd name="T26" fmla="*/ 5 w 29"/>
                      <a:gd name="T27" fmla="*/ 76 h 77"/>
                      <a:gd name="T28" fmla="*/ 3 w 29"/>
                      <a:gd name="T2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77">
                        <a:moveTo>
                          <a:pt x="3" y="77"/>
                        </a:moveTo>
                        <a:cubicBezTo>
                          <a:pt x="3" y="77"/>
                          <a:pt x="2" y="77"/>
                          <a:pt x="2" y="76"/>
                        </a:cubicBezTo>
                        <a:cubicBezTo>
                          <a:pt x="1" y="76"/>
                          <a:pt x="0" y="75"/>
                          <a:pt x="0" y="74"/>
                        </a:cubicBezTo>
                        <a:cubicBezTo>
                          <a:pt x="0" y="18"/>
                          <a:pt x="0" y="18"/>
                          <a:pt x="0" y="18"/>
                        </a:cubicBezTo>
                        <a:cubicBezTo>
                          <a:pt x="0" y="16"/>
                          <a:pt x="2" y="15"/>
                          <a:pt x="3" y="15"/>
                        </a:cubicBezTo>
                        <a:cubicBezTo>
                          <a:pt x="5" y="15"/>
                          <a:pt x="6" y="16"/>
                          <a:pt x="6" y="18"/>
                        </a:cubicBezTo>
                        <a:cubicBezTo>
                          <a:pt x="6" y="68"/>
                          <a:pt x="6" y="68"/>
                          <a:pt x="6" y="68"/>
                        </a:cubicBezTo>
                        <a:cubicBezTo>
                          <a:pt x="23" y="56"/>
                          <a:pt x="23" y="56"/>
                          <a:pt x="23" y="56"/>
                        </a:cubicBezTo>
                        <a:cubicBezTo>
                          <a:pt x="23" y="3"/>
                          <a:pt x="23" y="3"/>
                          <a:pt x="23" y="3"/>
                        </a:cubicBezTo>
                        <a:cubicBezTo>
                          <a:pt x="23" y="1"/>
                          <a:pt x="25" y="0"/>
                          <a:pt x="26" y="0"/>
                        </a:cubicBezTo>
                        <a:cubicBezTo>
                          <a:pt x="28" y="0"/>
                          <a:pt x="29" y="1"/>
                          <a:pt x="29" y="3"/>
                        </a:cubicBezTo>
                        <a:cubicBezTo>
                          <a:pt x="29" y="58"/>
                          <a:pt x="29" y="58"/>
                          <a:pt x="29" y="58"/>
                        </a:cubicBezTo>
                        <a:cubicBezTo>
                          <a:pt x="29" y="59"/>
                          <a:pt x="29" y="60"/>
                          <a:pt x="28" y="60"/>
                        </a:cubicBezTo>
                        <a:cubicBezTo>
                          <a:pt x="5" y="76"/>
                          <a:pt x="5" y="76"/>
                          <a:pt x="5" y="76"/>
                        </a:cubicBezTo>
                        <a:cubicBezTo>
                          <a:pt x="5" y="76"/>
                          <a:pt x="4" y="77"/>
                          <a:pt x="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5" name="Freeform 221">
                    <a:extLst>
                      <a:ext uri="{FF2B5EF4-FFF2-40B4-BE49-F238E27FC236}">
                        <a16:creationId xmlns:a16="http://schemas.microsoft.com/office/drawing/2014/main" id="{167CC61F-7904-A58B-355D-561C51E34F15}"/>
                      </a:ext>
                    </a:extLst>
                  </p:cNvPr>
                  <p:cNvSpPr>
                    <a:spLocks/>
                  </p:cNvSpPr>
                  <p:nvPr/>
                </p:nvSpPr>
                <p:spPr bwMode="auto">
                  <a:xfrm>
                    <a:off x="4855" y="816"/>
                    <a:ext cx="29" cy="19"/>
                  </a:xfrm>
                  <a:custGeom>
                    <a:avLst/>
                    <a:gdLst>
                      <a:gd name="T0" fmla="*/ 13 w 14"/>
                      <a:gd name="T1" fmla="*/ 1 h 9"/>
                      <a:gd name="T2" fmla="*/ 12 w 14"/>
                      <a:gd name="T3" fmla="*/ 0 h 9"/>
                      <a:gd name="T4" fmla="*/ 11 w 14"/>
                      <a:gd name="T5" fmla="*/ 0 h 9"/>
                      <a:gd name="T6" fmla="*/ 0 w 14"/>
                      <a:gd name="T7" fmla="*/ 8 h 9"/>
                      <a:gd name="T8" fmla="*/ 0 w 14"/>
                      <a:gd name="T9" fmla="*/ 8 h 9"/>
                      <a:gd name="T10" fmla="*/ 1 w 14"/>
                      <a:gd name="T11" fmla="*/ 9 h 9"/>
                      <a:gd name="T12" fmla="*/ 2 w 14"/>
                      <a:gd name="T13" fmla="*/ 9 h 9"/>
                      <a:gd name="T14" fmla="*/ 2 w 14"/>
                      <a:gd name="T15" fmla="*/ 9 h 9"/>
                      <a:gd name="T16" fmla="*/ 8 w 14"/>
                      <a:gd name="T17" fmla="*/ 5 h 9"/>
                      <a:gd name="T18" fmla="*/ 13 w 14"/>
                      <a:gd name="T19" fmla="*/ 1 h 9"/>
                      <a:gd name="T20" fmla="*/ 13 w 14"/>
                      <a:gd name="T21" fmla="*/ 1 h 9"/>
                      <a:gd name="T22" fmla="*/ 13 w 14"/>
                      <a:gd name="T2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13" y="1"/>
                        </a:moveTo>
                        <a:cubicBezTo>
                          <a:pt x="13" y="1"/>
                          <a:pt x="13" y="1"/>
                          <a:pt x="12" y="0"/>
                        </a:cubicBezTo>
                        <a:cubicBezTo>
                          <a:pt x="12" y="0"/>
                          <a:pt x="12" y="0"/>
                          <a:pt x="11" y="0"/>
                        </a:cubicBezTo>
                        <a:cubicBezTo>
                          <a:pt x="8" y="3"/>
                          <a:pt x="4" y="5"/>
                          <a:pt x="0" y="8"/>
                        </a:cubicBezTo>
                        <a:cubicBezTo>
                          <a:pt x="0" y="8"/>
                          <a:pt x="0" y="8"/>
                          <a:pt x="0" y="8"/>
                        </a:cubicBezTo>
                        <a:cubicBezTo>
                          <a:pt x="0" y="9"/>
                          <a:pt x="1" y="9"/>
                          <a:pt x="1" y="9"/>
                        </a:cubicBezTo>
                        <a:cubicBezTo>
                          <a:pt x="1" y="9"/>
                          <a:pt x="1" y="9"/>
                          <a:pt x="2" y="9"/>
                        </a:cubicBezTo>
                        <a:cubicBezTo>
                          <a:pt x="2" y="9"/>
                          <a:pt x="2" y="9"/>
                          <a:pt x="2" y="9"/>
                        </a:cubicBezTo>
                        <a:cubicBezTo>
                          <a:pt x="4" y="8"/>
                          <a:pt x="6" y="6"/>
                          <a:pt x="8" y="5"/>
                        </a:cubicBezTo>
                        <a:cubicBezTo>
                          <a:pt x="10" y="4"/>
                          <a:pt x="11" y="3"/>
                          <a:pt x="13" y="1"/>
                        </a:cubicBezTo>
                        <a:cubicBezTo>
                          <a:pt x="13" y="1"/>
                          <a:pt x="13" y="1"/>
                          <a:pt x="13" y="1"/>
                        </a:cubicBezTo>
                        <a:cubicBezTo>
                          <a:pt x="14" y="1"/>
                          <a:pt x="14"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6" name="Freeform 222">
                    <a:extLst>
                      <a:ext uri="{FF2B5EF4-FFF2-40B4-BE49-F238E27FC236}">
                        <a16:creationId xmlns:a16="http://schemas.microsoft.com/office/drawing/2014/main" id="{3580FBFD-1C7F-3E40-4DAD-25237524FBCA}"/>
                      </a:ext>
                    </a:extLst>
                  </p:cNvPr>
                  <p:cNvSpPr>
                    <a:spLocks/>
                  </p:cNvSpPr>
                  <p:nvPr/>
                </p:nvSpPr>
                <p:spPr bwMode="auto">
                  <a:xfrm>
                    <a:off x="4831" y="805"/>
                    <a:ext cx="47" cy="28"/>
                  </a:xfrm>
                  <a:custGeom>
                    <a:avLst/>
                    <a:gdLst>
                      <a:gd name="T0" fmla="*/ 20 w 22"/>
                      <a:gd name="T1" fmla="*/ 6 h 13"/>
                      <a:gd name="T2" fmla="*/ 21 w 22"/>
                      <a:gd name="T3" fmla="*/ 5 h 13"/>
                      <a:gd name="T4" fmla="*/ 21 w 22"/>
                      <a:gd name="T5" fmla="*/ 4 h 13"/>
                      <a:gd name="T6" fmla="*/ 19 w 22"/>
                      <a:gd name="T7" fmla="*/ 3 h 13"/>
                      <a:gd name="T8" fmla="*/ 17 w 22"/>
                      <a:gd name="T9" fmla="*/ 2 h 13"/>
                      <a:gd name="T10" fmla="*/ 17 w 22"/>
                      <a:gd name="T11" fmla="*/ 2 h 13"/>
                      <a:gd name="T12" fmla="*/ 17 w 22"/>
                      <a:gd name="T13" fmla="*/ 0 h 13"/>
                      <a:gd name="T14" fmla="*/ 14 w 22"/>
                      <a:gd name="T15" fmla="*/ 0 h 13"/>
                      <a:gd name="T16" fmla="*/ 15 w 22"/>
                      <a:gd name="T17" fmla="*/ 2 h 13"/>
                      <a:gd name="T18" fmla="*/ 16 w 22"/>
                      <a:gd name="T19" fmla="*/ 2 h 13"/>
                      <a:gd name="T20" fmla="*/ 17 w 22"/>
                      <a:gd name="T21" fmla="*/ 4 h 13"/>
                      <a:gd name="T22" fmla="*/ 14 w 22"/>
                      <a:gd name="T23" fmla="*/ 5 h 13"/>
                      <a:gd name="T24" fmla="*/ 9 w 22"/>
                      <a:gd name="T25" fmla="*/ 5 h 13"/>
                      <a:gd name="T26" fmla="*/ 8 w 22"/>
                      <a:gd name="T27" fmla="*/ 4 h 13"/>
                      <a:gd name="T28" fmla="*/ 5 w 22"/>
                      <a:gd name="T29" fmla="*/ 4 h 13"/>
                      <a:gd name="T30" fmla="*/ 6 w 22"/>
                      <a:gd name="T31" fmla="*/ 5 h 13"/>
                      <a:gd name="T32" fmla="*/ 7 w 22"/>
                      <a:gd name="T33" fmla="*/ 6 h 13"/>
                      <a:gd name="T34" fmla="*/ 7 w 22"/>
                      <a:gd name="T35" fmla="*/ 6 h 13"/>
                      <a:gd name="T36" fmla="*/ 9 w 22"/>
                      <a:gd name="T37" fmla="*/ 8 h 13"/>
                      <a:gd name="T38" fmla="*/ 6 w 22"/>
                      <a:gd name="T39" fmla="*/ 10 h 13"/>
                      <a:gd name="T40" fmla="*/ 4 w 22"/>
                      <a:gd name="T41" fmla="*/ 10 h 13"/>
                      <a:gd name="T42" fmla="*/ 3 w 22"/>
                      <a:gd name="T43" fmla="*/ 9 h 13"/>
                      <a:gd name="T44" fmla="*/ 1 w 22"/>
                      <a:gd name="T45" fmla="*/ 9 h 13"/>
                      <a:gd name="T46" fmla="*/ 1 w 22"/>
                      <a:gd name="T47" fmla="*/ 11 h 13"/>
                      <a:gd name="T48" fmla="*/ 3 w 22"/>
                      <a:gd name="T49" fmla="*/ 11 h 13"/>
                      <a:gd name="T50" fmla="*/ 4 w 22"/>
                      <a:gd name="T51" fmla="*/ 11 h 13"/>
                      <a:gd name="T52" fmla="*/ 9 w 22"/>
                      <a:gd name="T53" fmla="*/ 13 h 13"/>
                      <a:gd name="T54" fmla="*/ 10 w 22"/>
                      <a:gd name="T55" fmla="*/ 12 h 13"/>
                      <a:gd name="T56" fmla="*/ 16 w 22"/>
                      <a:gd name="T57" fmla="*/ 8 h 13"/>
                      <a:gd name="T58" fmla="*/ 20 w 22"/>
                      <a:gd name="T5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13">
                        <a:moveTo>
                          <a:pt x="20" y="6"/>
                        </a:moveTo>
                        <a:cubicBezTo>
                          <a:pt x="20" y="6"/>
                          <a:pt x="21" y="5"/>
                          <a:pt x="21" y="5"/>
                        </a:cubicBezTo>
                        <a:cubicBezTo>
                          <a:pt x="22" y="5"/>
                          <a:pt x="22" y="5"/>
                          <a:pt x="21" y="4"/>
                        </a:cubicBezTo>
                        <a:cubicBezTo>
                          <a:pt x="21" y="4"/>
                          <a:pt x="20" y="3"/>
                          <a:pt x="19" y="3"/>
                        </a:cubicBezTo>
                        <a:cubicBezTo>
                          <a:pt x="18" y="2"/>
                          <a:pt x="18" y="2"/>
                          <a:pt x="17" y="2"/>
                        </a:cubicBezTo>
                        <a:cubicBezTo>
                          <a:pt x="17" y="2"/>
                          <a:pt x="17" y="2"/>
                          <a:pt x="17" y="2"/>
                        </a:cubicBezTo>
                        <a:cubicBezTo>
                          <a:pt x="18" y="1"/>
                          <a:pt x="18" y="1"/>
                          <a:pt x="17" y="0"/>
                        </a:cubicBezTo>
                        <a:cubicBezTo>
                          <a:pt x="16" y="0"/>
                          <a:pt x="15" y="0"/>
                          <a:pt x="14" y="0"/>
                        </a:cubicBezTo>
                        <a:cubicBezTo>
                          <a:pt x="14" y="1"/>
                          <a:pt x="14" y="1"/>
                          <a:pt x="15" y="2"/>
                        </a:cubicBezTo>
                        <a:cubicBezTo>
                          <a:pt x="15" y="2"/>
                          <a:pt x="16" y="2"/>
                          <a:pt x="16" y="2"/>
                        </a:cubicBezTo>
                        <a:cubicBezTo>
                          <a:pt x="16" y="3"/>
                          <a:pt x="16" y="3"/>
                          <a:pt x="17" y="4"/>
                        </a:cubicBezTo>
                        <a:cubicBezTo>
                          <a:pt x="17" y="4"/>
                          <a:pt x="15" y="5"/>
                          <a:pt x="14" y="5"/>
                        </a:cubicBezTo>
                        <a:cubicBezTo>
                          <a:pt x="12" y="5"/>
                          <a:pt x="10" y="5"/>
                          <a:pt x="9" y="5"/>
                        </a:cubicBezTo>
                        <a:cubicBezTo>
                          <a:pt x="9" y="4"/>
                          <a:pt x="8" y="4"/>
                          <a:pt x="8" y="4"/>
                        </a:cubicBezTo>
                        <a:cubicBezTo>
                          <a:pt x="7" y="4"/>
                          <a:pt x="6" y="4"/>
                          <a:pt x="5" y="4"/>
                        </a:cubicBezTo>
                        <a:cubicBezTo>
                          <a:pt x="5" y="4"/>
                          <a:pt x="5" y="5"/>
                          <a:pt x="6" y="5"/>
                        </a:cubicBezTo>
                        <a:cubicBezTo>
                          <a:pt x="6" y="6"/>
                          <a:pt x="7" y="6"/>
                          <a:pt x="7" y="6"/>
                        </a:cubicBezTo>
                        <a:cubicBezTo>
                          <a:pt x="7" y="6"/>
                          <a:pt x="7" y="6"/>
                          <a:pt x="7" y="6"/>
                        </a:cubicBezTo>
                        <a:cubicBezTo>
                          <a:pt x="8" y="7"/>
                          <a:pt x="8" y="8"/>
                          <a:pt x="9" y="8"/>
                        </a:cubicBezTo>
                        <a:cubicBezTo>
                          <a:pt x="9" y="9"/>
                          <a:pt x="8" y="10"/>
                          <a:pt x="6" y="10"/>
                        </a:cubicBezTo>
                        <a:cubicBezTo>
                          <a:pt x="5" y="10"/>
                          <a:pt x="5" y="10"/>
                          <a:pt x="4" y="10"/>
                        </a:cubicBezTo>
                        <a:cubicBezTo>
                          <a:pt x="4" y="10"/>
                          <a:pt x="4" y="10"/>
                          <a:pt x="3" y="9"/>
                        </a:cubicBezTo>
                        <a:cubicBezTo>
                          <a:pt x="2" y="9"/>
                          <a:pt x="1" y="9"/>
                          <a:pt x="1" y="9"/>
                        </a:cubicBezTo>
                        <a:cubicBezTo>
                          <a:pt x="0" y="10"/>
                          <a:pt x="0" y="10"/>
                          <a:pt x="1" y="11"/>
                        </a:cubicBezTo>
                        <a:cubicBezTo>
                          <a:pt x="2" y="11"/>
                          <a:pt x="3" y="11"/>
                          <a:pt x="3" y="11"/>
                        </a:cubicBezTo>
                        <a:cubicBezTo>
                          <a:pt x="4" y="11"/>
                          <a:pt x="4" y="11"/>
                          <a:pt x="4" y="11"/>
                        </a:cubicBezTo>
                        <a:cubicBezTo>
                          <a:pt x="6" y="12"/>
                          <a:pt x="7" y="12"/>
                          <a:pt x="9" y="13"/>
                        </a:cubicBezTo>
                        <a:cubicBezTo>
                          <a:pt x="9" y="13"/>
                          <a:pt x="10" y="13"/>
                          <a:pt x="10" y="12"/>
                        </a:cubicBezTo>
                        <a:cubicBezTo>
                          <a:pt x="12" y="11"/>
                          <a:pt x="14" y="10"/>
                          <a:pt x="16" y="8"/>
                        </a:cubicBezTo>
                        <a:cubicBezTo>
                          <a:pt x="17" y="8"/>
                          <a:pt x="18" y="7"/>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7" name="Freeform 223">
                    <a:extLst>
                      <a:ext uri="{FF2B5EF4-FFF2-40B4-BE49-F238E27FC236}">
                        <a16:creationId xmlns:a16="http://schemas.microsoft.com/office/drawing/2014/main" id="{23EA0C62-C4F9-73E3-A259-07CE4F0465E5}"/>
                      </a:ext>
                    </a:extLst>
                  </p:cNvPr>
                  <p:cNvSpPr>
                    <a:spLocks/>
                  </p:cNvSpPr>
                  <p:nvPr/>
                </p:nvSpPr>
                <p:spPr bwMode="auto">
                  <a:xfrm>
                    <a:off x="4674" y="866"/>
                    <a:ext cx="63" cy="36"/>
                  </a:xfrm>
                  <a:custGeom>
                    <a:avLst/>
                    <a:gdLst>
                      <a:gd name="T0" fmla="*/ 4 w 30"/>
                      <a:gd name="T1" fmla="*/ 2 h 17"/>
                      <a:gd name="T2" fmla="*/ 4 w 30"/>
                      <a:gd name="T3" fmla="*/ 10 h 17"/>
                      <a:gd name="T4" fmla="*/ 8 w 30"/>
                      <a:gd name="T5" fmla="*/ 10 h 17"/>
                      <a:gd name="T6" fmla="*/ 8 w 30"/>
                      <a:gd name="T7" fmla="*/ 7 h 17"/>
                      <a:gd name="T8" fmla="*/ 8 w 30"/>
                      <a:gd name="T9" fmla="*/ 5 h 17"/>
                      <a:gd name="T10" fmla="*/ 12 w 30"/>
                      <a:gd name="T11" fmla="*/ 5 h 17"/>
                      <a:gd name="T12" fmla="*/ 12 w 30"/>
                      <a:gd name="T13" fmla="*/ 5 h 17"/>
                      <a:gd name="T14" fmla="*/ 13 w 30"/>
                      <a:gd name="T15" fmla="*/ 7 h 17"/>
                      <a:gd name="T16" fmla="*/ 13 w 30"/>
                      <a:gd name="T17" fmla="*/ 12 h 17"/>
                      <a:gd name="T18" fmla="*/ 14 w 30"/>
                      <a:gd name="T19" fmla="*/ 14 h 17"/>
                      <a:gd name="T20" fmla="*/ 17 w 30"/>
                      <a:gd name="T21" fmla="*/ 17 h 17"/>
                      <a:gd name="T22" fmla="*/ 19 w 30"/>
                      <a:gd name="T23" fmla="*/ 17 h 17"/>
                      <a:gd name="T24" fmla="*/ 21 w 30"/>
                      <a:gd name="T25" fmla="*/ 17 h 17"/>
                      <a:gd name="T26" fmla="*/ 29 w 30"/>
                      <a:gd name="T27" fmla="*/ 12 h 17"/>
                      <a:gd name="T28" fmla="*/ 29 w 30"/>
                      <a:gd name="T29" fmla="*/ 9 h 17"/>
                      <a:gd name="T30" fmla="*/ 24 w 30"/>
                      <a:gd name="T31" fmla="*/ 9 h 17"/>
                      <a:gd name="T32" fmla="*/ 19 w 30"/>
                      <a:gd name="T33" fmla="*/ 12 h 17"/>
                      <a:gd name="T34" fmla="*/ 19 w 30"/>
                      <a:gd name="T35" fmla="*/ 7 h 17"/>
                      <a:gd name="T36" fmla="*/ 18 w 30"/>
                      <a:gd name="T37" fmla="*/ 5 h 17"/>
                      <a:gd name="T38" fmla="*/ 16 w 30"/>
                      <a:gd name="T39" fmla="*/ 2 h 17"/>
                      <a:gd name="T40" fmla="*/ 4 w 30"/>
                      <a:gd name="T4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17">
                        <a:moveTo>
                          <a:pt x="4" y="2"/>
                        </a:moveTo>
                        <a:cubicBezTo>
                          <a:pt x="0" y="4"/>
                          <a:pt x="1" y="8"/>
                          <a:pt x="4" y="10"/>
                        </a:cubicBezTo>
                        <a:cubicBezTo>
                          <a:pt x="5" y="10"/>
                          <a:pt x="7" y="10"/>
                          <a:pt x="8" y="10"/>
                        </a:cubicBezTo>
                        <a:cubicBezTo>
                          <a:pt x="9" y="9"/>
                          <a:pt x="9" y="8"/>
                          <a:pt x="8" y="7"/>
                        </a:cubicBezTo>
                        <a:cubicBezTo>
                          <a:pt x="7" y="6"/>
                          <a:pt x="7" y="5"/>
                          <a:pt x="8" y="5"/>
                        </a:cubicBezTo>
                        <a:cubicBezTo>
                          <a:pt x="9" y="4"/>
                          <a:pt x="11" y="4"/>
                          <a:pt x="12" y="5"/>
                        </a:cubicBezTo>
                        <a:cubicBezTo>
                          <a:pt x="12" y="5"/>
                          <a:pt x="12" y="5"/>
                          <a:pt x="12" y="5"/>
                        </a:cubicBezTo>
                        <a:cubicBezTo>
                          <a:pt x="12" y="5"/>
                          <a:pt x="12" y="6"/>
                          <a:pt x="13" y="7"/>
                        </a:cubicBezTo>
                        <a:cubicBezTo>
                          <a:pt x="13" y="8"/>
                          <a:pt x="13" y="10"/>
                          <a:pt x="13" y="12"/>
                        </a:cubicBezTo>
                        <a:cubicBezTo>
                          <a:pt x="13" y="12"/>
                          <a:pt x="14" y="13"/>
                          <a:pt x="14" y="14"/>
                        </a:cubicBezTo>
                        <a:cubicBezTo>
                          <a:pt x="15" y="15"/>
                          <a:pt x="15" y="16"/>
                          <a:pt x="17" y="17"/>
                        </a:cubicBezTo>
                        <a:cubicBezTo>
                          <a:pt x="17" y="17"/>
                          <a:pt x="18" y="17"/>
                          <a:pt x="19" y="17"/>
                        </a:cubicBezTo>
                        <a:cubicBezTo>
                          <a:pt x="19" y="17"/>
                          <a:pt x="20" y="17"/>
                          <a:pt x="21" y="17"/>
                        </a:cubicBezTo>
                        <a:cubicBezTo>
                          <a:pt x="29" y="12"/>
                          <a:pt x="29" y="12"/>
                          <a:pt x="29" y="12"/>
                        </a:cubicBezTo>
                        <a:cubicBezTo>
                          <a:pt x="30" y="11"/>
                          <a:pt x="30" y="10"/>
                          <a:pt x="29" y="9"/>
                        </a:cubicBezTo>
                        <a:cubicBezTo>
                          <a:pt x="27" y="9"/>
                          <a:pt x="25" y="9"/>
                          <a:pt x="24" y="9"/>
                        </a:cubicBezTo>
                        <a:cubicBezTo>
                          <a:pt x="19" y="12"/>
                          <a:pt x="19" y="12"/>
                          <a:pt x="19" y="12"/>
                        </a:cubicBezTo>
                        <a:cubicBezTo>
                          <a:pt x="19" y="11"/>
                          <a:pt x="19" y="9"/>
                          <a:pt x="19" y="7"/>
                        </a:cubicBezTo>
                        <a:cubicBezTo>
                          <a:pt x="19" y="6"/>
                          <a:pt x="19" y="6"/>
                          <a:pt x="18" y="5"/>
                        </a:cubicBezTo>
                        <a:cubicBezTo>
                          <a:pt x="18" y="4"/>
                          <a:pt x="17" y="3"/>
                          <a:pt x="16" y="2"/>
                        </a:cubicBezTo>
                        <a:cubicBezTo>
                          <a:pt x="13" y="0"/>
                          <a:pt x="7" y="0"/>
                          <a:pt x="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8" name="Freeform 224">
                    <a:extLst>
                      <a:ext uri="{FF2B5EF4-FFF2-40B4-BE49-F238E27FC236}">
                        <a16:creationId xmlns:a16="http://schemas.microsoft.com/office/drawing/2014/main" id="{460AD99E-C44E-65F9-AC61-85EA599A794C}"/>
                      </a:ext>
                    </a:extLst>
                  </p:cNvPr>
                  <p:cNvSpPr>
                    <a:spLocks/>
                  </p:cNvSpPr>
                  <p:nvPr/>
                </p:nvSpPr>
                <p:spPr bwMode="auto">
                  <a:xfrm>
                    <a:off x="4708" y="847"/>
                    <a:ext cx="56" cy="34"/>
                  </a:xfrm>
                  <a:custGeom>
                    <a:avLst/>
                    <a:gdLst>
                      <a:gd name="T0" fmla="*/ 3 w 27"/>
                      <a:gd name="T1" fmla="*/ 2 h 16"/>
                      <a:gd name="T2" fmla="*/ 0 w 27"/>
                      <a:gd name="T3" fmla="*/ 5 h 16"/>
                      <a:gd name="T4" fmla="*/ 1 w 27"/>
                      <a:gd name="T5" fmla="*/ 9 h 16"/>
                      <a:gd name="T6" fmla="*/ 6 w 27"/>
                      <a:gd name="T7" fmla="*/ 13 h 16"/>
                      <a:gd name="T8" fmla="*/ 15 w 27"/>
                      <a:gd name="T9" fmla="*/ 16 h 16"/>
                      <a:gd name="T10" fmla="*/ 20 w 27"/>
                      <a:gd name="T11" fmla="*/ 15 h 16"/>
                      <a:gd name="T12" fmla="*/ 24 w 27"/>
                      <a:gd name="T13" fmla="*/ 14 h 16"/>
                      <a:gd name="T14" fmla="*/ 26 w 27"/>
                      <a:gd name="T15" fmla="*/ 12 h 16"/>
                      <a:gd name="T16" fmla="*/ 25 w 27"/>
                      <a:gd name="T17" fmla="*/ 7 h 16"/>
                      <a:gd name="T18" fmla="*/ 21 w 27"/>
                      <a:gd name="T19" fmla="*/ 3 h 16"/>
                      <a:gd name="T20" fmla="*/ 19 w 27"/>
                      <a:gd name="T21" fmla="*/ 5 h 16"/>
                      <a:gd name="T22" fmla="*/ 17 w 27"/>
                      <a:gd name="T23" fmla="*/ 6 h 16"/>
                      <a:gd name="T24" fmla="*/ 20 w 27"/>
                      <a:gd name="T25" fmla="*/ 10 h 16"/>
                      <a:gd name="T26" fmla="*/ 20 w 27"/>
                      <a:gd name="T27" fmla="*/ 11 h 16"/>
                      <a:gd name="T28" fmla="*/ 20 w 27"/>
                      <a:gd name="T29" fmla="*/ 12 h 16"/>
                      <a:gd name="T30" fmla="*/ 18 w 27"/>
                      <a:gd name="T31" fmla="*/ 12 h 16"/>
                      <a:gd name="T32" fmla="*/ 15 w 27"/>
                      <a:gd name="T33" fmla="*/ 12 h 16"/>
                      <a:gd name="T34" fmla="*/ 10 w 27"/>
                      <a:gd name="T35" fmla="*/ 10 h 16"/>
                      <a:gd name="T36" fmla="*/ 6 w 27"/>
                      <a:gd name="T37" fmla="*/ 7 h 16"/>
                      <a:gd name="T38" fmla="*/ 6 w 27"/>
                      <a:gd name="T39" fmla="*/ 5 h 16"/>
                      <a:gd name="T40" fmla="*/ 7 w 27"/>
                      <a:gd name="T41" fmla="*/ 5 h 16"/>
                      <a:gd name="T42" fmla="*/ 8 w 27"/>
                      <a:gd name="T43" fmla="*/ 4 h 16"/>
                      <a:gd name="T44" fmla="*/ 12 w 27"/>
                      <a:gd name="T45" fmla="*/ 4 h 16"/>
                      <a:gd name="T46" fmla="*/ 17 w 27"/>
                      <a:gd name="T47" fmla="*/ 6 h 16"/>
                      <a:gd name="T48" fmla="*/ 19 w 27"/>
                      <a:gd name="T49" fmla="*/ 5 h 16"/>
                      <a:gd name="T50" fmla="*/ 21 w 27"/>
                      <a:gd name="T51" fmla="*/ 3 h 16"/>
                      <a:gd name="T52" fmla="*/ 12 w 27"/>
                      <a:gd name="T53" fmla="*/ 1 h 16"/>
                      <a:gd name="T54" fmla="*/ 7 w 27"/>
                      <a:gd name="T55" fmla="*/ 1 h 16"/>
                      <a:gd name="T56" fmla="*/ 3 w 27"/>
                      <a:gd name="T57"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 h="16">
                        <a:moveTo>
                          <a:pt x="3" y="2"/>
                        </a:moveTo>
                        <a:cubicBezTo>
                          <a:pt x="1" y="3"/>
                          <a:pt x="1" y="4"/>
                          <a:pt x="0" y="5"/>
                        </a:cubicBezTo>
                        <a:cubicBezTo>
                          <a:pt x="0" y="6"/>
                          <a:pt x="0" y="7"/>
                          <a:pt x="1" y="9"/>
                        </a:cubicBezTo>
                        <a:cubicBezTo>
                          <a:pt x="2" y="10"/>
                          <a:pt x="4" y="12"/>
                          <a:pt x="6" y="13"/>
                        </a:cubicBezTo>
                        <a:cubicBezTo>
                          <a:pt x="9" y="14"/>
                          <a:pt x="12" y="15"/>
                          <a:pt x="15" y="16"/>
                        </a:cubicBezTo>
                        <a:cubicBezTo>
                          <a:pt x="17" y="16"/>
                          <a:pt x="18" y="16"/>
                          <a:pt x="20" y="15"/>
                        </a:cubicBezTo>
                        <a:cubicBezTo>
                          <a:pt x="21" y="15"/>
                          <a:pt x="23" y="15"/>
                          <a:pt x="24" y="14"/>
                        </a:cubicBezTo>
                        <a:cubicBezTo>
                          <a:pt x="25" y="13"/>
                          <a:pt x="26" y="12"/>
                          <a:pt x="26" y="12"/>
                        </a:cubicBezTo>
                        <a:cubicBezTo>
                          <a:pt x="27" y="10"/>
                          <a:pt x="26" y="9"/>
                          <a:pt x="25" y="7"/>
                        </a:cubicBezTo>
                        <a:cubicBezTo>
                          <a:pt x="24" y="6"/>
                          <a:pt x="23" y="5"/>
                          <a:pt x="21" y="3"/>
                        </a:cubicBezTo>
                        <a:cubicBezTo>
                          <a:pt x="19" y="5"/>
                          <a:pt x="19" y="5"/>
                          <a:pt x="19" y="5"/>
                        </a:cubicBezTo>
                        <a:cubicBezTo>
                          <a:pt x="17" y="6"/>
                          <a:pt x="17" y="6"/>
                          <a:pt x="17" y="6"/>
                        </a:cubicBezTo>
                        <a:cubicBezTo>
                          <a:pt x="18" y="7"/>
                          <a:pt x="20" y="8"/>
                          <a:pt x="20" y="10"/>
                        </a:cubicBezTo>
                        <a:cubicBezTo>
                          <a:pt x="20" y="10"/>
                          <a:pt x="20" y="10"/>
                          <a:pt x="20" y="11"/>
                        </a:cubicBezTo>
                        <a:cubicBezTo>
                          <a:pt x="20" y="11"/>
                          <a:pt x="20" y="11"/>
                          <a:pt x="20" y="12"/>
                        </a:cubicBezTo>
                        <a:cubicBezTo>
                          <a:pt x="19" y="12"/>
                          <a:pt x="19" y="12"/>
                          <a:pt x="18" y="12"/>
                        </a:cubicBezTo>
                        <a:cubicBezTo>
                          <a:pt x="17" y="12"/>
                          <a:pt x="16" y="12"/>
                          <a:pt x="15" y="12"/>
                        </a:cubicBezTo>
                        <a:cubicBezTo>
                          <a:pt x="13" y="11"/>
                          <a:pt x="12" y="11"/>
                          <a:pt x="10" y="10"/>
                        </a:cubicBezTo>
                        <a:cubicBezTo>
                          <a:pt x="8" y="9"/>
                          <a:pt x="7" y="8"/>
                          <a:pt x="6" y="7"/>
                        </a:cubicBezTo>
                        <a:cubicBezTo>
                          <a:pt x="6" y="6"/>
                          <a:pt x="6" y="6"/>
                          <a:pt x="6" y="5"/>
                        </a:cubicBezTo>
                        <a:cubicBezTo>
                          <a:pt x="6" y="5"/>
                          <a:pt x="7" y="5"/>
                          <a:pt x="7" y="5"/>
                        </a:cubicBezTo>
                        <a:cubicBezTo>
                          <a:pt x="7" y="4"/>
                          <a:pt x="8" y="4"/>
                          <a:pt x="8" y="4"/>
                        </a:cubicBezTo>
                        <a:cubicBezTo>
                          <a:pt x="9" y="4"/>
                          <a:pt x="10" y="4"/>
                          <a:pt x="12" y="4"/>
                        </a:cubicBezTo>
                        <a:cubicBezTo>
                          <a:pt x="13" y="5"/>
                          <a:pt x="15" y="5"/>
                          <a:pt x="17" y="6"/>
                        </a:cubicBezTo>
                        <a:cubicBezTo>
                          <a:pt x="19" y="5"/>
                          <a:pt x="19" y="5"/>
                          <a:pt x="19" y="5"/>
                        </a:cubicBezTo>
                        <a:cubicBezTo>
                          <a:pt x="21" y="3"/>
                          <a:pt x="21" y="3"/>
                          <a:pt x="21" y="3"/>
                        </a:cubicBezTo>
                        <a:cubicBezTo>
                          <a:pt x="18" y="2"/>
                          <a:pt x="15" y="1"/>
                          <a:pt x="12" y="1"/>
                        </a:cubicBezTo>
                        <a:cubicBezTo>
                          <a:pt x="10" y="0"/>
                          <a:pt x="8" y="0"/>
                          <a:pt x="7" y="1"/>
                        </a:cubicBezTo>
                        <a:cubicBezTo>
                          <a:pt x="5" y="1"/>
                          <a:pt x="4" y="1"/>
                          <a:pt x="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
              <p:nvSpPr>
                <p:cNvPr id="18" name="textruta 17">
                  <a:extLst>
                    <a:ext uri="{FF2B5EF4-FFF2-40B4-BE49-F238E27FC236}">
                      <a16:creationId xmlns:a16="http://schemas.microsoft.com/office/drawing/2014/main" id="{3FC869BB-33F8-E220-A646-4E5CAAF16838}"/>
                    </a:ext>
                  </a:extLst>
                </p:cNvPr>
                <p:cNvSpPr txBox="1"/>
                <p:nvPr/>
              </p:nvSpPr>
              <p:spPr>
                <a:xfrm>
                  <a:off x="755865" y="1793228"/>
                  <a:ext cx="837145" cy="246221"/>
                </a:xfrm>
                <a:prstGeom prst="rect">
                  <a:avLst/>
                </a:prstGeom>
                <a:noFill/>
              </p:spPr>
              <p:txBody>
                <a:bodyPr wrap="square" rtlCol="0">
                  <a:spAutoFit/>
                </a:bodyPr>
                <a:lstStyle/>
                <a:p>
                  <a:r>
                    <a:rPr lang="sv-SE" sz="1000" dirty="0">
                      <a:solidFill>
                        <a:schemeClr val="bg2"/>
                      </a:solidFill>
                    </a:rPr>
                    <a:t>1 000 kr</a:t>
                  </a:r>
                </a:p>
              </p:txBody>
            </p:sp>
            <p:sp>
              <p:nvSpPr>
                <p:cNvPr id="19" name="textruta 18">
                  <a:extLst>
                    <a:ext uri="{FF2B5EF4-FFF2-40B4-BE49-F238E27FC236}">
                      <a16:creationId xmlns:a16="http://schemas.microsoft.com/office/drawing/2014/main" id="{F7869789-5BD9-83CD-0A3D-7B6F8053D463}"/>
                    </a:ext>
                  </a:extLst>
                </p:cNvPr>
                <p:cNvSpPr txBox="1"/>
                <p:nvPr/>
              </p:nvSpPr>
              <p:spPr>
                <a:xfrm>
                  <a:off x="767307" y="2015644"/>
                  <a:ext cx="837145" cy="246221"/>
                </a:xfrm>
                <a:prstGeom prst="rect">
                  <a:avLst/>
                </a:prstGeom>
                <a:noFill/>
              </p:spPr>
              <p:txBody>
                <a:bodyPr wrap="square" rtlCol="0">
                  <a:spAutoFit/>
                </a:bodyPr>
                <a:lstStyle/>
                <a:p>
                  <a:r>
                    <a:rPr lang="sv-SE" sz="1000" dirty="0">
                      <a:solidFill>
                        <a:schemeClr val="bg2"/>
                      </a:solidFill>
                    </a:rPr>
                    <a:t>1 000 kr</a:t>
                  </a:r>
                </a:p>
              </p:txBody>
            </p:sp>
            <p:sp>
              <p:nvSpPr>
                <p:cNvPr id="20" name="textruta 19">
                  <a:extLst>
                    <a:ext uri="{FF2B5EF4-FFF2-40B4-BE49-F238E27FC236}">
                      <a16:creationId xmlns:a16="http://schemas.microsoft.com/office/drawing/2014/main" id="{A6B9BDF2-3267-9DB5-E7E6-4BDF292D0F0C}"/>
                    </a:ext>
                  </a:extLst>
                </p:cNvPr>
                <p:cNvSpPr txBox="1"/>
                <p:nvPr/>
              </p:nvSpPr>
              <p:spPr>
                <a:xfrm>
                  <a:off x="753171" y="2226613"/>
                  <a:ext cx="837145" cy="246221"/>
                </a:xfrm>
                <a:prstGeom prst="rect">
                  <a:avLst/>
                </a:prstGeom>
                <a:noFill/>
              </p:spPr>
              <p:txBody>
                <a:bodyPr wrap="square" rtlCol="0">
                  <a:spAutoFit/>
                </a:bodyPr>
                <a:lstStyle/>
                <a:p>
                  <a:r>
                    <a:rPr lang="sv-SE" sz="1000" dirty="0">
                      <a:solidFill>
                        <a:schemeClr val="bg2"/>
                      </a:solidFill>
                    </a:rPr>
                    <a:t>1 000 kr</a:t>
                  </a:r>
                </a:p>
              </p:txBody>
            </p:sp>
            <p:sp>
              <p:nvSpPr>
                <p:cNvPr id="21" name="textruta 20">
                  <a:extLst>
                    <a:ext uri="{FF2B5EF4-FFF2-40B4-BE49-F238E27FC236}">
                      <a16:creationId xmlns:a16="http://schemas.microsoft.com/office/drawing/2014/main" id="{63C995AE-4269-64D8-4060-46A450437066}"/>
                    </a:ext>
                  </a:extLst>
                </p:cNvPr>
                <p:cNvSpPr txBox="1"/>
                <p:nvPr/>
              </p:nvSpPr>
              <p:spPr>
                <a:xfrm>
                  <a:off x="770977" y="2441300"/>
                  <a:ext cx="837145" cy="246221"/>
                </a:xfrm>
                <a:prstGeom prst="rect">
                  <a:avLst/>
                </a:prstGeom>
                <a:noFill/>
              </p:spPr>
              <p:txBody>
                <a:bodyPr wrap="square" rtlCol="0">
                  <a:spAutoFit/>
                </a:bodyPr>
                <a:lstStyle/>
                <a:p>
                  <a:r>
                    <a:rPr lang="sv-SE" sz="1000" dirty="0">
                      <a:solidFill>
                        <a:schemeClr val="bg2"/>
                      </a:solidFill>
                    </a:rPr>
                    <a:t>1 000 kr</a:t>
                  </a:r>
                </a:p>
              </p:txBody>
            </p:sp>
            <p:sp>
              <p:nvSpPr>
                <p:cNvPr id="22" name="textruta 21">
                  <a:extLst>
                    <a:ext uri="{FF2B5EF4-FFF2-40B4-BE49-F238E27FC236}">
                      <a16:creationId xmlns:a16="http://schemas.microsoft.com/office/drawing/2014/main" id="{7F8BAC85-320C-C54D-038A-518BEF468F55}"/>
                    </a:ext>
                  </a:extLst>
                </p:cNvPr>
                <p:cNvSpPr txBox="1"/>
                <p:nvPr/>
              </p:nvSpPr>
              <p:spPr>
                <a:xfrm>
                  <a:off x="767306" y="2668913"/>
                  <a:ext cx="837145" cy="246221"/>
                </a:xfrm>
                <a:prstGeom prst="rect">
                  <a:avLst/>
                </a:prstGeom>
                <a:noFill/>
              </p:spPr>
              <p:txBody>
                <a:bodyPr wrap="square" rtlCol="0">
                  <a:spAutoFit/>
                </a:bodyPr>
                <a:lstStyle/>
                <a:p>
                  <a:r>
                    <a:rPr lang="sv-SE" sz="1000" dirty="0">
                      <a:solidFill>
                        <a:schemeClr val="bg2"/>
                      </a:solidFill>
                    </a:rPr>
                    <a:t>1 000 kr</a:t>
                  </a:r>
                </a:p>
              </p:txBody>
            </p:sp>
          </p:grpSp>
          <p:sp>
            <p:nvSpPr>
              <p:cNvPr id="8" name="textruta 7">
                <a:extLst>
                  <a:ext uri="{FF2B5EF4-FFF2-40B4-BE49-F238E27FC236}">
                    <a16:creationId xmlns:a16="http://schemas.microsoft.com/office/drawing/2014/main" id="{D752AAE2-BC7B-BEFF-735E-9A7A4E41CACA}"/>
                  </a:ext>
                </a:extLst>
              </p:cNvPr>
              <p:cNvSpPr txBox="1"/>
              <p:nvPr/>
            </p:nvSpPr>
            <p:spPr>
              <a:xfrm>
                <a:off x="605819" y="2230042"/>
                <a:ext cx="1656184" cy="461665"/>
              </a:xfrm>
              <a:prstGeom prst="rect">
                <a:avLst/>
              </a:prstGeom>
              <a:noFill/>
            </p:spPr>
            <p:txBody>
              <a:bodyPr wrap="square" rtlCol="0">
                <a:spAutoFit/>
              </a:bodyPr>
              <a:lstStyle/>
              <a:p>
                <a:pPr algn="ctr"/>
                <a:r>
                  <a:rPr lang="sv-SE" sz="1200" dirty="0">
                    <a:solidFill>
                      <a:schemeClr val="tx2"/>
                    </a:solidFill>
                  </a:rPr>
                  <a:t>Skuldsanerings-</a:t>
                </a:r>
                <a:br>
                  <a:rPr lang="sv-SE" sz="1200" dirty="0">
                    <a:solidFill>
                      <a:schemeClr val="tx2"/>
                    </a:solidFill>
                  </a:rPr>
                </a:br>
                <a:r>
                  <a:rPr lang="sv-SE" sz="1200" dirty="0">
                    <a:solidFill>
                      <a:schemeClr val="tx2"/>
                    </a:solidFill>
                  </a:rPr>
                  <a:t>ärende 1</a:t>
                </a:r>
              </a:p>
            </p:txBody>
          </p:sp>
        </p:grpSp>
        <p:grpSp>
          <p:nvGrpSpPr>
            <p:cNvPr id="39" name="Grupp 38">
              <a:extLst>
                <a:ext uri="{FF2B5EF4-FFF2-40B4-BE49-F238E27FC236}">
                  <a16:creationId xmlns:a16="http://schemas.microsoft.com/office/drawing/2014/main" id="{2FCCED58-5231-FDC6-7342-2EE2BF6BBFB9}"/>
                </a:ext>
              </a:extLst>
            </p:cNvPr>
            <p:cNvGrpSpPr/>
            <p:nvPr/>
          </p:nvGrpSpPr>
          <p:grpSpPr>
            <a:xfrm>
              <a:off x="2277489" y="2244349"/>
              <a:ext cx="1669977" cy="2183229"/>
              <a:chOff x="2858026" y="2253883"/>
              <a:chExt cx="1669977" cy="2183229"/>
            </a:xfrm>
          </p:grpSpPr>
          <p:grpSp>
            <p:nvGrpSpPr>
              <p:cNvPr id="40" name="Grupp 39">
                <a:extLst>
                  <a:ext uri="{FF2B5EF4-FFF2-40B4-BE49-F238E27FC236}">
                    <a16:creationId xmlns:a16="http://schemas.microsoft.com/office/drawing/2014/main" id="{5DE8E99B-5374-031F-E2DA-4B789633E830}"/>
                  </a:ext>
                </a:extLst>
              </p:cNvPr>
              <p:cNvGrpSpPr/>
              <p:nvPr/>
            </p:nvGrpSpPr>
            <p:grpSpPr>
              <a:xfrm>
                <a:off x="2858026" y="2708920"/>
                <a:ext cx="1656184" cy="1728192"/>
                <a:chOff x="2837776" y="1350596"/>
                <a:chExt cx="1656184" cy="1728192"/>
              </a:xfrm>
            </p:grpSpPr>
            <p:sp>
              <p:nvSpPr>
                <p:cNvPr id="42" name="Rektangel: rundade hörn 41">
                  <a:extLst>
                    <a:ext uri="{FF2B5EF4-FFF2-40B4-BE49-F238E27FC236}">
                      <a16:creationId xmlns:a16="http://schemas.microsoft.com/office/drawing/2014/main" id="{1940EC61-563D-4ED7-337B-F18D9ED2D158}"/>
                    </a:ext>
                  </a:extLst>
                </p:cNvPr>
                <p:cNvSpPr/>
                <p:nvPr/>
              </p:nvSpPr>
              <p:spPr>
                <a:xfrm>
                  <a:off x="2837776" y="1350596"/>
                  <a:ext cx="1656184" cy="1728192"/>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cxnSp>
              <p:nvCxnSpPr>
                <p:cNvPr id="43" name="Rak koppling 42">
                  <a:extLst>
                    <a:ext uri="{FF2B5EF4-FFF2-40B4-BE49-F238E27FC236}">
                      <a16:creationId xmlns:a16="http://schemas.microsoft.com/office/drawing/2014/main" id="{4FEB9B06-DBBB-E69C-0AB1-C4DBBD65F46F}"/>
                    </a:ext>
                  </a:extLst>
                </p:cNvPr>
                <p:cNvCxnSpPr>
                  <a:cxnSpLocks/>
                </p:cNvCxnSpPr>
                <p:nvPr/>
              </p:nvCxnSpPr>
              <p:spPr>
                <a:xfrm>
                  <a:off x="3067593" y="1782644"/>
                  <a:ext cx="79208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4" name="Rak koppling 43">
                  <a:extLst>
                    <a:ext uri="{FF2B5EF4-FFF2-40B4-BE49-F238E27FC236}">
                      <a16:creationId xmlns:a16="http://schemas.microsoft.com/office/drawing/2014/main" id="{CDC93C7A-D9A7-8F0B-6EB0-E49095551FE2}"/>
                    </a:ext>
                  </a:extLst>
                </p:cNvPr>
                <p:cNvCxnSpPr>
                  <a:cxnSpLocks/>
                </p:cNvCxnSpPr>
                <p:nvPr/>
              </p:nvCxnSpPr>
              <p:spPr>
                <a:xfrm>
                  <a:off x="3067593" y="1998668"/>
                  <a:ext cx="79208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5" name="Rak koppling 44">
                  <a:extLst>
                    <a:ext uri="{FF2B5EF4-FFF2-40B4-BE49-F238E27FC236}">
                      <a16:creationId xmlns:a16="http://schemas.microsoft.com/office/drawing/2014/main" id="{D6CAFF3A-FB54-8ABC-1E89-250011230C57}"/>
                    </a:ext>
                  </a:extLst>
                </p:cNvPr>
                <p:cNvCxnSpPr>
                  <a:cxnSpLocks/>
                </p:cNvCxnSpPr>
                <p:nvPr/>
              </p:nvCxnSpPr>
              <p:spPr>
                <a:xfrm>
                  <a:off x="3067593" y="2214692"/>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6" name="Rak koppling 45">
                  <a:extLst>
                    <a:ext uri="{FF2B5EF4-FFF2-40B4-BE49-F238E27FC236}">
                      <a16:creationId xmlns:a16="http://schemas.microsoft.com/office/drawing/2014/main" id="{F129C93B-44C6-D081-40B5-DF945C1D491D}"/>
                    </a:ext>
                  </a:extLst>
                </p:cNvPr>
                <p:cNvCxnSpPr>
                  <a:cxnSpLocks/>
                </p:cNvCxnSpPr>
                <p:nvPr/>
              </p:nvCxnSpPr>
              <p:spPr>
                <a:xfrm>
                  <a:off x="3067593" y="2430716"/>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7" name="Rak koppling 46">
                  <a:extLst>
                    <a:ext uri="{FF2B5EF4-FFF2-40B4-BE49-F238E27FC236}">
                      <a16:creationId xmlns:a16="http://schemas.microsoft.com/office/drawing/2014/main" id="{59B29825-D099-D1DE-BF3F-A0926D4690D1}"/>
                    </a:ext>
                  </a:extLst>
                </p:cNvPr>
                <p:cNvCxnSpPr>
                  <a:cxnSpLocks/>
                </p:cNvCxnSpPr>
                <p:nvPr/>
              </p:nvCxnSpPr>
              <p:spPr>
                <a:xfrm>
                  <a:off x="3067593" y="2646740"/>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8" name="Rak koppling 47">
                  <a:extLst>
                    <a:ext uri="{FF2B5EF4-FFF2-40B4-BE49-F238E27FC236}">
                      <a16:creationId xmlns:a16="http://schemas.microsoft.com/office/drawing/2014/main" id="{A564E501-120E-5F4A-7454-15BA6853EF1B}"/>
                    </a:ext>
                  </a:extLst>
                </p:cNvPr>
                <p:cNvCxnSpPr>
                  <a:cxnSpLocks/>
                </p:cNvCxnSpPr>
                <p:nvPr/>
              </p:nvCxnSpPr>
              <p:spPr>
                <a:xfrm>
                  <a:off x="3067593" y="2862764"/>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49" name="textruta 48">
                  <a:extLst>
                    <a:ext uri="{FF2B5EF4-FFF2-40B4-BE49-F238E27FC236}">
                      <a16:creationId xmlns:a16="http://schemas.microsoft.com/office/drawing/2014/main" id="{7D761592-EE73-FC57-0180-FF99A2D644DF}"/>
                    </a:ext>
                  </a:extLst>
                </p:cNvPr>
                <p:cNvSpPr txBox="1"/>
                <p:nvPr/>
              </p:nvSpPr>
              <p:spPr>
                <a:xfrm>
                  <a:off x="2995585" y="1422814"/>
                  <a:ext cx="1498375" cy="276999"/>
                </a:xfrm>
                <a:prstGeom prst="rect">
                  <a:avLst/>
                </a:prstGeom>
                <a:noFill/>
              </p:spPr>
              <p:txBody>
                <a:bodyPr wrap="square" rtlCol="0">
                  <a:spAutoFit/>
                </a:bodyPr>
                <a:lstStyle/>
                <a:p>
                  <a:r>
                    <a:rPr lang="sv-SE" sz="1200" dirty="0">
                      <a:solidFill>
                        <a:schemeClr val="bg2"/>
                      </a:solidFill>
                    </a:rPr>
                    <a:t>Betalningsplan 2</a:t>
                  </a:r>
                </a:p>
              </p:txBody>
            </p:sp>
            <p:grpSp>
              <p:nvGrpSpPr>
                <p:cNvPr id="50" name="Group 208">
                  <a:extLst>
                    <a:ext uri="{FF2B5EF4-FFF2-40B4-BE49-F238E27FC236}">
                      <a16:creationId xmlns:a16="http://schemas.microsoft.com/office/drawing/2014/main" id="{27069C1F-6DAE-74EC-FCC5-4BC5EB8B1DA4}"/>
                    </a:ext>
                  </a:extLst>
                </p:cNvPr>
                <p:cNvGrpSpPr>
                  <a:grpSpLocks noChangeAspect="1"/>
                </p:cNvGrpSpPr>
                <p:nvPr/>
              </p:nvGrpSpPr>
              <p:grpSpPr bwMode="auto">
                <a:xfrm>
                  <a:off x="3976746" y="1699813"/>
                  <a:ext cx="334415" cy="333293"/>
                  <a:chOff x="4630" y="751"/>
                  <a:chExt cx="298" cy="297"/>
                </a:xfrm>
                <a:solidFill>
                  <a:schemeClr val="bg2"/>
                </a:solidFill>
              </p:grpSpPr>
              <p:sp>
                <p:nvSpPr>
                  <p:cNvPr id="56" name="Freeform 209">
                    <a:extLst>
                      <a:ext uri="{FF2B5EF4-FFF2-40B4-BE49-F238E27FC236}">
                        <a16:creationId xmlns:a16="http://schemas.microsoft.com/office/drawing/2014/main" id="{08F146B6-E478-C27A-0FD3-28A2FF6D9C74}"/>
                      </a:ext>
                    </a:extLst>
                  </p:cNvPr>
                  <p:cNvSpPr>
                    <a:spLocks/>
                  </p:cNvSpPr>
                  <p:nvPr/>
                </p:nvSpPr>
                <p:spPr bwMode="auto">
                  <a:xfrm>
                    <a:off x="4748" y="751"/>
                    <a:ext cx="180" cy="119"/>
                  </a:xfrm>
                  <a:custGeom>
                    <a:avLst/>
                    <a:gdLst>
                      <a:gd name="T0" fmla="*/ 49 w 86"/>
                      <a:gd name="T1" fmla="*/ 57 h 57"/>
                      <a:gd name="T2" fmla="*/ 47 w 86"/>
                      <a:gd name="T3" fmla="*/ 55 h 57"/>
                      <a:gd name="T4" fmla="*/ 47 w 86"/>
                      <a:gd name="T5" fmla="*/ 51 h 57"/>
                      <a:gd name="T6" fmla="*/ 78 w 86"/>
                      <a:gd name="T7" fmla="*/ 31 h 57"/>
                      <a:gd name="T8" fmla="*/ 38 w 86"/>
                      <a:gd name="T9" fmla="*/ 7 h 57"/>
                      <a:gd name="T10" fmla="*/ 6 w 86"/>
                      <a:gd name="T11" fmla="*/ 29 h 57"/>
                      <a:gd name="T12" fmla="*/ 1 w 86"/>
                      <a:gd name="T13" fmla="*/ 28 h 57"/>
                      <a:gd name="T14" fmla="*/ 2 w 86"/>
                      <a:gd name="T15" fmla="*/ 24 h 57"/>
                      <a:gd name="T16" fmla="*/ 36 w 86"/>
                      <a:gd name="T17" fmla="*/ 1 h 57"/>
                      <a:gd name="T18" fmla="*/ 40 w 86"/>
                      <a:gd name="T19" fmla="*/ 1 h 57"/>
                      <a:gd name="T20" fmla="*/ 85 w 86"/>
                      <a:gd name="T21" fmla="*/ 28 h 57"/>
                      <a:gd name="T22" fmla="*/ 86 w 86"/>
                      <a:gd name="T23" fmla="*/ 31 h 57"/>
                      <a:gd name="T24" fmla="*/ 85 w 86"/>
                      <a:gd name="T25" fmla="*/ 33 h 57"/>
                      <a:gd name="T26" fmla="*/ 51 w 86"/>
                      <a:gd name="T27" fmla="*/ 56 h 57"/>
                      <a:gd name="T28" fmla="*/ 49 w 86"/>
                      <a:gd name="T2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57">
                        <a:moveTo>
                          <a:pt x="49" y="57"/>
                        </a:moveTo>
                        <a:cubicBezTo>
                          <a:pt x="48" y="57"/>
                          <a:pt x="47" y="56"/>
                          <a:pt x="47" y="55"/>
                        </a:cubicBezTo>
                        <a:cubicBezTo>
                          <a:pt x="46" y="54"/>
                          <a:pt x="46" y="52"/>
                          <a:pt x="47" y="51"/>
                        </a:cubicBezTo>
                        <a:cubicBezTo>
                          <a:pt x="78" y="31"/>
                          <a:pt x="78" y="31"/>
                          <a:pt x="78" y="31"/>
                        </a:cubicBezTo>
                        <a:cubicBezTo>
                          <a:pt x="38" y="7"/>
                          <a:pt x="38" y="7"/>
                          <a:pt x="38" y="7"/>
                        </a:cubicBezTo>
                        <a:cubicBezTo>
                          <a:pt x="6" y="29"/>
                          <a:pt x="6" y="29"/>
                          <a:pt x="6" y="29"/>
                        </a:cubicBezTo>
                        <a:cubicBezTo>
                          <a:pt x="4" y="30"/>
                          <a:pt x="2" y="29"/>
                          <a:pt x="1" y="28"/>
                        </a:cubicBezTo>
                        <a:cubicBezTo>
                          <a:pt x="0" y="26"/>
                          <a:pt x="1" y="25"/>
                          <a:pt x="2" y="24"/>
                        </a:cubicBezTo>
                        <a:cubicBezTo>
                          <a:pt x="36" y="1"/>
                          <a:pt x="36" y="1"/>
                          <a:pt x="36" y="1"/>
                        </a:cubicBezTo>
                        <a:cubicBezTo>
                          <a:pt x="37" y="0"/>
                          <a:pt x="39" y="0"/>
                          <a:pt x="40" y="1"/>
                        </a:cubicBezTo>
                        <a:cubicBezTo>
                          <a:pt x="85" y="28"/>
                          <a:pt x="85" y="28"/>
                          <a:pt x="85" y="28"/>
                        </a:cubicBezTo>
                        <a:cubicBezTo>
                          <a:pt x="86" y="29"/>
                          <a:pt x="86" y="30"/>
                          <a:pt x="86" y="31"/>
                        </a:cubicBezTo>
                        <a:cubicBezTo>
                          <a:pt x="86" y="32"/>
                          <a:pt x="86" y="33"/>
                          <a:pt x="85" y="33"/>
                        </a:cubicBezTo>
                        <a:cubicBezTo>
                          <a:pt x="51" y="56"/>
                          <a:pt x="51" y="56"/>
                          <a:pt x="51" y="56"/>
                        </a:cubicBezTo>
                        <a:cubicBezTo>
                          <a:pt x="50" y="57"/>
                          <a:pt x="50" y="57"/>
                          <a:pt x="49"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57" name="Line 210">
                    <a:extLst>
                      <a:ext uri="{FF2B5EF4-FFF2-40B4-BE49-F238E27FC236}">
                        <a16:creationId xmlns:a16="http://schemas.microsoft.com/office/drawing/2014/main" id="{A36C64B3-B048-8629-2EF0-D92F1C132BD9}"/>
                      </a:ext>
                    </a:extLst>
                  </p:cNvPr>
                  <p:cNvSpPr>
                    <a:spLocks noChangeShapeType="1"/>
                  </p:cNvSpPr>
                  <p:nvPr/>
                </p:nvSpPr>
                <p:spPr bwMode="auto">
                  <a:xfrm>
                    <a:off x="4756" y="805"/>
                    <a:ext cx="0" cy="0"/>
                  </a:xfrm>
                  <a:prstGeom prst="line">
                    <a:avLst/>
                  </a:prstGeom>
                  <a:grp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sv-SE"/>
                  </a:p>
                </p:txBody>
              </p:sp>
              <p:sp>
                <p:nvSpPr>
                  <p:cNvPr id="58" name="Line 211">
                    <a:extLst>
                      <a:ext uri="{FF2B5EF4-FFF2-40B4-BE49-F238E27FC236}">
                        <a16:creationId xmlns:a16="http://schemas.microsoft.com/office/drawing/2014/main" id="{E9F603F1-A468-DD2C-EFAB-17778815A9FC}"/>
                      </a:ext>
                    </a:extLst>
                  </p:cNvPr>
                  <p:cNvSpPr>
                    <a:spLocks noChangeShapeType="1"/>
                  </p:cNvSpPr>
                  <p:nvPr/>
                </p:nvSpPr>
                <p:spPr bwMode="auto">
                  <a:xfrm>
                    <a:off x="4710" y="837"/>
                    <a:ext cx="0" cy="0"/>
                  </a:xfrm>
                  <a:prstGeom prst="line">
                    <a:avLst/>
                  </a:prstGeom>
                  <a:grp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sv-SE"/>
                  </a:p>
                </p:txBody>
              </p:sp>
              <p:sp>
                <p:nvSpPr>
                  <p:cNvPr id="59" name="Freeform 212">
                    <a:extLst>
                      <a:ext uri="{FF2B5EF4-FFF2-40B4-BE49-F238E27FC236}">
                        <a16:creationId xmlns:a16="http://schemas.microsoft.com/office/drawing/2014/main" id="{B4A8BBE0-D037-9168-24D1-AABD0D752814}"/>
                      </a:ext>
                    </a:extLst>
                  </p:cNvPr>
                  <p:cNvSpPr>
                    <a:spLocks/>
                  </p:cNvSpPr>
                  <p:nvPr/>
                </p:nvSpPr>
                <p:spPr bwMode="auto">
                  <a:xfrm>
                    <a:off x="4630" y="830"/>
                    <a:ext cx="180" cy="120"/>
                  </a:xfrm>
                  <a:custGeom>
                    <a:avLst/>
                    <a:gdLst>
                      <a:gd name="T0" fmla="*/ 48 w 86"/>
                      <a:gd name="T1" fmla="*/ 57 h 57"/>
                      <a:gd name="T2" fmla="*/ 47 w 86"/>
                      <a:gd name="T3" fmla="*/ 57 h 57"/>
                      <a:gd name="T4" fmla="*/ 2 w 86"/>
                      <a:gd name="T5" fmla="*/ 29 h 57"/>
                      <a:gd name="T6" fmla="*/ 0 w 86"/>
                      <a:gd name="T7" fmla="*/ 26 h 57"/>
                      <a:gd name="T8" fmla="*/ 2 w 86"/>
                      <a:gd name="T9" fmla="*/ 24 h 57"/>
                      <a:gd name="T10" fmla="*/ 36 w 86"/>
                      <a:gd name="T11" fmla="*/ 1 h 57"/>
                      <a:gd name="T12" fmla="*/ 40 w 86"/>
                      <a:gd name="T13" fmla="*/ 1 h 57"/>
                      <a:gd name="T14" fmla="*/ 39 w 86"/>
                      <a:gd name="T15" fmla="*/ 6 h 57"/>
                      <a:gd name="T16" fmla="*/ 9 w 86"/>
                      <a:gd name="T17" fmla="*/ 26 h 57"/>
                      <a:gd name="T18" fmla="*/ 48 w 86"/>
                      <a:gd name="T19" fmla="*/ 50 h 57"/>
                      <a:gd name="T20" fmla="*/ 81 w 86"/>
                      <a:gd name="T21" fmla="*/ 28 h 57"/>
                      <a:gd name="T22" fmla="*/ 85 w 86"/>
                      <a:gd name="T23" fmla="*/ 29 h 57"/>
                      <a:gd name="T24" fmla="*/ 84 w 86"/>
                      <a:gd name="T25" fmla="*/ 33 h 57"/>
                      <a:gd name="T26" fmla="*/ 50 w 86"/>
                      <a:gd name="T27" fmla="*/ 56 h 57"/>
                      <a:gd name="T28" fmla="*/ 48 w 86"/>
                      <a:gd name="T2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57">
                        <a:moveTo>
                          <a:pt x="48" y="57"/>
                        </a:moveTo>
                        <a:cubicBezTo>
                          <a:pt x="48" y="57"/>
                          <a:pt x="47" y="57"/>
                          <a:pt x="47" y="57"/>
                        </a:cubicBezTo>
                        <a:cubicBezTo>
                          <a:pt x="2" y="29"/>
                          <a:pt x="2" y="29"/>
                          <a:pt x="2" y="29"/>
                        </a:cubicBezTo>
                        <a:cubicBezTo>
                          <a:pt x="1" y="28"/>
                          <a:pt x="0" y="27"/>
                          <a:pt x="0" y="26"/>
                        </a:cubicBezTo>
                        <a:cubicBezTo>
                          <a:pt x="0" y="25"/>
                          <a:pt x="1" y="24"/>
                          <a:pt x="2" y="24"/>
                        </a:cubicBezTo>
                        <a:cubicBezTo>
                          <a:pt x="36" y="1"/>
                          <a:pt x="36" y="1"/>
                          <a:pt x="36" y="1"/>
                        </a:cubicBezTo>
                        <a:cubicBezTo>
                          <a:pt x="37" y="0"/>
                          <a:pt x="39" y="0"/>
                          <a:pt x="40" y="1"/>
                        </a:cubicBezTo>
                        <a:cubicBezTo>
                          <a:pt x="41" y="3"/>
                          <a:pt x="41" y="5"/>
                          <a:pt x="39" y="6"/>
                        </a:cubicBezTo>
                        <a:cubicBezTo>
                          <a:pt x="9" y="26"/>
                          <a:pt x="9" y="26"/>
                          <a:pt x="9" y="26"/>
                        </a:cubicBezTo>
                        <a:cubicBezTo>
                          <a:pt x="48" y="50"/>
                          <a:pt x="48" y="50"/>
                          <a:pt x="48" y="50"/>
                        </a:cubicBezTo>
                        <a:cubicBezTo>
                          <a:pt x="81" y="28"/>
                          <a:pt x="81" y="28"/>
                          <a:pt x="81" y="28"/>
                        </a:cubicBezTo>
                        <a:cubicBezTo>
                          <a:pt x="82" y="27"/>
                          <a:pt x="84" y="27"/>
                          <a:pt x="85" y="29"/>
                        </a:cubicBezTo>
                        <a:cubicBezTo>
                          <a:pt x="86" y="30"/>
                          <a:pt x="85" y="32"/>
                          <a:pt x="84" y="33"/>
                        </a:cubicBezTo>
                        <a:cubicBezTo>
                          <a:pt x="50" y="56"/>
                          <a:pt x="50" y="56"/>
                          <a:pt x="50" y="56"/>
                        </a:cubicBezTo>
                        <a:cubicBezTo>
                          <a:pt x="49" y="57"/>
                          <a:pt x="49" y="57"/>
                          <a:pt x="48"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0" name="Freeform 213">
                    <a:extLst>
                      <a:ext uri="{FF2B5EF4-FFF2-40B4-BE49-F238E27FC236}">
                        <a16:creationId xmlns:a16="http://schemas.microsoft.com/office/drawing/2014/main" id="{423ACFDC-0844-058C-08AB-0DF3065FC6BD}"/>
                      </a:ext>
                    </a:extLst>
                  </p:cNvPr>
                  <p:cNvSpPr>
                    <a:spLocks/>
                  </p:cNvSpPr>
                  <p:nvPr/>
                </p:nvSpPr>
                <p:spPr bwMode="auto">
                  <a:xfrm>
                    <a:off x="4630" y="910"/>
                    <a:ext cx="180" cy="73"/>
                  </a:xfrm>
                  <a:custGeom>
                    <a:avLst/>
                    <a:gdLst>
                      <a:gd name="T0" fmla="*/ 48 w 86"/>
                      <a:gd name="T1" fmla="*/ 35 h 35"/>
                      <a:gd name="T2" fmla="*/ 47 w 86"/>
                      <a:gd name="T3" fmla="*/ 34 h 35"/>
                      <a:gd name="T4" fmla="*/ 1 w 86"/>
                      <a:gd name="T5" fmla="*/ 6 h 35"/>
                      <a:gd name="T6" fmla="*/ 1 w 86"/>
                      <a:gd name="T7" fmla="*/ 2 h 35"/>
                      <a:gd name="T8" fmla="*/ 5 w 86"/>
                      <a:gd name="T9" fmla="*/ 1 h 35"/>
                      <a:gd name="T10" fmla="*/ 48 w 86"/>
                      <a:gd name="T11" fmla="*/ 28 h 35"/>
                      <a:gd name="T12" fmla="*/ 81 w 86"/>
                      <a:gd name="T13" fmla="*/ 6 h 35"/>
                      <a:gd name="T14" fmla="*/ 85 w 86"/>
                      <a:gd name="T15" fmla="*/ 7 h 35"/>
                      <a:gd name="T16" fmla="*/ 84 w 86"/>
                      <a:gd name="T17" fmla="*/ 11 h 35"/>
                      <a:gd name="T18" fmla="*/ 50 w 86"/>
                      <a:gd name="T19" fmla="*/ 34 h 35"/>
                      <a:gd name="T20" fmla="*/ 48 w 86"/>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5">
                        <a:moveTo>
                          <a:pt x="48" y="35"/>
                        </a:moveTo>
                        <a:cubicBezTo>
                          <a:pt x="48" y="35"/>
                          <a:pt x="47" y="34"/>
                          <a:pt x="47" y="34"/>
                        </a:cubicBezTo>
                        <a:cubicBezTo>
                          <a:pt x="1" y="6"/>
                          <a:pt x="1" y="6"/>
                          <a:pt x="1" y="6"/>
                        </a:cubicBezTo>
                        <a:cubicBezTo>
                          <a:pt x="0" y="6"/>
                          <a:pt x="0" y="4"/>
                          <a:pt x="1" y="2"/>
                        </a:cubicBezTo>
                        <a:cubicBezTo>
                          <a:pt x="1" y="1"/>
                          <a:pt x="3" y="0"/>
                          <a:pt x="5" y="1"/>
                        </a:cubicBezTo>
                        <a:cubicBezTo>
                          <a:pt x="48" y="28"/>
                          <a:pt x="48" y="28"/>
                          <a:pt x="48" y="28"/>
                        </a:cubicBezTo>
                        <a:cubicBezTo>
                          <a:pt x="81" y="6"/>
                          <a:pt x="81" y="6"/>
                          <a:pt x="81" y="6"/>
                        </a:cubicBezTo>
                        <a:cubicBezTo>
                          <a:pt x="82" y="5"/>
                          <a:pt x="84" y="6"/>
                          <a:pt x="85" y="7"/>
                        </a:cubicBezTo>
                        <a:cubicBezTo>
                          <a:pt x="86" y="8"/>
                          <a:pt x="85" y="10"/>
                          <a:pt x="84" y="11"/>
                        </a:cubicBezTo>
                        <a:cubicBezTo>
                          <a:pt x="50" y="34"/>
                          <a:pt x="50" y="34"/>
                          <a:pt x="50" y="34"/>
                        </a:cubicBezTo>
                        <a:cubicBezTo>
                          <a:pt x="49" y="34"/>
                          <a:pt x="49" y="35"/>
                          <a:pt x="48"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1" name="Freeform 214">
                    <a:extLst>
                      <a:ext uri="{FF2B5EF4-FFF2-40B4-BE49-F238E27FC236}">
                        <a16:creationId xmlns:a16="http://schemas.microsoft.com/office/drawing/2014/main" id="{9FFC7C2A-5BE7-C1D5-F15D-D6AC9FE4DA80}"/>
                      </a:ext>
                    </a:extLst>
                  </p:cNvPr>
                  <p:cNvSpPr>
                    <a:spLocks/>
                  </p:cNvSpPr>
                  <p:nvPr/>
                </p:nvSpPr>
                <p:spPr bwMode="auto">
                  <a:xfrm>
                    <a:off x="4844" y="841"/>
                    <a:ext cx="84" cy="61"/>
                  </a:xfrm>
                  <a:custGeom>
                    <a:avLst/>
                    <a:gdLst>
                      <a:gd name="T0" fmla="*/ 3 w 40"/>
                      <a:gd name="T1" fmla="*/ 29 h 29"/>
                      <a:gd name="T2" fmla="*/ 1 w 40"/>
                      <a:gd name="T3" fmla="*/ 28 h 29"/>
                      <a:gd name="T4" fmla="*/ 2 w 40"/>
                      <a:gd name="T5" fmla="*/ 24 h 29"/>
                      <a:gd name="T6" fmla="*/ 35 w 40"/>
                      <a:gd name="T7" fmla="*/ 1 h 29"/>
                      <a:gd name="T8" fmla="*/ 39 w 40"/>
                      <a:gd name="T9" fmla="*/ 2 h 29"/>
                      <a:gd name="T10" fmla="*/ 39 w 40"/>
                      <a:gd name="T11" fmla="*/ 6 h 29"/>
                      <a:gd name="T12" fmla="*/ 5 w 40"/>
                      <a:gd name="T13" fmla="*/ 29 h 29"/>
                      <a:gd name="T14" fmla="*/ 3 w 4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9">
                        <a:moveTo>
                          <a:pt x="3" y="29"/>
                        </a:moveTo>
                        <a:cubicBezTo>
                          <a:pt x="2" y="29"/>
                          <a:pt x="1" y="29"/>
                          <a:pt x="1" y="28"/>
                        </a:cubicBezTo>
                        <a:cubicBezTo>
                          <a:pt x="0" y="27"/>
                          <a:pt x="0" y="25"/>
                          <a:pt x="2" y="24"/>
                        </a:cubicBezTo>
                        <a:cubicBezTo>
                          <a:pt x="35" y="1"/>
                          <a:pt x="35" y="1"/>
                          <a:pt x="35" y="1"/>
                        </a:cubicBezTo>
                        <a:cubicBezTo>
                          <a:pt x="37" y="0"/>
                          <a:pt x="39" y="1"/>
                          <a:pt x="39" y="2"/>
                        </a:cubicBezTo>
                        <a:cubicBezTo>
                          <a:pt x="40" y="3"/>
                          <a:pt x="40" y="5"/>
                          <a:pt x="39" y="6"/>
                        </a:cubicBezTo>
                        <a:cubicBezTo>
                          <a:pt x="5" y="29"/>
                          <a:pt x="5" y="29"/>
                          <a:pt x="5" y="29"/>
                        </a:cubicBezTo>
                        <a:cubicBezTo>
                          <a:pt x="4" y="29"/>
                          <a:pt x="4"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2" name="Freeform 215">
                    <a:extLst>
                      <a:ext uri="{FF2B5EF4-FFF2-40B4-BE49-F238E27FC236}">
                        <a16:creationId xmlns:a16="http://schemas.microsoft.com/office/drawing/2014/main" id="{CA91AE82-1372-C496-EC36-2B0ED72D6E03}"/>
                      </a:ext>
                    </a:extLst>
                  </p:cNvPr>
                  <p:cNvSpPr>
                    <a:spLocks/>
                  </p:cNvSpPr>
                  <p:nvPr/>
                </p:nvSpPr>
                <p:spPr bwMode="auto">
                  <a:xfrm>
                    <a:off x="4630" y="943"/>
                    <a:ext cx="180" cy="72"/>
                  </a:xfrm>
                  <a:custGeom>
                    <a:avLst/>
                    <a:gdLst>
                      <a:gd name="T0" fmla="*/ 48 w 86"/>
                      <a:gd name="T1" fmla="*/ 34 h 34"/>
                      <a:gd name="T2" fmla="*/ 47 w 86"/>
                      <a:gd name="T3" fmla="*/ 34 h 34"/>
                      <a:gd name="T4" fmla="*/ 1 w 86"/>
                      <a:gd name="T5" fmla="*/ 6 h 34"/>
                      <a:gd name="T6" fmla="*/ 1 w 86"/>
                      <a:gd name="T7" fmla="*/ 2 h 34"/>
                      <a:gd name="T8" fmla="*/ 5 w 86"/>
                      <a:gd name="T9" fmla="*/ 1 h 34"/>
                      <a:gd name="T10" fmla="*/ 48 w 86"/>
                      <a:gd name="T11" fmla="*/ 28 h 34"/>
                      <a:gd name="T12" fmla="*/ 81 w 86"/>
                      <a:gd name="T13" fmla="*/ 6 h 34"/>
                      <a:gd name="T14" fmla="*/ 85 w 86"/>
                      <a:gd name="T15" fmla="*/ 7 h 34"/>
                      <a:gd name="T16" fmla="*/ 84 w 86"/>
                      <a:gd name="T17" fmla="*/ 11 h 34"/>
                      <a:gd name="T18" fmla="*/ 50 w 86"/>
                      <a:gd name="T19" fmla="*/ 34 h 34"/>
                      <a:gd name="T20" fmla="*/ 48 w 86"/>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4">
                        <a:moveTo>
                          <a:pt x="48" y="34"/>
                        </a:moveTo>
                        <a:cubicBezTo>
                          <a:pt x="48" y="34"/>
                          <a:pt x="47" y="34"/>
                          <a:pt x="47" y="34"/>
                        </a:cubicBezTo>
                        <a:cubicBezTo>
                          <a:pt x="1" y="6"/>
                          <a:pt x="1" y="6"/>
                          <a:pt x="1" y="6"/>
                        </a:cubicBezTo>
                        <a:cubicBezTo>
                          <a:pt x="0" y="5"/>
                          <a:pt x="0" y="3"/>
                          <a:pt x="1" y="2"/>
                        </a:cubicBezTo>
                        <a:cubicBezTo>
                          <a:pt x="1" y="1"/>
                          <a:pt x="3" y="0"/>
                          <a:pt x="5" y="1"/>
                        </a:cubicBezTo>
                        <a:cubicBezTo>
                          <a:pt x="48" y="28"/>
                          <a:pt x="48" y="28"/>
                          <a:pt x="48" y="28"/>
                        </a:cubicBezTo>
                        <a:cubicBezTo>
                          <a:pt x="81" y="6"/>
                          <a:pt x="81" y="6"/>
                          <a:pt x="81" y="6"/>
                        </a:cubicBezTo>
                        <a:cubicBezTo>
                          <a:pt x="82" y="5"/>
                          <a:pt x="84" y="5"/>
                          <a:pt x="85" y="7"/>
                        </a:cubicBezTo>
                        <a:cubicBezTo>
                          <a:pt x="86" y="8"/>
                          <a:pt x="85" y="10"/>
                          <a:pt x="84" y="11"/>
                        </a:cubicBezTo>
                        <a:cubicBezTo>
                          <a:pt x="50" y="34"/>
                          <a:pt x="50" y="34"/>
                          <a:pt x="50" y="34"/>
                        </a:cubicBezTo>
                        <a:cubicBezTo>
                          <a:pt x="49" y="34"/>
                          <a:pt x="49" y="34"/>
                          <a:pt x="4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3" name="Freeform 216">
                    <a:extLst>
                      <a:ext uri="{FF2B5EF4-FFF2-40B4-BE49-F238E27FC236}">
                        <a16:creationId xmlns:a16="http://schemas.microsoft.com/office/drawing/2014/main" id="{2EDECBA3-BB26-383F-9765-695F69214995}"/>
                      </a:ext>
                    </a:extLst>
                  </p:cNvPr>
                  <p:cNvSpPr>
                    <a:spLocks/>
                  </p:cNvSpPr>
                  <p:nvPr/>
                </p:nvSpPr>
                <p:spPr bwMode="auto">
                  <a:xfrm>
                    <a:off x="4844" y="874"/>
                    <a:ext cx="84" cy="61"/>
                  </a:xfrm>
                  <a:custGeom>
                    <a:avLst/>
                    <a:gdLst>
                      <a:gd name="T0" fmla="*/ 3 w 40"/>
                      <a:gd name="T1" fmla="*/ 29 h 29"/>
                      <a:gd name="T2" fmla="*/ 1 w 40"/>
                      <a:gd name="T3" fmla="*/ 28 h 29"/>
                      <a:gd name="T4" fmla="*/ 2 w 40"/>
                      <a:gd name="T5" fmla="*/ 23 h 29"/>
                      <a:gd name="T6" fmla="*/ 35 w 40"/>
                      <a:gd name="T7" fmla="*/ 1 h 29"/>
                      <a:gd name="T8" fmla="*/ 39 w 40"/>
                      <a:gd name="T9" fmla="*/ 2 h 29"/>
                      <a:gd name="T10" fmla="*/ 39 w 40"/>
                      <a:gd name="T11" fmla="*/ 6 h 29"/>
                      <a:gd name="T12" fmla="*/ 5 w 40"/>
                      <a:gd name="T13" fmla="*/ 28 h 29"/>
                      <a:gd name="T14" fmla="*/ 3 w 4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9">
                        <a:moveTo>
                          <a:pt x="3" y="29"/>
                        </a:moveTo>
                        <a:cubicBezTo>
                          <a:pt x="2" y="29"/>
                          <a:pt x="1" y="28"/>
                          <a:pt x="1" y="28"/>
                        </a:cubicBezTo>
                        <a:cubicBezTo>
                          <a:pt x="0" y="26"/>
                          <a:pt x="0" y="24"/>
                          <a:pt x="2" y="23"/>
                        </a:cubicBezTo>
                        <a:cubicBezTo>
                          <a:pt x="35" y="1"/>
                          <a:pt x="35" y="1"/>
                          <a:pt x="35" y="1"/>
                        </a:cubicBezTo>
                        <a:cubicBezTo>
                          <a:pt x="37" y="0"/>
                          <a:pt x="39" y="0"/>
                          <a:pt x="39" y="2"/>
                        </a:cubicBezTo>
                        <a:cubicBezTo>
                          <a:pt x="40" y="3"/>
                          <a:pt x="40" y="5"/>
                          <a:pt x="39" y="6"/>
                        </a:cubicBezTo>
                        <a:cubicBezTo>
                          <a:pt x="5" y="28"/>
                          <a:pt x="5" y="28"/>
                          <a:pt x="5" y="28"/>
                        </a:cubicBezTo>
                        <a:cubicBezTo>
                          <a:pt x="4" y="29"/>
                          <a:pt x="4"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4" name="Freeform 217">
                    <a:extLst>
                      <a:ext uri="{FF2B5EF4-FFF2-40B4-BE49-F238E27FC236}">
                        <a16:creationId xmlns:a16="http://schemas.microsoft.com/office/drawing/2014/main" id="{DAFB9D39-1E53-3521-865A-840128DBAAA5}"/>
                      </a:ext>
                    </a:extLst>
                  </p:cNvPr>
                  <p:cNvSpPr>
                    <a:spLocks/>
                  </p:cNvSpPr>
                  <p:nvPr/>
                </p:nvSpPr>
                <p:spPr bwMode="auto">
                  <a:xfrm>
                    <a:off x="4630" y="977"/>
                    <a:ext cx="180" cy="71"/>
                  </a:xfrm>
                  <a:custGeom>
                    <a:avLst/>
                    <a:gdLst>
                      <a:gd name="T0" fmla="*/ 48 w 86"/>
                      <a:gd name="T1" fmla="*/ 34 h 34"/>
                      <a:gd name="T2" fmla="*/ 47 w 86"/>
                      <a:gd name="T3" fmla="*/ 33 h 34"/>
                      <a:gd name="T4" fmla="*/ 1 w 86"/>
                      <a:gd name="T5" fmla="*/ 6 h 34"/>
                      <a:gd name="T6" fmla="*/ 1 w 86"/>
                      <a:gd name="T7" fmla="*/ 2 h 34"/>
                      <a:gd name="T8" fmla="*/ 5 w 86"/>
                      <a:gd name="T9" fmla="*/ 1 h 34"/>
                      <a:gd name="T10" fmla="*/ 48 w 86"/>
                      <a:gd name="T11" fmla="*/ 27 h 34"/>
                      <a:gd name="T12" fmla="*/ 81 w 86"/>
                      <a:gd name="T13" fmla="*/ 5 h 34"/>
                      <a:gd name="T14" fmla="*/ 85 w 86"/>
                      <a:gd name="T15" fmla="*/ 6 h 34"/>
                      <a:gd name="T16" fmla="*/ 84 w 86"/>
                      <a:gd name="T17" fmla="*/ 10 h 34"/>
                      <a:gd name="T18" fmla="*/ 50 w 86"/>
                      <a:gd name="T19" fmla="*/ 33 h 34"/>
                      <a:gd name="T20" fmla="*/ 48 w 86"/>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4">
                        <a:moveTo>
                          <a:pt x="48" y="34"/>
                        </a:moveTo>
                        <a:cubicBezTo>
                          <a:pt x="48" y="34"/>
                          <a:pt x="47" y="34"/>
                          <a:pt x="47" y="33"/>
                        </a:cubicBezTo>
                        <a:cubicBezTo>
                          <a:pt x="1" y="6"/>
                          <a:pt x="1" y="6"/>
                          <a:pt x="1" y="6"/>
                        </a:cubicBezTo>
                        <a:cubicBezTo>
                          <a:pt x="0" y="5"/>
                          <a:pt x="0" y="3"/>
                          <a:pt x="1" y="2"/>
                        </a:cubicBezTo>
                        <a:cubicBezTo>
                          <a:pt x="1" y="0"/>
                          <a:pt x="3" y="0"/>
                          <a:pt x="5" y="1"/>
                        </a:cubicBezTo>
                        <a:cubicBezTo>
                          <a:pt x="48" y="27"/>
                          <a:pt x="48" y="27"/>
                          <a:pt x="48" y="27"/>
                        </a:cubicBezTo>
                        <a:cubicBezTo>
                          <a:pt x="81" y="5"/>
                          <a:pt x="81" y="5"/>
                          <a:pt x="81" y="5"/>
                        </a:cubicBezTo>
                        <a:cubicBezTo>
                          <a:pt x="82" y="5"/>
                          <a:pt x="84" y="5"/>
                          <a:pt x="85" y="6"/>
                        </a:cubicBezTo>
                        <a:cubicBezTo>
                          <a:pt x="86" y="8"/>
                          <a:pt x="85" y="9"/>
                          <a:pt x="84" y="10"/>
                        </a:cubicBezTo>
                        <a:cubicBezTo>
                          <a:pt x="50" y="33"/>
                          <a:pt x="50" y="33"/>
                          <a:pt x="50" y="33"/>
                        </a:cubicBezTo>
                        <a:cubicBezTo>
                          <a:pt x="49" y="34"/>
                          <a:pt x="49" y="34"/>
                          <a:pt x="4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5" name="Freeform 218">
                    <a:extLst>
                      <a:ext uri="{FF2B5EF4-FFF2-40B4-BE49-F238E27FC236}">
                        <a16:creationId xmlns:a16="http://schemas.microsoft.com/office/drawing/2014/main" id="{6D94726D-5934-D365-25CB-10196B94DF21}"/>
                      </a:ext>
                    </a:extLst>
                  </p:cNvPr>
                  <p:cNvSpPr>
                    <a:spLocks/>
                  </p:cNvSpPr>
                  <p:nvPr/>
                </p:nvSpPr>
                <p:spPr bwMode="auto">
                  <a:xfrm>
                    <a:off x="4844" y="906"/>
                    <a:ext cx="84" cy="62"/>
                  </a:xfrm>
                  <a:custGeom>
                    <a:avLst/>
                    <a:gdLst>
                      <a:gd name="T0" fmla="*/ 3 w 40"/>
                      <a:gd name="T1" fmla="*/ 30 h 30"/>
                      <a:gd name="T2" fmla="*/ 1 w 40"/>
                      <a:gd name="T3" fmla="*/ 28 h 30"/>
                      <a:gd name="T4" fmla="*/ 2 w 40"/>
                      <a:gd name="T5" fmla="*/ 24 h 30"/>
                      <a:gd name="T6" fmla="*/ 35 w 40"/>
                      <a:gd name="T7" fmla="*/ 1 h 30"/>
                      <a:gd name="T8" fmla="*/ 39 w 40"/>
                      <a:gd name="T9" fmla="*/ 2 h 30"/>
                      <a:gd name="T10" fmla="*/ 39 w 40"/>
                      <a:gd name="T11" fmla="*/ 6 h 30"/>
                      <a:gd name="T12" fmla="*/ 5 w 40"/>
                      <a:gd name="T13" fmla="*/ 29 h 30"/>
                      <a:gd name="T14" fmla="*/ 3 w 4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0">
                        <a:moveTo>
                          <a:pt x="3" y="30"/>
                        </a:moveTo>
                        <a:cubicBezTo>
                          <a:pt x="2" y="30"/>
                          <a:pt x="1" y="29"/>
                          <a:pt x="1" y="28"/>
                        </a:cubicBezTo>
                        <a:cubicBezTo>
                          <a:pt x="0" y="27"/>
                          <a:pt x="0" y="25"/>
                          <a:pt x="2" y="24"/>
                        </a:cubicBezTo>
                        <a:cubicBezTo>
                          <a:pt x="35" y="1"/>
                          <a:pt x="35" y="1"/>
                          <a:pt x="35" y="1"/>
                        </a:cubicBezTo>
                        <a:cubicBezTo>
                          <a:pt x="37" y="0"/>
                          <a:pt x="39" y="1"/>
                          <a:pt x="39" y="2"/>
                        </a:cubicBezTo>
                        <a:cubicBezTo>
                          <a:pt x="40" y="4"/>
                          <a:pt x="40" y="5"/>
                          <a:pt x="39" y="6"/>
                        </a:cubicBezTo>
                        <a:cubicBezTo>
                          <a:pt x="5" y="29"/>
                          <a:pt x="5" y="29"/>
                          <a:pt x="5" y="29"/>
                        </a:cubicBezTo>
                        <a:cubicBezTo>
                          <a:pt x="4" y="29"/>
                          <a:pt x="4" y="30"/>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6" name="Freeform 219">
                    <a:extLst>
                      <a:ext uri="{FF2B5EF4-FFF2-40B4-BE49-F238E27FC236}">
                        <a16:creationId xmlns:a16="http://schemas.microsoft.com/office/drawing/2014/main" id="{ADF5C47E-CE0E-EABB-BF19-C2DB1CD88BA7}"/>
                      </a:ext>
                    </a:extLst>
                  </p:cNvPr>
                  <p:cNvSpPr>
                    <a:spLocks/>
                  </p:cNvSpPr>
                  <p:nvPr/>
                </p:nvSpPr>
                <p:spPr bwMode="auto">
                  <a:xfrm>
                    <a:off x="4691" y="791"/>
                    <a:ext cx="168" cy="111"/>
                  </a:xfrm>
                  <a:custGeom>
                    <a:avLst/>
                    <a:gdLst>
                      <a:gd name="T0" fmla="*/ 53 w 80"/>
                      <a:gd name="T1" fmla="*/ 53 h 53"/>
                      <a:gd name="T2" fmla="*/ 52 w 80"/>
                      <a:gd name="T3" fmla="*/ 52 h 53"/>
                      <a:gd name="T4" fmla="*/ 2 w 80"/>
                      <a:gd name="T5" fmla="*/ 21 h 53"/>
                      <a:gd name="T6" fmla="*/ 0 w 80"/>
                      <a:gd name="T7" fmla="*/ 19 h 53"/>
                      <a:gd name="T8" fmla="*/ 2 w 80"/>
                      <a:gd name="T9" fmla="*/ 16 h 53"/>
                      <a:gd name="T10" fmla="*/ 24 w 80"/>
                      <a:gd name="T11" fmla="*/ 1 h 53"/>
                      <a:gd name="T12" fmla="*/ 27 w 80"/>
                      <a:gd name="T13" fmla="*/ 1 h 53"/>
                      <a:gd name="T14" fmla="*/ 78 w 80"/>
                      <a:gd name="T15" fmla="*/ 32 h 53"/>
                      <a:gd name="T16" fmla="*/ 79 w 80"/>
                      <a:gd name="T17" fmla="*/ 37 h 53"/>
                      <a:gd name="T18" fmla="*/ 75 w 80"/>
                      <a:gd name="T19" fmla="*/ 38 h 53"/>
                      <a:gd name="T20" fmla="*/ 25 w 80"/>
                      <a:gd name="T21" fmla="*/ 7 h 53"/>
                      <a:gd name="T22" fmla="*/ 9 w 80"/>
                      <a:gd name="T23" fmla="*/ 19 h 53"/>
                      <a:gd name="T24" fmla="*/ 55 w 80"/>
                      <a:gd name="T25" fmla="*/ 47 h 53"/>
                      <a:gd name="T26" fmla="*/ 56 w 80"/>
                      <a:gd name="T27" fmla="*/ 51 h 53"/>
                      <a:gd name="T28" fmla="*/ 53 w 80"/>
                      <a:gd name="T2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53">
                        <a:moveTo>
                          <a:pt x="53" y="53"/>
                        </a:moveTo>
                        <a:cubicBezTo>
                          <a:pt x="53" y="53"/>
                          <a:pt x="52" y="52"/>
                          <a:pt x="52" y="52"/>
                        </a:cubicBezTo>
                        <a:cubicBezTo>
                          <a:pt x="2" y="21"/>
                          <a:pt x="2" y="21"/>
                          <a:pt x="2" y="21"/>
                        </a:cubicBezTo>
                        <a:cubicBezTo>
                          <a:pt x="1" y="21"/>
                          <a:pt x="0" y="20"/>
                          <a:pt x="0" y="19"/>
                        </a:cubicBezTo>
                        <a:cubicBezTo>
                          <a:pt x="0" y="18"/>
                          <a:pt x="1" y="17"/>
                          <a:pt x="2" y="16"/>
                        </a:cubicBezTo>
                        <a:cubicBezTo>
                          <a:pt x="24" y="1"/>
                          <a:pt x="24" y="1"/>
                          <a:pt x="24" y="1"/>
                        </a:cubicBezTo>
                        <a:cubicBezTo>
                          <a:pt x="25" y="0"/>
                          <a:pt x="26" y="0"/>
                          <a:pt x="27" y="1"/>
                        </a:cubicBezTo>
                        <a:cubicBezTo>
                          <a:pt x="78" y="32"/>
                          <a:pt x="78" y="32"/>
                          <a:pt x="78" y="32"/>
                        </a:cubicBezTo>
                        <a:cubicBezTo>
                          <a:pt x="79" y="33"/>
                          <a:pt x="80" y="35"/>
                          <a:pt x="79" y="37"/>
                        </a:cubicBezTo>
                        <a:cubicBezTo>
                          <a:pt x="78" y="38"/>
                          <a:pt x="76" y="38"/>
                          <a:pt x="75" y="38"/>
                        </a:cubicBezTo>
                        <a:cubicBezTo>
                          <a:pt x="25" y="7"/>
                          <a:pt x="25" y="7"/>
                          <a:pt x="25" y="7"/>
                        </a:cubicBezTo>
                        <a:cubicBezTo>
                          <a:pt x="9" y="19"/>
                          <a:pt x="9" y="19"/>
                          <a:pt x="9" y="19"/>
                        </a:cubicBezTo>
                        <a:cubicBezTo>
                          <a:pt x="55" y="47"/>
                          <a:pt x="55" y="47"/>
                          <a:pt x="55" y="47"/>
                        </a:cubicBezTo>
                        <a:cubicBezTo>
                          <a:pt x="56" y="48"/>
                          <a:pt x="57" y="50"/>
                          <a:pt x="56" y="51"/>
                        </a:cubicBezTo>
                        <a:cubicBezTo>
                          <a:pt x="55" y="52"/>
                          <a:pt x="54" y="53"/>
                          <a:pt x="5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7" name="Freeform 220">
                    <a:extLst>
                      <a:ext uri="{FF2B5EF4-FFF2-40B4-BE49-F238E27FC236}">
                        <a16:creationId xmlns:a16="http://schemas.microsoft.com/office/drawing/2014/main" id="{16DFFEDD-DBE0-C7CC-1EF4-FC4392031842}"/>
                      </a:ext>
                    </a:extLst>
                  </p:cNvPr>
                  <p:cNvSpPr>
                    <a:spLocks/>
                  </p:cNvSpPr>
                  <p:nvPr/>
                </p:nvSpPr>
                <p:spPr bwMode="auto">
                  <a:xfrm>
                    <a:off x="4796" y="858"/>
                    <a:ext cx="61" cy="161"/>
                  </a:xfrm>
                  <a:custGeom>
                    <a:avLst/>
                    <a:gdLst>
                      <a:gd name="T0" fmla="*/ 3 w 29"/>
                      <a:gd name="T1" fmla="*/ 77 h 77"/>
                      <a:gd name="T2" fmla="*/ 2 w 29"/>
                      <a:gd name="T3" fmla="*/ 76 h 77"/>
                      <a:gd name="T4" fmla="*/ 0 w 29"/>
                      <a:gd name="T5" fmla="*/ 74 h 77"/>
                      <a:gd name="T6" fmla="*/ 0 w 29"/>
                      <a:gd name="T7" fmla="*/ 18 h 77"/>
                      <a:gd name="T8" fmla="*/ 3 w 29"/>
                      <a:gd name="T9" fmla="*/ 15 h 77"/>
                      <a:gd name="T10" fmla="*/ 6 w 29"/>
                      <a:gd name="T11" fmla="*/ 18 h 77"/>
                      <a:gd name="T12" fmla="*/ 6 w 29"/>
                      <a:gd name="T13" fmla="*/ 68 h 77"/>
                      <a:gd name="T14" fmla="*/ 23 w 29"/>
                      <a:gd name="T15" fmla="*/ 56 h 77"/>
                      <a:gd name="T16" fmla="*/ 23 w 29"/>
                      <a:gd name="T17" fmla="*/ 3 h 77"/>
                      <a:gd name="T18" fmla="*/ 26 w 29"/>
                      <a:gd name="T19" fmla="*/ 0 h 77"/>
                      <a:gd name="T20" fmla="*/ 29 w 29"/>
                      <a:gd name="T21" fmla="*/ 3 h 77"/>
                      <a:gd name="T22" fmla="*/ 29 w 29"/>
                      <a:gd name="T23" fmla="*/ 58 h 77"/>
                      <a:gd name="T24" fmla="*/ 28 w 29"/>
                      <a:gd name="T25" fmla="*/ 60 h 77"/>
                      <a:gd name="T26" fmla="*/ 5 w 29"/>
                      <a:gd name="T27" fmla="*/ 76 h 77"/>
                      <a:gd name="T28" fmla="*/ 3 w 29"/>
                      <a:gd name="T2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77">
                        <a:moveTo>
                          <a:pt x="3" y="77"/>
                        </a:moveTo>
                        <a:cubicBezTo>
                          <a:pt x="3" y="77"/>
                          <a:pt x="2" y="77"/>
                          <a:pt x="2" y="76"/>
                        </a:cubicBezTo>
                        <a:cubicBezTo>
                          <a:pt x="1" y="76"/>
                          <a:pt x="0" y="75"/>
                          <a:pt x="0" y="74"/>
                        </a:cubicBezTo>
                        <a:cubicBezTo>
                          <a:pt x="0" y="18"/>
                          <a:pt x="0" y="18"/>
                          <a:pt x="0" y="18"/>
                        </a:cubicBezTo>
                        <a:cubicBezTo>
                          <a:pt x="0" y="16"/>
                          <a:pt x="2" y="15"/>
                          <a:pt x="3" y="15"/>
                        </a:cubicBezTo>
                        <a:cubicBezTo>
                          <a:pt x="5" y="15"/>
                          <a:pt x="6" y="16"/>
                          <a:pt x="6" y="18"/>
                        </a:cubicBezTo>
                        <a:cubicBezTo>
                          <a:pt x="6" y="68"/>
                          <a:pt x="6" y="68"/>
                          <a:pt x="6" y="68"/>
                        </a:cubicBezTo>
                        <a:cubicBezTo>
                          <a:pt x="23" y="56"/>
                          <a:pt x="23" y="56"/>
                          <a:pt x="23" y="56"/>
                        </a:cubicBezTo>
                        <a:cubicBezTo>
                          <a:pt x="23" y="3"/>
                          <a:pt x="23" y="3"/>
                          <a:pt x="23" y="3"/>
                        </a:cubicBezTo>
                        <a:cubicBezTo>
                          <a:pt x="23" y="1"/>
                          <a:pt x="25" y="0"/>
                          <a:pt x="26" y="0"/>
                        </a:cubicBezTo>
                        <a:cubicBezTo>
                          <a:pt x="28" y="0"/>
                          <a:pt x="29" y="1"/>
                          <a:pt x="29" y="3"/>
                        </a:cubicBezTo>
                        <a:cubicBezTo>
                          <a:pt x="29" y="58"/>
                          <a:pt x="29" y="58"/>
                          <a:pt x="29" y="58"/>
                        </a:cubicBezTo>
                        <a:cubicBezTo>
                          <a:pt x="29" y="59"/>
                          <a:pt x="29" y="60"/>
                          <a:pt x="28" y="60"/>
                        </a:cubicBezTo>
                        <a:cubicBezTo>
                          <a:pt x="5" y="76"/>
                          <a:pt x="5" y="76"/>
                          <a:pt x="5" y="76"/>
                        </a:cubicBezTo>
                        <a:cubicBezTo>
                          <a:pt x="5" y="76"/>
                          <a:pt x="4" y="77"/>
                          <a:pt x="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8" name="Freeform 221">
                    <a:extLst>
                      <a:ext uri="{FF2B5EF4-FFF2-40B4-BE49-F238E27FC236}">
                        <a16:creationId xmlns:a16="http://schemas.microsoft.com/office/drawing/2014/main" id="{8F4459C8-1280-2DD8-FC6D-2FA7E61D5ABB}"/>
                      </a:ext>
                    </a:extLst>
                  </p:cNvPr>
                  <p:cNvSpPr>
                    <a:spLocks/>
                  </p:cNvSpPr>
                  <p:nvPr/>
                </p:nvSpPr>
                <p:spPr bwMode="auto">
                  <a:xfrm>
                    <a:off x="4855" y="816"/>
                    <a:ext cx="29" cy="19"/>
                  </a:xfrm>
                  <a:custGeom>
                    <a:avLst/>
                    <a:gdLst>
                      <a:gd name="T0" fmla="*/ 13 w 14"/>
                      <a:gd name="T1" fmla="*/ 1 h 9"/>
                      <a:gd name="T2" fmla="*/ 12 w 14"/>
                      <a:gd name="T3" fmla="*/ 0 h 9"/>
                      <a:gd name="T4" fmla="*/ 11 w 14"/>
                      <a:gd name="T5" fmla="*/ 0 h 9"/>
                      <a:gd name="T6" fmla="*/ 0 w 14"/>
                      <a:gd name="T7" fmla="*/ 8 h 9"/>
                      <a:gd name="T8" fmla="*/ 0 w 14"/>
                      <a:gd name="T9" fmla="*/ 8 h 9"/>
                      <a:gd name="T10" fmla="*/ 1 w 14"/>
                      <a:gd name="T11" fmla="*/ 9 h 9"/>
                      <a:gd name="T12" fmla="*/ 2 w 14"/>
                      <a:gd name="T13" fmla="*/ 9 h 9"/>
                      <a:gd name="T14" fmla="*/ 2 w 14"/>
                      <a:gd name="T15" fmla="*/ 9 h 9"/>
                      <a:gd name="T16" fmla="*/ 8 w 14"/>
                      <a:gd name="T17" fmla="*/ 5 h 9"/>
                      <a:gd name="T18" fmla="*/ 13 w 14"/>
                      <a:gd name="T19" fmla="*/ 1 h 9"/>
                      <a:gd name="T20" fmla="*/ 13 w 14"/>
                      <a:gd name="T21" fmla="*/ 1 h 9"/>
                      <a:gd name="T22" fmla="*/ 13 w 14"/>
                      <a:gd name="T2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13" y="1"/>
                        </a:moveTo>
                        <a:cubicBezTo>
                          <a:pt x="13" y="1"/>
                          <a:pt x="13" y="1"/>
                          <a:pt x="12" y="0"/>
                        </a:cubicBezTo>
                        <a:cubicBezTo>
                          <a:pt x="12" y="0"/>
                          <a:pt x="12" y="0"/>
                          <a:pt x="11" y="0"/>
                        </a:cubicBezTo>
                        <a:cubicBezTo>
                          <a:pt x="8" y="3"/>
                          <a:pt x="4" y="5"/>
                          <a:pt x="0" y="8"/>
                        </a:cubicBezTo>
                        <a:cubicBezTo>
                          <a:pt x="0" y="8"/>
                          <a:pt x="0" y="8"/>
                          <a:pt x="0" y="8"/>
                        </a:cubicBezTo>
                        <a:cubicBezTo>
                          <a:pt x="0" y="9"/>
                          <a:pt x="1" y="9"/>
                          <a:pt x="1" y="9"/>
                        </a:cubicBezTo>
                        <a:cubicBezTo>
                          <a:pt x="1" y="9"/>
                          <a:pt x="1" y="9"/>
                          <a:pt x="2" y="9"/>
                        </a:cubicBezTo>
                        <a:cubicBezTo>
                          <a:pt x="2" y="9"/>
                          <a:pt x="2" y="9"/>
                          <a:pt x="2" y="9"/>
                        </a:cubicBezTo>
                        <a:cubicBezTo>
                          <a:pt x="4" y="8"/>
                          <a:pt x="6" y="6"/>
                          <a:pt x="8" y="5"/>
                        </a:cubicBezTo>
                        <a:cubicBezTo>
                          <a:pt x="10" y="4"/>
                          <a:pt x="11" y="3"/>
                          <a:pt x="13" y="1"/>
                        </a:cubicBezTo>
                        <a:cubicBezTo>
                          <a:pt x="13" y="1"/>
                          <a:pt x="13" y="1"/>
                          <a:pt x="13" y="1"/>
                        </a:cubicBezTo>
                        <a:cubicBezTo>
                          <a:pt x="14" y="1"/>
                          <a:pt x="14"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9" name="Freeform 222">
                    <a:extLst>
                      <a:ext uri="{FF2B5EF4-FFF2-40B4-BE49-F238E27FC236}">
                        <a16:creationId xmlns:a16="http://schemas.microsoft.com/office/drawing/2014/main" id="{0F39FDA2-1610-8C41-6E07-7E00AAE2AE11}"/>
                      </a:ext>
                    </a:extLst>
                  </p:cNvPr>
                  <p:cNvSpPr>
                    <a:spLocks/>
                  </p:cNvSpPr>
                  <p:nvPr/>
                </p:nvSpPr>
                <p:spPr bwMode="auto">
                  <a:xfrm>
                    <a:off x="4831" y="805"/>
                    <a:ext cx="47" cy="28"/>
                  </a:xfrm>
                  <a:custGeom>
                    <a:avLst/>
                    <a:gdLst>
                      <a:gd name="T0" fmla="*/ 20 w 22"/>
                      <a:gd name="T1" fmla="*/ 6 h 13"/>
                      <a:gd name="T2" fmla="*/ 21 w 22"/>
                      <a:gd name="T3" fmla="*/ 5 h 13"/>
                      <a:gd name="T4" fmla="*/ 21 w 22"/>
                      <a:gd name="T5" fmla="*/ 4 h 13"/>
                      <a:gd name="T6" fmla="*/ 19 w 22"/>
                      <a:gd name="T7" fmla="*/ 3 h 13"/>
                      <a:gd name="T8" fmla="*/ 17 w 22"/>
                      <a:gd name="T9" fmla="*/ 2 h 13"/>
                      <a:gd name="T10" fmla="*/ 17 w 22"/>
                      <a:gd name="T11" fmla="*/ 2 h 13"/>
                      <a:gd name="T12" fmla="*/ 17 w 22"/>
                      <a:gd name="T13" fmla="*/ 0 h 13"/>
                      <a:gd name="T14" fmla="*/ 14 w 22"/>
                      <a:gd name="T15" fmla="*/ 0 h 13"/>
                      <a:gd name="T16" fmla="*/ 15 w 22"/>
                      <a:gd name="T17" fmla="*/ 2 h 13"/>
                      <a:gd name="T18" fmla="*/ 16 w 22"/>
                      <a:gd name="T19" fmla="*/ 2 h 13"/>
                      <a:gd name="T20" fmla="*/ 17 w 22"/>
                      <a:gd name="T21" fmla="*/ 4 h 13"/>
                      <a:gd name="T22" fmla="*/ 14 w 22"/>
                      <a:gd name="T23" fmla="*/ 5 h 13"/>
                      <a:gd name="T24" fmla="*/ 9 w 22"/>
                      <a:gd name="T25" fmla="*/ 5 h 13"/>
                      <a:gd name="T26" fmla="*/ 8 w 22"/>
                      <a:gd name="T27" fmla="*/ 4 h 13"/>
                      <a:gd name="T28" fmla="*/ 5 w 22"/>
                      <a:gd name="T29" fmla="*/ 4 h 13"/>
                      <a:gd name="T30" fmla="*/ 6 w 22"/>
                      <a:gd name="T31" fmla="*/ 5 h 13"/>
                      <a:gd name="T32" fmla="*/ 7 w 22"/>
                      <a:gd name="T33" fmla="*/ 6 h 13"/>
                      <a:gd name="T34" fmla="*/ 7 w 22"/>
                      <a:gd name="T35" fmla="*/ 6 h 13"/>
                      <a:gd name="T36" fmla="*/ 9 w 22"/>
                      <a:gd name="T37" fmla="*/ 8 h 13"/>
                      <a:gd name="T38" fmla="*/ 6 w 22"/>
                      <a:gd name="T39" fmla="*/ 10 h 13"/>
                      <a:gd name="T40" fmla="*/ 4 w 22"/>
                      <a:gd name="T41" fmla="*/ 10 h 13"/>
                      <a:gd name="T42" fmla="*/ 3 w 22"/>
                      <a:gd name="T43" fmla="*/ 9 h 13"/>
                      <a:gd name="T44" fmla="*/ 1 w 22"/>
                      <a:gd name="T45" fmla="*/ 9 h 13"/>
                      <a:gd name="T46" fmla="*/ 1 w 22"/>
                      <a:gd name="T47" fmla="*/ 11 h 13"/>
                      <a:gd name="T48" fmla="*/ 3 w 22"/>
                      <a:gd name="T49" fmla="*/ 11 h 13"/>
                      <a:gd name="T50" fmla="*/ 4 w 22"/>
                      <a:gd name="T51" fmla="*/ 11 h 13"/>
                      <a:gd name="T52" fmla="*/ 9 w 22"/>
                      <a:gd name="T53" fmla="*/ 13 h 13"/>
                      <a:gd name="T54" fmla="*/ 10 w 22"/>
                      <a:gd name="T55" fmla="*/ 12 h 13"/>
                      <a:gd name="T56" fmla="*/ 16 w 22"/>
                      <a:gd name="T57" fmla="*/ 8 h 13"/>
                      <a:gd name="T58" fmla="*/ 20 w 22"/>
                      <a:gd name="T5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13">
                        <a:moveTo>
                          <a:pt x="20" y="6"/>
                        </a:moveTo>
                        <a:cubicBezTo>
                          <a:pt x="20" y="6"/>
                          <a:pt x="21" y="5"/>
                          <a:pt x="21" y="5"/>
                        </a:cubicBezTo>
                        <a:cubicBezTo>
                          <a:pt x="22" y="5"/>
                          <a:pt x="22" y="5"/>
                          <a:pt x="21" y="4"/>
                        </a:cubicBezTo>
                        <a:cubicBezTo>
                          <a:pt x="21" y="4"/>
                          <a:pt x="20" y="3"/>
                          <a:pt x="19" y="3"/>
                        </a:cubicBezTo>
                        <a:cubicBezTo>
                          <a:pt x="18" y="2"/>
                          <a:pt x="18" y="2"/>
                          <a:pt x="17" y="2"/>
                        </a:cubicBezTo>
                        <a:cubicBezTo>
                          <a:pt x="17" y="2"/>
                          <a:pt x="17" y="2"/>
                          <a:pt x="17" y="2"/>
                        </a:cubicBezTo>
                        <a:cubicBezTo>
                          <a:pt x="18" y="1"/>
                          <a:pt x="18" y="1"/>
                          <a:pt x="17" y="0"/>
                        </a:cubicBezTo>
                        <a:cubicBezTo>
                          <a:pt x="16" y="0"/>
                          <a:pt x="15" y="0"/>
                          <a:pt x="14" y="0"/>
                        </a:cubicBezTo>
                        <a:cubicBezTo>
                          <a:pt x="14" y="1"/>
                          <a:pt x="14" y="1"/>
                          <a:pt x="15" y="2"/>
                        </a:cubicBezTo>
                        <a:cubicBezTo>
                          <a:pt x="15" y="2"/>
                          <a:pt x="16" y="2"/>
                          <a:pt x="16" y="2"/>
                        </a:cubicBezTo>
                        <a:cubicBezTo>
                          <a:pt x="16" y="3"/>
                          <a:pt x="16" y="3"/>
                          <a:pt x="17" y="4"/>
                        </a:cubicBezTo>
                        <a:cubicBezTo>
                          <a:pt x="17" y="4"/>
                          <a:pt x="15" y="5"/>
                          <a:pt x="14" y="5"/>
                        </a:cubicBezTo>
                        <a:cubicBezTo>
                          <a:pt x="12" y="5"/>
                          <a:pt x="10" y="5"/>
                          <a:pt x="9" y="5"/>
                        </a:cubicBezTo>
                        <a:cubicBezTo>
                          <a:pt x="9" y="4"/>
                          <a:pt x="8" y="4"/>
                          <a:pt x="8" y="4"/>
                        </a:cubicBezTo>
                        <a:cubicBezTo>
                          <a:pt x="7" y="4"/>
                          <a:pt x="6" y="4"/>
                          <a:pt x="5" y="4"/>
                        </a:cubicBezTo>
                        <a:cubicBezTo>
                          <a:pt x="5" y="4"/>
                          <a:pt x="5" y="5"/>
                          <a:pt x="6" y="5"/>
                        </a:cubicBezTo>
                        <a:cubicBezTo>
                          <a:pt x="6" y="6"/>
                          <a:pt x="7" y="6"/>
                          <a:pt x="7" y="6"/>
                        </a:cubicBezTo>
                        <a:cubicBezTo>
                          <a:pt x="7" y="6"/>
                          <a:pt x="7" y="6"/>
                          <a:pt x="7" y="6"/>
                        </a:cubicBezTo>
                        <a:cubicBezTo>
                          <a:pt x="8" y="7"/>
                          <a:pt x="8" y="8"/>
                          <a:pt x="9" y="8"/>
                        </a:cubicBezTo>
                        <a:cubicBezTo>
                          <a:pt x="9" y="9"/>
                          <a:pt x="8" y="10"/>
                          <a:pt x="6" y="10"/>
                        </a:cubicBezTo>
                        <a:cubicBezTo>
                          <a:pt x="5" y="10"/>
                          <a:pt x="5" y="10"/>
                          <a:pt x="4" y="10"/>
                        </a:cubicBezTo>
                        <a:cubicBezTo>
                          <a:pt x="4" y="10"/>
                          <a:pt x="4" y="10"/>
                          <a:pt x="3" y="9"/>
                        </a:cubicBezTo>
                        <a:cubicBezTo>
                          <a:pt x="2" y="9"/>
                          <a:pt x="1" y="9"/>
                          <a:pt x="1" y="9"/>
                        </a:cubicBezTo>
                        <a:cubicBezTo>
                          <a:pt x="0" y="10"/>
                          <a:pt x="0" y="10"/>
                          <a:pt x="1" y="11"/>
                        </a:cubicBezTo>
                        <a:cubicBezTo>
                          <a:pt x="2" y="11"/>
                          <a:pt x="3" y="11"/>
                          <a:pt x="3" y="11"/>
                        </a:cubicBezTo>
                        <a:cubicBezTo>
                          <a:pt x="4" y="11"/>
                          <a:pt x="4" y="11"/>
                          <a:pt x="4" y="11"/>
                        </a:cubicBezTo>
                        <a:cubicBezTo>
                          <a:pt x="6" y="12"/>
                          <a:pt x="7" y="12"/>
                          <a:pt x="9" y="13"/>
                        </a:cubicBezTo>
                        <a:cubicBezTo>
                          <a:pt x="9" y="13"/>
                          <a:pt x="10" y="13"/>
                          <a:pt x="10" y="12"/>
                        </a:cubicBezTo>
                        <a:cubicBezTo>
                          <a:pt x="12" y="11"/>
                          <a:pt x="14" y="10"/>
                          <a:pt x="16" y="8"/>
                        </a:cubicBezTo>
                        <a:cubicBezTo>
                          <a:pt x="17" y="8"/>
                          <a:pt x="18" y="7"/>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0" name="Freeform 223">
                    <a:extLst>
                      <a:ext uri="{FF2B5EF4-FFF2-40B4-BE49-F238E27FC236}">
                        <a16:creationId xmlns:a16="http://schemas.microsoft.com/office/drawing/2014/main" id="{A4B4C57F-3E1D-DA89-B08D-7C693AB90DBE}"/>
                      </a:ext>
                    </a:extLst>
                  </p:cNvPr>
                  <p:cNvSpPr>
                    <a:spLocks/>
                  </p:cNvSpPr>
                  <p:nvPr/>
                </p:nvSpPr>
                <p:spPr bwMode="auto">
                  <a:xfrm>
                    <a:off x="4674" y="866"/>
                    <a:ext cx="63" cy="36"/>
                  </a:xfrm>
                  <a:custGeom>
                    <a:avLst/>
                    <a:gdLst>
                      <a:gd name="T0" fmla="*/ 4 w 30"/>
                      <a:gd name="T1" fmla="*/ 2 h 17"/>
                      <a:gd name="T2" fmla="*/ 4 w 30"/>
                      <a:gd name="T3" fmla="*/ 10 h 17"/>
                      <a:gd name="T4" fmla="*/ 8 w 30"/>
                      <a:gd name="T5" fmla="*/ 10 h 17"/>
                      <a:gd name="T6" fmla="*/ 8 w 30"/>
                      <a:gd name="T7" fmla="*/ 7 h 17"/>
                      <a:gd name="T8" fmla="*/ 8 w 30"/>
                      <a:gd name="T9" fmla="*/ 5 h 17"/>
                      <a:gd name="T10" fmla="*/ 12 w 30"/>
                      <a:gd name="T11" fmla="*/ 5 h 17"/>
                      <a:gd name="T12" fmla="*/ 12 w 30"/>
                      <a:gd name="T13" fmla="*/ 5 h 17"/>
                      <a:gd name="T14" fmla="*/ 13 w 30"/>
                      <a:gd name="T15" fmla="*/ 7 h 17"/>
                      <a:gd name="T16" fmla="*/ 13 w 30"/>
                      <a:gd name="T17" fmla="*/ 12 h 17"/>
                      <a:gd name="T18" fmla="*/ 14 w 30"/>
                      <a:gd name="T19" fmla="*/ 14 h 17"/>
                      <a:gd name="T20" fmla="*/ 17 w 30"/>
                      <a:gd name="T21" fmla="*/ 17 h 17"/>
                      <a:gd name="T22" fmla="*/ 19 w 30"/>
                      <a:gd name="T23" fmla="*/ 17 h 17"/>
                      <a:gd name="T24" fmla="*/ 21 w 30"/>
                      <a:gd name="T25" fmla="*/ 17 h 17"/>
                      <a:gd name="T26" fmla="*/ 29 w 30"/>
                      <a:gd name="T27" fmla="*/ 12 h 17"/>
                      <a:gd name="T28" fmla="*/ 29 w 30"/>
                      <a:gd name="T29" fmla="*/ 9 h 17"/>
                      <a:gd name="T30" fmla="*/ 24 w 30"/>
                      <a:gd name="T31" fmla="*/ 9 h 17"/>
                      <a:gd name="T32" fmla="*/ 19 w 30"/>
                      <a:gd name="T33" fmla="*/ 12 h 17"/>
                      <a:gd name="T34" fmla="*/ 19 w 30"/>
                      <a:gd name="T35" fmla="*/ 7 h 17"/>
                      <a:gd name="T36" fmla="*/ 18 w 30"/>
                      <a:gd name="T37" fmla="*/ 5 h 17"/>
                      <a:gd name="T38" fmla="*/ 16 w 30"/>
                      <a:gd name="T39" fmla="*/ 2 h 17"/>
                      <a:gd name="T40" fmla="*/ 4 w 30"/>
                      <a:gd name="T4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17">
                        <a:moveTo>
                          <a:pt x="4" y="2"/>
                        </a:moveTo>
                        <a:cubicBezTo>
                          <a:pt x="0" y="4"/>
                          <a:pt x="1" y="8"/>
                          <a:pt x="4" y="10"/>
                        </a:cubicBezTo>
                        <a:cubicBezTo>
                          <a:pt x="5" y="10"/>
                          <a:pt x="7" y="10"/>
                          <a:pt x="8" y="10"/>
                        </a:cubicBezTo>
                        <a:cubicBezTo>
                          <a:pt x="9" y="9"/>
                          <a:pt x="9" y="8"/>
                          <a:pt x="8" y="7"/>
                        </a:cubicBezTo>
                        <a:cubicBezTo>
                          <a:pt x="7" y="6"/>
                          <a:pt x="7" y="5"/>
                          <a:pt x="8" y="5"/>
                        </a:cubicBezTo>
                        <a:cubicBezTo>
                          <a:pt x="9" y="4"/>
                          <a:pt x="11" y="4"/>
                          <a:pt x="12" y="5"/>
                        </a:cubicBezTo>
                        <a:cubicBezTo>
                          <a:pt x="12" y="5"/>
                          <a:pt x="12" y="5"/>
                          <a:pt x="12" y="5"/>
                        </a:cubicBezTo>
                        <a:cubicBezTo>
                          <a:pt x="12" y="5"/>
                          <a:pt x="12" y="6"/>
                          <a:pt x="13" y="7"/>
                        </a:cubicBezTo>
                        <a:cubicBezTo>
                          <a:pt x="13" y="8"/>
                          <a:pt x="13" y="10"/>
                          <a:pt x="13" y="12"/>
                        </a:cubicBezTo>
                        <a:cubicBezTo>
                          <a:pt x="13" y="12"/>
                          <a:pt x="14" y="13"/>
                          <a:pt x="14" y="14"/>
                        </a:cubicBezTo>
                        <a:cubicBezTo>
                          <a:pt x="15" y="15"/>
                          <a:pt x="15" y="16"/>
                          <a:pt x="17" y="17"/>
                        </a:cubicBezTo>
                        <a:cubicBezTo>
                          <a:pt x="17" y="17"/>
                          <a:pt x="18" y="17"/>
                          <a:pt x="19" y="17"/>
                        </a:cubicBezTo>
                        <a:cubicBezTo>
                          <a:pt x="19" y="17"/>
                          <a:pt x="20" y="17"/>
                          <a:pt x="21" y="17"/>
                        </a:cubicBezTo>
                        <a:cubicBezTo>
                          <a:pt x="29" y="12"/>
                          <a:pt x="29" y="12"/>
                          <a:pt x="29" y="12"/>
                        </a:cubicBezTo>
                        <a:cubicBezTo>
                          <a:pt x="30" y="11"/>
                          <a:pt x="30" y="10"/>
                          <a:pt x="29" y="9"/>
                        </a:cubicBezTo>
                        <a:cubicBezTo>
                          <a:pt x="27" y="9"/>
                          <a:pt x="25" y="9"/>
                          <a:pt x="24" y="9"/>
                        </a:cubicBezTo>
                        <a:cubicBezTo>
                          <a:pt x="19" y="12"/>
                          <a:pt x="19" y="12"/>
                          <a:pt x="19" y="12"/>
                        </a:cubicBezTo>
                        <a:cubicBezTo>
                          <a:pt x="19" y="11"/>
                          <a:pt x="19" y="9"/>
                          <a:pt x="19" y="7"/>
                        </a:cubicBezTo>
                        <a:cubicBezTo>
                          <a:pt x="19" y="6"/>
                          <a:pt x="19" y="6"/>
                          <a:pt x="18" y="5"/>
                        </a:cubicBezTo>
                        <a:cubicBezTo>
                          <a:pt x="18" y="4"/>
                          <a:pt x="17" y="3"/>
                          <a:pt x="16" y="2"/>
                        </a:cubicBezTo>
                        <a:cubicBezTo>
                          <a:pt x="13" y="0"/>
                          <a:pt x="7" y="0"/>
                          <a:pt x="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1" name="Freeform 224">
                    <a:extLst>
                      <a:ext uri="{FF2B5EF4-FFF2-40B4-BE49-F238E27FC236}">
                        <a16:creationId xmlns:a16="http://schemas.microsoft.com/office/drawing/2014/main" id="{ADFEEAAA-8596-82A6-BB50-8AB81BFCBF47}"/>
                      </a:ext>
                    </a:extLst>
                  </p:cNvPr>
                  <p:cNvSpPr>
                    <a:spLocks/>
                  </p:cNvSpPr>
                  <p:nvPr/>
                </p:nvSpPr>
                <p:spPr bwMode="auto">
                  <a:xfrm>
                    <a:off x="4708" y="847"/>
                    <a:ext cx="56" cy="34"/>
                  </a:xfrm>
                  <a:custGeom>
                    <a:avLst/>
                    <a:gdLst>
                      <a:gd name="T0" fmla="*/ 3 w 27"/>
                      <a:gd name="T1" fmla="*/ 2 h 16"/>
                      <a:gd name="T2" fmla="*/ 0 w 27"/>
                      <a:gd name="T3" fmla="*/ 5 h 16"/>
                      <a:gd name="T4" fmla="*/ 1 w 27"/>
                      <a:gd name="T5" fmla="*/ 9 h 16"/>
                      <a:gd name="T6" fmla="*/ 6 w 27"/>
                      <a:gd name="T7" fmla="*/ 13 h 16"/>
                      <a:gd name="T8" fmla="*/ 15 w 27"/>
                      <a:gd name="T9" fmla="*/ 16 h 16"/>
                      <a:gd name="T10" fmla="*/ 20 w 27"/>
                      <a:gd name="T11" fmla="*/ 15 h 16"/>
                      <a:gd name="T12" fmla="*/ 24 w 27"/>
                      <a:gd name="T13" fmla="*/ 14 h 16"/>
                      <a:gd name="T14" fmla="*/ 26 w 27"/>
                      <a:gd name="T15" fmla="*/ 12 h 16"/>
                      <a:gd name="T16" fmla="*/ 25 w 27"/>
                      <a:gd name="T17" fmla="*/ 7 h 16"/>
                      <a:gd name="T18" fmla="*/ 21 w 27"/>
                      <a:gd name="T19" fmla="*/ 3 h 16"/>
                      <a:gd name="T20" fmla="*/ 19 w 27"/>
                      <a:gd name="T21" fmla="*/ 5 h 16"/>
                      <a:gd name="T22" fmla="*/ 17 w 27"/>
                      <a:gd name="T23" fmla="*/ 6 h 16"/>
                      <a:gd name="T24" fmla="*/ 20 w 27"/>
                      <a:gd name="T25" fmla="*/ 10 h 16"/>
                      <a:gd name="T26" fmla="*/ 20 w 27"/>
                      <a:gd name="T27" fmla="*/ 11 h 16"/>
                      <a:gd name="T28" fmla="*/ 20 w 27"/>
                      <a:gd name="T29" fmla="*/ 12 h 16"/>
                      <a:gd name="T30" fmla="*/ 18 w 27"/>
                      <a:gd name="T31" fmla="*/ 12 h 16"/>
                      <a:gd name="T32" fmla="*/ 15 w 27"/>
                      <a:gd name="T33" fmla="*/ 12 h 16"/>
                      <a:gd name="T34" fmla="*/ 10 w 27"/>
                      <a:gd name="T35" fmla="*/ 10 h 16"/>
                      <a:gd name="T36" fmla="*/ 6 w 27"/>
                      <a:gd name="T37" fmla="*/ 7 h 16"/>
                      <a:gd name="T38" fmla="*/ 6 w 27"/>
                      <a:gd name="T39" fmla="*/ 5 h 16"/>
                      <a:gd name="T40" fmla="*/ 7 w 27"/>
                      <a:gd name="T41" fmla="*/ 5 h 16"/>
                      <a:gd name="T42" fmla="*/ 8 w 27"/>
                      <a:gd name="T43" fmla="*/ 4 h 16"/>
                      <a:gd name="T44" fmla="*/ 12 w 27"/>
                      <a:gd name="T45" fmla="*/ 4 h 16"/>
                      <a:gd name="T46" fmla="*/ 17 w 27"/>
                      <a:gd name="T47" fmla="*/ 6 h 16"/>
                      <a:gd name="T48" fmla="*/ 19 w 27"/>
                      <a:gd name="T49" fmla="*/ 5 h 16"/>
                      <a:gd name="T50" fmla="*/ 21 w 27"/>
                      <a:gd name="T51" fmla="*/ 3 h 16"/>
                      <a:gd name="T52" fmla="*/ 12 w 27"/>
                      <a:gd name="T53" fmla="*/ 1 h 16"/>
                      <a:gd name="T54" fmla="*/ 7 w 27"/>
                      <a:gd name="T55" fmla="*/ 1 h 16"/>
                      <a:gd name="T56" fmla="*/ 3 w 27"/>
                      <a:gd name="T57"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 h="16">
                        <a:moveTo>
                          <a:pt x="3" y="2"/>
                        </a:moveTo>
                        <a:cubicBezTo>
                          <a:pt x="1" y="3"/>
                          <a:pt x="1" y="4"/>
                          <a:pt x="0" y="5"/>
                        </a:cubicBezTo>
                        <a:cubicBezTo>
                          <a:pt x="0" y="6"/>
                          <a:pt x="0" y="7"/>
                          <a:pt x="1" y="9"/>
                        </a:cubicBezTo>
                        <a:cubicBezTo>
                          <a:pt x="2" y="10"/>
                          <a:pt x="4" y="12"/>
                          <a:pt x="6" y="13"/>
                        </a:cubicBezTo>
                        <a:cubicBezTo>
                          <a:pt x="9" y="14"/>
                          <a:pt x="12" y="15"/>
                          <a:pt x="15" y="16"/>
                        </a:cubicBezTo>
                        <a:cubicBezTo>
                          <a:pt x="17" y="16"/>
                          <a:pt x="18" y="16"/>
                          <a:pt x="20" y="15"/>
                        </a:cubicBezTo>
                        <a:cubicBezTo>
                          <a:pt x="21" y="15"/>
                          <a:pt x="23" y="15"/>
                          <a:pt x="24" y="14"/>
                        </a:cubicBezTo>
                        <a:cubicBezTo>
                          <a:pt x="25" y="13"/>
                          <a:pt x="26" y="12"/>
                          <a:pt x="26" y="12"/>
                        </a:cubicBezTo>
                        <a:cubicBezTo>
                          <a:pt x="27" y="10"/>
                          <a:pt x="26" y="9"/>
                          <a:pt x="25" y="7"/>
                        </a:cubicBezTo>
                        <a:cubicBezTo>
                          <a:pt x="24" y="6"/>
                          <a:pt x="23" y="5"/>
                          <a:pt x="21" y="3"/>
                        </a:cubicBezTo>
                        <a:cubicBezTo>
                          <a:pt x="19" y="5"/>
                          <a:pt x="19" y="5"/>
                          <a:pt x="19" y="5"/>
                        </a:cubicBezTo>
                        <a:cubicBezTo>
                          <a:pt x="17" y="6"/>
                          <a:pt x="17" y="6"/>
                          <a:pt x="17" y="6"/>
                        </a:cubicBezTo>
                        <a:cubicBezTo>
                          <a:pt x="18" y="7"/>
                          <a:pt x="20" y="8"/>
                          <a:pt x="20" y="10"/>
                        </a:cubicBezTo>
                        <a:cubicBezTo>
                          <a:pt x="20" y="10"/>
                          <a:pt x="20" y="10"/>
                          <a:pt x="20" y="11"/>
                        </a:cubicBezTo>
                        <a:cubicBezTo>
                          <a:pt x="20" y="11"/>
                          <a:pt x="20" y="11"/>
                          <a:pt x="20" y="12"/>
                        </a:cubicBezTo>
                        <a:cubicBezTo>
                          <a:pt x="19" y="12"/>
                          <a:pt x="19" y="12"/>
                          <a:pt x="18" y="12"/>
                        </a:cubicBezTo>
                        <a:cubicBezTo>
                          <a:pt x="17" y="12"/>
                          <a:pt x="16" y="12"/>
                          <a:pt x="15" y="12"/>
                        </a:cubicBezTo>
                        <a:cubicBezTo>
                          <a:pt x="13" y="11"/>
                          <a:pt x="12" y="11"/>
                          <a:pt x="10" y="10"/>
                        </a:cubicBezTo>
                        <a:cubicBezTo>
                          <a:pt x="8" y="9"/>
                          <a:pt x="7" y="8"/>
                          <a:pt x="6" y="7"/>
                        </a:cubicBezTo>
                        <a:cubicBezTo>
                          <a:pt x="6" y="6"/>
                          <a:pt x="6" y="6"/>
                          <a:pt x="6" y="5"/>
                        </a:cubicBezTo>
                        <a:cubicBezTo>
                          <a:pt x="6" y="5"/>
                          <a:pt x="7" y="5"/>
                          <a:pt x="7" y="5"/>
                        </a:cubicBezTo>
                        <a:cubicBezTo>
                          <a:pt x="7" y="4"/>
                          <a:pt x="8" y="4"/>
                          <a:pt x="8" y="4"/>
                        </a:cubicBezTo>
                        <a:cubicBezTo>
                          <a:pt x="9" y="4"/>
                          <a:pt x="10" y="4"/>
                          <a:pt x="12" y="4"/>
                        </a:cubicBezTo>
                        <a:cubicBezTo>
                          <a:pt x="13" y="5"/>
                          <a:pt x="15" y="5"/>
                          <a:pt x="17" y="6"/>
                        </a:cubicBezTo>
                        <a:cubicBezTo>
                          <a:pt x="19" y="5"/>
                          <a:pt x="19" y="5"/>
                          <a:pt x="19" y="5"/>
                        </a:cubicBezTo>
                        <a:cubicBezTo>
                          <a:pt x="21" y="3"/>
                          <a:pt x="21" y="3"/>
                          <a:pt x="21" y="3"/>
                        </a:cubicBezTo>
                        <a:cubicBezTo>
                          <a:pt x="18" y="2"/>
                          <a:pt x="15" y="1"/>
                          <a:pt x="12" y="1"/>
                        </a:cubicBezTo>
                        <a:cubicBezTo>
                          <a:pt x="10" y="0"/>
                          <a:pt x="8" y="0"/>
                          <a:pt x="7" y="1"/>
                        </a:cubicBezTo>
                        <a:cubicBezTo>
                          <a:pt x="5" y="1"/>
                          <a:pt x="4" y="1"/>
                          <a:pt x="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
              <p:nvSpPr>
                <p:cNvPr id="51" name="textruta 50">
                  <a:extLst>
                    <a:ext uri="{FF2B5EF4-FFF2-40B4-BE49-F238E27FC236}">
                      <a16:creationId xmlns:a16="http://schemas.microsoft.com/office/drawing/2014/main" id="{4F4E5E33-FA3F-4790-9F9F-21361A46389C}"/>
                    </a:ext>
                  </a:extLst>
                </p:cNvPr>
                <p:cNvSpPr txBox="1"/>
                <p:nvPr/>
              </p:nvSpPr>
              <p:spPr>
                <a:xfrm>
                  <a:off x="2984143" y="1806449"/>
                  <a:ext cx="837145" cy="246221"/>
                </a:xfrm>
                <a:prstGeom prst="rect">
                  <a:avLst/>
                </a:prstGeom>
                <a:noFill/>
              </p:spPr>
              <p:txBody>
                <a:bodyPr wrap="square" rtlCol="0">
                  <a:spAutoFit/>
                </a:bodyPr>
                <a:lstStyle/>
                <a:p>
                  <a:r>
                    <a:rPr lang="sv-SE" sz="1000" dirty="0">
                      <a:solidFill>
                        <a:schemeClr val="bg2"/>
                      </a:solidFill>
                    </a:rPr>
                    <a:t>1 000 kr</a:t>
                  </a:r>
                </a:p>
              </p:txBody>
            </p:sp>
            <p:sp>
              <p:nvSpPr>
                <p:cNvPr id="52" name="textruta 51">
                  <a:extLst>
                    <a:ext uri="{FF2B5EF4-FFF2-40B4-BE49-F238E27FC236}">
                      <a16:creationId xmlns:a16="http://schemas.microsoft.com/office/drawing/2014/main" id="{C6FA6813-5E82-A86E-E8AA-F9158CCF410C}"/>
                    </a:ext>
                  </a:extLst>
                </p:cNvPr>
                <p:cNvSpPr txBox="1"/>
                <p:nvPr/>
              </p:nvSpPr>
              <p:spPr>
                <a:xfrm>
                  <a:off x="2995585" y="2028865"/>
                  <a:ext cx="837145" cy="246221"/>
                </a:xfrm>
                <a:prstGeom prst="rect">
                  <a:avLst/>
                </a:prstGeom>
                <a:noFill/>
              </p:spPr>
              <p:txBody>
                <a:bodyPr wrap="square" rtlCol="0">
                  <a:spAutoFit/>
                </a:bodyPr>
                <a:lstStyle/>
                <a:p>
                  <a:r>
                    <a:rPr lang="sv-SE" sz="1000" dirty="0">
                      <a:solidFill>
                        <a:schemeClr val="bg2"/>
                      </a:solidFill>
                    </a:rPr>
                    <a:t>1 000 kr</a:t>
                  </a:r>
                </a:p>
              </p:txBody>
            </p:sp>
            <p:sp>
              <p:nvSpPr>
                <p:cNvPr id="53" name="textruta 52">
                  <a:extLst>
                    <a:ext uri="{FF2B5EF4-FFF2-40B4-BE49-F238E27FC236}">
                      <a16:creationId xmlns:a16="http://schemas.microsoft.com/office/drawing/2014/main" id="{BAF5B4B0-75E8-2446-5ADC-551F88FF1FD8}"/>
                    </a:ext>
                  </a:extLst>
                </p:cNvPr>
                <p:cNvSpPr txBox="1"/>
                <p:nvPr/>
              </p:nvSpPr>
              <p:spPr>
                <a:xfrm>
                  <a:off x="2981449" y="2239834"/>
                  <a:ext cx="837145" cy="246221"/>
                </a:xfrm>
                <a:prstGeom prst="rect">
                  <a:avLst/>
                </a:prstGeom>
                <a:noFill/>
              </p:spPr>
              <p:txBody>
                <a:bodyPr wrap="square" rtlCol="0">
                  <a:spAutoFit/>
                </a:bodyPr>
                <a:lstStyle/>
                <a:p>
                  <a:r>
                    <a:rPr lang="sv-SE" sz="1000" dirty="0">
                      <a:solidFill>
                        <a:schemeClr val="bg2"/>
                      </a:solidFill>
                    </a:rPr>
                    <a:t>500 kr</a:t>
                  </a:r>
                </a:p>
              </p:txBody>
            </p:sp>
            <p:sp>
              <p:nvSpPr>
                <p:cNvPr id="54" name="textruta 53">
                  <a:extLst>
                    <a:ext uri="{FF2B5EF4-FFF2-40B4-BE49-F238E27FC236}">
                      <a16:creationId xmlns:a16="http://schemas.microsoft.com/office/drawing/2014/main" id="{5A08B7EC-3A28-919E-311A-7AE761BC2CF6}"/>
                    </a:ext>
                  </a:extLst>
                </p:cNvPr>
                <p:cNvSpPr txBox="1"/>
                <p:nvPr/>
              </p:nvSpPr>
              <p:spPr>
                <a:xfrm>
                  <a:off x="2999255" y="2454521"/>
                  <a:ext cx="837145" cy="246221"/>
                </a:xfrm>
                <a:prstGeom prst="rect">
                  <a:avLst/>
                </a:prstGeom>
                <a:noFill/>
              </p:spPr>
              <p:txBody>
                <a:bodyPr wrap="square" rtlCol="0">
                  <a:spAutoFit/>
                </a:bodyPr>
                <a:lstStyle/>
                <a:p>
                  <a:r>
                    <a:rPr lang="sv-SE" sz="1000" dirty="0">
                      <a:solidFill>
                        <a:schemeClr val="bg2"/>
                      </a:solidFill>
                    </a:rPr>
                    <a:t>500 kr</a:t>
                  </a:r>
                </a:p>
              </p:txBody>
            </p:sp>
            <p:sp>
              <p:nvSpPr>
                <p:cNvPr id="55" name="textruta 54">
                  <a:extLst>
                    <a:ext uri="{FF2B5EF4-FFF2-40B4-BE49-F238E27FC236}">
                      <a16:creationId xmlns:a16="http://schemas.microsoft.com/office/drawing/2014/main" id="{524D8F0D-207E-DD18-B131-C3E7FB3EF338}"/>
                    </a:ext>
                  </a:extLst>
                </p:cNvPr>
                <p:cNvSpPr txBox="1"/>
                <p:nvPr/>
              </p:nvSpPr>
              <p:spPr>
                <a:xfrm>
                  <a:off x="2995584" y="2682134"/>
                  <a:ext cx="837145" cy="246221"/>
                </a:xfrm>
                <a:prstGeom prst="rect">
                  <a:avLst/>
                </a:prstGeom>
                <a:noFill/>
              </p:spPr>
              <p:txBody>
                <a:bodyPr wrap="square" rtlCol="0">
                  <a:spAutoFit/>
                </a:bodyPr>
                <a:lstStyle/>
                <a:p>
                  <a:r>
                    <a:rPr lang="sv-SE" sz="1000" dirty="0">
                      <a:solidFill>
                        <a:schemeClr val="bg2"/>
                      </a:solidFill>
                    </a:rPr>
                    <a:t>500 kr</a:t>
                  </a:r>
                </a:p>
              </p:txBody>
            </p:sp>
          </p:grpSp>
          <p:sp>
            <p:nvSpPr>
              <p:cNvPr id="41" name="textruta 40">
                <a:extLst>
                  <a:ext uri="{FF2B5EF4-FFF2-40B4-BE49-F238E27FC236}">
                    <a16:creationId xmlns:a16="http://schemas.microsoft.com/office/drawing/2014/main" id="{E62ACB07-C3FA-AE86-4FB2-BDD12651E6E1}"/>
                  </a:ext>
                </a:extLst>
              </p:cNvPr>
              <p:cNvSpPr txBox="1"/>
              <p:nvPr/>
            </p:nvSpPr>
            <p:spPr>
              <a:xfrm>
                <a:off x="2871819" y="2253883"/>
                <a:ext cx="1656184" cy="461665"/>
              </a:xfrm>
              <a:prstGeom prst="rect">
                <a:avLst/>
              </a:prstGeom>
              <a:noFill/>
            </p:spPr>
            <p:txBody>
              <a:bodyPr wrap="square" rtlCol="0">
                <a:spAutoFit/>
              </a:bodyPr>
              <a:lstStyle/>
              <a:p>
                <a:pPr algn="ctr"/>
                <a:r>
                  <a:rPr lang="sv-SE" sz="1200" dirty="0">
                    <a:solidFill>
                      <a:schemeClr val="tx2"/>
                    </a:solidFill>
                  </a:rPr>
                  <a:t>Omprövnings-</a:t>
                </a:r>
                <a:br>
                  <a:rPr lang="sv-SE" sz="1200" dirty="0">
                    <a:solidFill>
                      <a:schemeClr val="tx2"/>
                    </a:solidFill>
                  </a:rPr>
                </a:br>
                <a:r>
                  <a:rPr lang="sv-SE" sz="1200" dirty="0">
                    <a:solidFill>
                      <a:schemeClr val="tx2"/>
                    </a:solidFill>
                  </a:rPr>
                  <a:t>ärende 1</a:t>
                </a:r>
              </a:p>
            </p:txBody>
          </p:sp>
        </p:grpSp>
        <p:grpSp>
          <p:nvGrpSpPr>
            <p:cNvPr id="72" name="Grupp 71">
              <a:extLst>
                <a:ext uri="{FF2B5EF4-FFF2-40B4-BE49-F238E27FC236}">
                  <a16:creationId xmlns:a16="http://schemas.microsoft.com/office/drawing/2014/main" id="{1EEB7943-2BFD-DE43-D709-0559A47D656D}"/>
                </a:ext>
              </a:extLst>
            </p:cNvPr>
            <p:cNvGrpSpPr/>
            <p:nvPr/>
          </p:nvGrpSpPr>
          <p:grpSpPr>
            <a:xfrm>
              <a:off x="4155877" y="2259048"/>
              <a:ext cx="1656184" cy="2192763"/>
              <a:chOff x="5093993" y="2244349"/>
              <a:chExt cx="1656184" cy="2192763"/>
            </a:xfrm>
          </p:grpSpPr>
          <p:grpSp>
            <p:nvGrpSpPr>
              <p:cNvPr id="73" name="Grupp 72">
                <a:extLst>
                  <a:ext uri="{FF2B5EF4-FFF2-40B4-BE49-F238E27FC236}">
                    <a16:creationId xmlns:a16="http://schemas.microsoft.com/office/drawing/2014/main" id="{A11DF765-1192-D98B-6487-48A20611DD41}"/>
                  </a:ext>
                </a:extLst>
              </p:cNvPr>
              <p:cNvGrpSpPr/>
              <p:nvPr/>
            </p:nvGrpSpPr>
            <p:grpSpPr>
              <a:xfrm>
                <a:off x="5093993" y="2708920"/>
                <a:ext cx="1656184" cy="1728192"/>
                <a:chOff x="5066054" y="1553399"/>
                <a:chExt cx="1656184" cy="1728192"/>
              </a:xfrm>
            </p:grpSpPr>
            <p:sp>
              <p:nvSpPr>
                <p:cNvPr id="75" name="Rektangel: rundade hörn 74">
                  <a:extLst>
                    <a:ext uri="{FF2B5EF4-FFF2-40B4-BE49-F238E27FC236}">
                      <a16:creationId xmlns:a16="http://schemas.microsoft.com/office/drawing/2014/main" id="{D737A100-1899-5ACE-3765-3A8261301B4E}"/>
                    </a:ext>
                  </a:extLst>
                </p:cNvPr>
                <p:cNvSpPr/>
                <p:nvPr/>
              </p:nvSpPr>
              <p:spPr>
                <a:xfrm>
                  <a:off x="5066054" y="1553399"/>
                  <a:ext cx="1656184" cy="1728192"/>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cxnSp>
              <p:nvCxnSpPr>
                <p:cNvPr id="76" name="Rak koppling 75">
                  <a:extLst>
                    <a:ext uri="{FF2B5EF4-FFF2-40B4-BE49-F238E27FC236}">
                      <a16:creationId xmlns:a16="http://schemas.microsoft.com/office/drawing/2014/main" id="{04F7D2DE-218E-5176-8816-64A9F4F61A88}"/>
                    </a:ext>
                  </a:extLst>
                </p:cNvPr>
                <p:cNvCxnSpPr>
                  <a:cxnSpLocks/>
                </p:cNvCxnSpPr>
                <p:nvPr/>
              </p:nvCxnSpPr>
              <p:spPr>
                <a:xfrm>
                  <a:off x="5295871" y="1985447"/>
                  <a:ext cx="79208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7" name="Rak koppling 76">
                  <a:extLst>
                    <a:ext uri="{FF2B5EF4-FFF2-40B4-BE49-F238E27FC236}">
                      <a16:creationId xmlns:a16="http://schemas.microsoft.com/office/drawing/2014/main" id="{36B1381A-8A92-1F79-5CEE-742DF2D15610}"/>
                    </a:ext>
                  </a:extLst>
                </p:cNvPr>
                <p:cNvCxnSpPr>
                  <a:cxnSpLocks/>
                </p:cNvCxnSpPr>
                <p:nvPr/>
              </p:nvCxnSpPr>
              <p:spPr>
                <a:xfrm>
                  <a:off x="5295871" y="2201471"/>
                  <a:ext cx="79208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8" name="Rak koppling 77">
                  <a:extLst>
                    <a:ext uri="{FF2B5EF4-FFF2-40B4-BE49-F238E27FC236}">
                      <a16:creationId xmlns:a16="http://schemas.microsoft.com/office/drawing/2014/main" id="{9E12D163-AE58-BDD0-A491-E17B672AEF2D}"/>
                    </a:ext>
                  </a:extLst>
                </p:cNvPr>
                <p:cNvCxnSpPr>
                  <a:cxnSpLocks/>
                </p:cNvCxnSpPr>
                <p:nvPr/>
              </p:nvCxnSpPr>
              <p:spPr>
                <a:xfrm>
                  <a:off x="5295871" y="2417495"/>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Rak koppling 78">
                  <a:extLst>
                    <a:ext uri="{FF2B5EF4-FFF2-40B4-BE49-F238E27FC236}">
                      <a16:creationId xmlns:a16="http://schemas.microsoft.com/office/drawing/2014/main" id="{08C96E91-0D63-F977-0943-F1EAA7D3E4CA}"/>
                    </a:ext>
                  </a:extLst>
                </p:cNvPr>
                <p:cNvCxnSpPr>
                  <a:cxnSpLocks/>
                </p:cNvCxnSpPr>
                <p:nvPr/>
              </p:nvCxnSpPr>
              <p:spPr>
                <a:xfrm>
                  <a:off x="5295871" y="2633519"/>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Rak koppling 79">
                  <a:extLst>
                    <a:ext uri="{FF2B5EF4-FFF2-40B4-BE49-F238E27FC236}">
                      <a16:creationId xmlns:a16="http://schemas.microsoft.com/office/drawing/2014/main" id="{3D16E3A3-DE2F-D09E-4E0A-F8B1FC3C19E2}"/>
                    </a:ext>
                  </a:extLst>
                </p:cNvPr>
                <p:cNvCxnSpPr>
                  <a:cxnSpLocks/>
                </p:cNvCxnSpPr>
                <p:nvPr/>
              </p:nvCxnSpPr>
              <p:spPr>
                <a:xfrm>
                  <a:off x="5295871" y="2849543"/>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Rak koppling 80">
                  <a:extLst>
                    <a:ext uri="{FF2B5EF4-FFF2-40B4-BE49-F238E27FC236}">
                      <a16:creationId xmlns:a16="http://schemas.microsoft.com/office/drawing/2014/main" id="{B767E39A-DDFA-E84B-9DCB-34DA2AB01BD3}"/>
                    </a:ext>
                  </a:extLst>
                </p:cNvPr>
                <p:cNvCxnSpPr>
                  <a:cxnSpLocks/>
                </p:cNvCxnSpPr>
                <p:nvPr/>
              </p:nvCxnSpPr>
              <p:spPr>
                <a:xfrm>
                  <a:off x="5295871" y="3065567"/>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2" name="textruta 81">
                  <a:extLst>
                    <a:ext uri="{FF2B5EF4-FFF2-40B4-BE49-F238E27FC236}">
                      <a16:creationId xmlns:a16="http://schemas.microsoft.com/office/drawing/2014/main" id="{15EDBABA-286C-7229-A1DA-7185D673258B}"/>
                    </a:ext>
                  </a:extLst>
                </p:cNvPr>
                <p:cNvSpPr txBox="1"/>
                <p:nvPr/>
              </p:nvSpPr>
              <p:spPr>
                <a:xfrm>
                  <a:off x="5223862" y="1625617"/>
                  <a:ext cx="1498375" cy="276999"/>
                </a:xfrm>
                <a:prstGeom prst="rect">
                  <a:avLst/>
                </a:prstGeom>
                <a:noFill/>
              </p:spPr>
              <p:txBody>
                <a:bodyPr wrap="square" rtlCol="0">
                  <a:spAutoFit/>
                </a:bodyPr>
                <a:lstStyle/>
                <a:p>
                  <a:r>
                    <a:rPr lang="sv-SE" sz="1200" dirty="0">
                      <a:solidFill>
                        <a:schemeClr val="bg2"/>
                      </a:solidFill>
                    </a:rPr>
                    <a:t>Betalningsplan 3</a:t>
                  </a:r>
                </a:p>
              </p:txBody>
            </p:sp>
            <p:grpSp>
              <p:nvGrpSpPr>
                <p:cNvPr id="83" name="Group 208">
                  <a:extLst>
                    <a:ext uri="{FF2B5EF4-FFF2-40B4-BE49-F238E27FC236}">
                      <a16:creationId xmlns:a16="http://schemas.microsoft.com/office/drawing/2014/main" id="{32A4C156-4C2E-ECE9-3CB4-C2DFAC561711}"/>
                    </a:ext>
                  </a:extLst>
                </p:cNvPr>
                <p:cNvGrpSpPr>
                  <a:grpSpLocks noChangeAspect="1"/>
                </p:cNvGrpSpPr>
                <p:nvPr/>
              </p:nvGrpSpPr>
              <p:grpSpPr bwMode="auto">
                <a:xfrm>
                  <a:off x="6205024" y="1902616"/>
                  <a:ext cx="334415" cy="333293"/>
                  <a:chOff x="4630" y="751"/>
                  <a:chExt cx="298" cy="297"/>
                </a:xfrm>
                <a:solidFill>
                  <a:schemeClr val="bg2"/>
                </a:solidFill>
              </p:grpSpPr>
              <p:sp>
                <p:nvSpPr>
                  <p:cNvPr id="89" name="Freeform 209">
                    <a:extLst>
                      <a:ext uri="{FF2B5EF4-FFF2-40B4-BE49-F238E27FC236}">
                        <a16:creationId xmlns:a16="http://schemas.microsoft.com/office/drawing/2014/main" id="{38C41B3A-3214-3B03-64C0-838279E48962}"/>
                      </a:ext>
                    </a:extLst>
                  </p:cNvPr>
                  <p:cNvSpPr>
                    <a:spLocks/>
                  </p:cNvSpPr>
                  <p:nvPr/>
                </p:nvSpPr>
                <p:spPr bwMode="auto">
                  <a:xfrm>
                    <a:off x="4748" y="751"/>
                    <a:ext cx="180" cy="119"/>
                  </a:xfrm>
                  <a:custGeom>
                    <a:avLst/>
                    <a:gdLst>
                      <a:gd name="T0" fmla="*/ 49 w 86"/>
                      <a:gd name="T1" fmla="*/ 57 h 57"/>
                      <a:gd name="T2" fmla="*/ 47 w 86"/>
                      <a:gd name="T3" fmla="*/ 55 h 57"/>
                      <a:gd name="T4" fmla="*/ 47 w 86"/>
                      <a:gd name="T5" fmla="*/ 51 h 57"/>
                      <a:gd name="T6" fmla="*/ 78 w 86"/>
                      <a:gd name="T7" fmla="*/ 31 h 57"/>
                      <a:gd name="T8" fmla="*/ 38 w 86"/>
                      <a:gd name="T9" fmla="*/ 7 h 57"/>
                      <a:gd name="T10" fmla="*/ 6 w 86"/>
                      <a:gd name="T11" fmla="*/ 29 h 57"/>
                      <a:gd name="T12" fmla="*/ 1 w 86"/>
                      <a:gd name="T13" fmla="*/ 28 h 57"/>
                      <a:gd name="T14" fmla="*/ 2 w 86"/>
                      <a:gd name="T15" fmla="*/ 24 h 57"/>
                      <a:gd name="T16" fmla="*/ 36 w 86"/>
                      <a:gd name="T17" fmla="*/ 1 h 57"/>
                      <a:gd name="T18" fmla="*/ 40 w 86"/>
                      <a:gd name="T19" fmla="*/ 1 h 57"/>
                      <a:gd name="T20" fmla="*/ 85 w 86"/>
                      <a:gd name="T21" fmla="*/ 28 h 57"/>
                      <a:gd name="T22" fmla="*/ 86 w 86"/>
                      <a:gd name="T23" fmla="*/ 31 h 57"/>
                      <a:gd name="T24" fmla="*/ 85 w 86"/>
                      <a:gd name="T25" fmla="*/ 33 h 57"/>
                      <a:gd name="T26" fmla="*/ 51 w 86"/>
                      <a:gd name="T27" fmla="*/ 56 h 57"/>
                      <a:gd name="T28" fmla="*/ 49 w 86"/>
                      <a:gd name="T2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57">
                        <a:moveTo>
                          <a:pt x="49" y="57"/>
                        </a:moveTo>
                        <a:cubicBezTo>
                          <a:pt x="48" y="57"/>
                          <a:pt x="47" y="56"/>
                          <a:pt x="47" y="55"/>
                        </a:cubicBezTo>
                        <a:cubicBezTo>
                          <a:pt x="46" y="54"/>
                          <a:pt x="46" y="52"/>
                          <a:pt x="47" y="51"/>
                        </a:cubicBezTo>
                        <a:cubicBezTo>
                          <a:pt x="78" y="31"/>
                          <a:pt x="78" y="31"/>
                          <a:pt x="78" y="31"/>
                        </a:cubicBezTo>
                        <a:cubicBezTo>
                          <a:pt x="38" y="7"/>
                          <a:pt x="38" y="7"/>
                          <a:pt x="38" y="7"/>
                        </a:cubicBezTo>
                        <a:cubicBezTo>
                          <a:pt x="6" y="29"/>
                          <a:pt x="6" y="29"/>
                          <a:pt x="6" y="29"/>
                        </a:cubicBezTo>
                        <a:cubicBezTo>
                          <a:pt x="4" y="30"/>
                          <a:pt x="2" y="29"/>
                          <a:pt x="1" y="28"/>
                        </a:cubicBezTo>
                        <a:cubicBezTo>
                          <a:pt x="0" y="26"/>
                          <a:pt x="1" y="25"/>
                          <a:pt x="2" y="24"/>
                        </a:cubicBezTo>
                        <a:cubicBezTo>
                          <a:pt x="36" y="1"/>
                          <a:pt x="36" y="1"/>
                          <a:pt x="36" y="1"/>
                        </a:cubicBezTo>
                        <a:cubicBezTo>
                          <a:pt x="37" y="0"/>
                          <a:pt x="39" y="0"/>
                          <a:pt x="40" y="1"/>
                        </a:cubicBezTo>
                        <a:cubicBezTo>
                          <a:pt x="85" y="28"/>
                          <a:pt x="85" y="28"/>
                          <a:pt x="85" y="28"/>
                        </a:cubicBezTo>
                        <a:cubicBezTo>
                          <a:pt x="86" y="29"/>
                          <a:pt x="86" y="30"/>
                          <a:pt x="86" y="31"/>
                        </a:cubicBezTo>
                        <a:cubicBezTo>
                          <a:pt x="86" y="32"/>
                          <a:pt x="86" y="33"/>
                          <a:pt x="85" y="33"/>
                        </a:cubicBezTo>
                        <a:cubicBezTo>
                          <a:pt x="51" y="56"/>
                          <a:pt x="51" y="56"/>
                          <a:pt x="51" y="56"/>
                        </a:cubicBezTo>
                        <a:cubicBezTo>
                          <a:pt x="50" y="57"/>
                          <a:pt x="50" y="57"/>
                          <a:pt x="49"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0" name="Line 210">
                    <a:extLst>
                      <a:ext uri="{FF2B5EF4-FFF2-40B4-BE49-F238E27FC236}">
                        <a16:creationId xmlns:a16="http://schemas.microsoft.com/office/drawing/2014/main" id="{FF01ABEC-B559-344A-5E88-76F940198952}"/>
                      </a:ext>
                    </a:extLst>
                  </p:cNvPr>
                  <p:cNvSpPr>
                    <a:spLocks noChangeShapeType="1"/>
                  </p:cNvSpPr>
                  <p:nvPr/>
                </p:nvSpPr>
                <p:spPr bwMode="auto">
                  <a:xfrm>
                    <a:off x="4756" y="805"/>
                    <a:ext cx="0" cy="0"/>
                  </a:xfrm>
                  <a:prstGeom prst="line">
                    <a:avLst/>
                  </a:prstGeom>
                  <a:grp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sv-SE"/>
                  </a:p>
                </p:txBody>
              </p:sp>
              <p:sp>
                <p:nvSpPr>
                  <p:cNvPr id="91" name="Line 211">
                    <a:extLst>
                      <a:ext uri="{FF2B5EF4-FFF2-40B4-BE49-F238E27FC236}">
                        <a16:creationId xmlns:a16="http://schemas.microsoft.com/office/drawing/2014/main" id="{5A98A098-F359-1AAF-31D7-CA553728FD86}"/>
                      </a:ext>
                    </a:extLst>
                  </p:cNvPr>
                  <p:cNvSpPr>
                    <a:spLocks noChangeShapeType="1"/>
                  </p:cNvSpPr>
                  <p:nvPr/>
                </p:nvSpPr>
                <p:spPr bwMode="auto">
                  <a:xfrm>
                    <a:off x="4710" y="837"/>
                    <a:ext cx="0" cy="0"/>
                  </a:xfrm>
                  <a:prstGeom prst="line">
                    <a:avLst/>
                  </a:prstGeom>
                  <a:grp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sv-SE"/>
                  </a:p>
                </p:txBody>
              </p:sp>
              <p:sp>
                <p:nvSpPr>
                  <p:cNvPr id="92" name="Freeform 212">
                    <a:extLst>
                      <a:ext uri="{FF2B5EF4-FFF2-40B4-BE49-F238E27FC236}">
                        <a16:creationId xmlns:a16="http://schemas.microsoft.com/office/drawing/2014/main" id="{66F1A283-608A-835D-69FB-753D843B9A5E}"/>
                      </a:ext>
                    </a:extLst>
                  </p:cNvPr>
                  <p:cNvSpPr>
                    <a:spLocks/>
                  </p:cNvSpPr>
                  <p:nvPr/>
                </p:nvSpPr>
                <p:spPr bwMode="auto">
                  <a:xfrm>
                    <a:off x="4630" y="830"/>
                    <a:ext cx="180" cy="120"/>
                  </a:xfrm>
                  <a:custGeom>
                    <a:avLst/>
                    <a:gdLst>
                      <a:gd name="T0" fmla="*/ 48 w 86"/>
                      <a:gd name="T1" fmla="*/ 57 h 57"/>
                      <a:gd name="T2" fmla="*/ 47 w 86"/>
                      <a:gd name="T3" fmla="*/ 57 h 57"/>
                      <a:gd name="T4" fmla="*/ 2 w 86"/>
                      <a:gd name="T5" fmla="*/ 29 h 57"/>
                      <a:gd name="T6" fmla="*/ 0 w 86"/>
                      <a:gd name="T7" fmla="*/ 26 h 57"/>
                      <a:gd name="T8" fmla="*/ 2 w 86"/>
                      <a:gd name="T9" fmla="*/ 24 h 57"/>
                      <a:gd name="T10" fmla="*/ 36 w 86"/>
                      <a:gd name="T11" fmla="*/ 1 h 57"/>
                      <a:gd name="T12" fmla="*/ 40 w 86"/>
                      <a:gd name="T13" fmla="*/ 1 h 57"/>
                      <a:gd name="T14" fmla="*/ 39 w 86"/>
                      <a:gd name="T15" fmla="*/ 6 h 57"/>
                      <a:gd name="T16" fmla="*/ 9 w 86"/>
                      <a:gd name="T17" fmla="*/ 26 h 57"/>
                      <a:gd name="T18" fmla="*/ 48 w 86"/>
                      <a:gd name="T19" fmla="*/ 50 h 57"/>
                      <a:gd name="T20" fmla="*/ 81 w 86"/>
                      <a:gd name="T21" fmla="*/ 28 h 57"/>
                      <a:gd name="T22" fmla="*/ 85 w 86"/>
                      <a:gd name="T23" fmla="*/ 29 h 57"/>
                      <a:gd name="T24" fmla="*/ 84 w 86"/>
                      <a:gd name="T25" fmla="*/ 33 h 57"/>
                      <a:gd name="T26" fmla="*/ 50 w 86"/>
                      <a:gd name="T27" fmla="*/ 56 h 57"/>
                      <a:gd name="T28" fmla="*/ 48 w 86"/>
                      <a:gd name="T2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57">
                        <a:moveTo>
                          <a:pt x="48" y="57"/>
                        </a:moveTo>
                        <a:cubicBezTo>
                          <a:pt x="48" y="57"/>
                          <a:pt x="47" y="57"/>
                          <a:pt x="47" y="57"/>
                        </a:cubicBezTo>
                        <a:cubicBezTo>
                          <a:pt x="2" y="29"/>
                          <a:pt x="2" y="29"/>
                          <a:pt x="2" y="29"/>
                        </a:cubicBezTo>
                        <a:cubicBezTo>
                          <a:pt x="1" y="28"/>
                          <a:pt x="0" y="27"/>
                          <a:pt x="0" y="26"/>
                        </a:cubicBezTo>
                        <a:cubicBezTo>
                          <a:pt x="0" y="25"/>
                          <a:pt x="1" y="24"/>
                          <a:pt x="2" y="24"/>
                        </a:cubicBezTo>
                        <a:cubicBezTo>
                          <a:pt x="36" y="1"/>
                          <a:pt x="36" y="1"/>
                          <a:pt x="36" y="1"/>
                        </a:cubicBezTo>
                        <a:cubicBezTo>
                          <a:pt x="37" y="0"/>
                          <a:pt x="39" y="0"/>
                          <a:pt x="40" y="1"/>
                        </a:cubicBezTo>
                        <a:cubicBezTo>
                          <a:pt x="41" y="3"/>
                          <a:pt x="41" y="5"/>
                          <a:pt x="39" y="6"/>
                        </a:cubicBezTo>
                        <a:cubicBezTo>
                          <a:pt x="9" y="26"/>
                          <a:pt x="9" y="26"/>
                          <a:pt x="9" y="26"/>
                        </a:cubicBezTo>
                        <a:cubicBezTo>
                          <a:pt x="48" y="50"/>
                          <a:pt x="48" y="50"/>
                          <a:pt x="48" y="50"/>
                        </a:cubicBezTo>
                        <a:cubicBezTo>
                          <a:pt x="81" y="28"/>
                          <a:pt x="81" y="28"/>
                          <a:pt x="81" y="28"/>
                        </a:cubicBezTo>
                        <a:cubicBezTo>
                          <a:pt x="82" y="27"/>
                          <a:pt x="84" y="27"/>
                          <a:pt x="85" y="29"/>
                        </a:cubicBezTo>
                        <a:cubicBezTo>
                          <a:pt x="86" y="30"/>
                          <a:pt x="85" y="32"/>
                          <a:pt x="84" y="33"/>
                        </a:cubicBezTo>
                        <a:cubicBezTo>
                          <a:pt x="50" y="56"/>
                          <a:pt x="50" y="56"/>
                          <a:pt x="50" y="56"/>
                        </a:cubicBezTo>
                        <a:cubicBezTo>
                          <a:pt x="49" y="57"/>
                          <a:pt x="49" y="57"/>
                          <a:pt x="48"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3" name="Freeform 213">
                    <a:extLst>
                      <a:ext uri="{FF2B5EF4-FFF2-40B4-BE49-F238E27FC236}">
                        <a16:creationId xmlns:a16="http://schemas.microsoft.com/office/drawing/2014/main" id="{6DD595C6-50E1-9828-2EAB-B8638C577FDE}"/>
                      </a:ext>
                    </a:extLst>
                  </p:cNvPr>
                  <p:cNvSpPr>
                    <a:spLocks/>
                  </p:cNvSpPr>
                  <p:nvPr/>
                </p:nvSpPr>
                <p:spPr bwMode="auto">
                  <a:xfrm>
                    <a:off x="4630" y="910"/>
                    <a:ext cx="180" cy="73"/>
                  </a:xfrm>
                  <a:custGeom>
                    <a:avLst/>
                    <a:gdLst>
                      <a:gd name="T0" fmla="*/ 48 w 86"/>
                      <a:gd name="T1" fmla="*/ 35 h 35"/>
                      <a:gd name="T2" fmla="*/ 47 w 86"/>
                      <a:gd name="T3" fmla="*/ 34 h 35"/>
                      <a:gd name="T4" fmla="*/ 1 w 86"/>
                      <a:gd name="T5" fmla="*/ 6 h 35"/>
                      <a:gd name="T6" fmla="*/ 1 w 86"/>
                      <a:gd name="T7" fmla="*/ 2 h 35"/>
                      <a:gd name="T8" fmla="*/ 5 w 86"/>
                      <a:gd name="T9" fmla="*/ 1 h 35"/>
                      <a:gd name="T10" fmla="*/ 48 w 86"/>
                      <a:gd name="T11" fmla="*/ 28 h 35"/>
                      <a:gd name="T12" fmla="*/ 81 w 86"/>
                      <a:gd name="T13" fmla="*/ 6 h 35"/>
                      <a:gd name="T14" fmla="*/ 85 w 86"/>
                      <a:gd name="T15" fmla="*/ 7 h 35"/>
                      <a:gd name="T16" fmla="*/ 84 w 86"/>
                      <a:gd name="T17" fmla="*/ 11 h 35"/>
                      <a:gd name="T18" fmla="*/ 50 w 86"/>
                      <a:gd name="T19" fmla="*/ 34 h 35"/>
                      <a:gd name="T20" fmla="*/ 48 w 86"/>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5">
                        <a:moveTo>
                          <a:pt x="48" y="35"/>
                        </a:moveTo>
                        <a:cubicBezTo>
                          <a:pt x="48" y="35"/>
                          <a:pt x="47" y="34"/>
                          <a:pt x="47" y="34"/>
                        </a:cubicBezTo>
                        <a:cubicBezTo>
                          <a:pt x="1" y="6"/>
                          <a:pt x="1" y="6"/>
                          <a:pt x="1" y="6"/>
                        </a:cubicBezTo>
                        <a:cubicBezTo>
                          <a:pt x="0" y="6"/>
                          <a:pt x="0" y="4"/>
                          <a:pt x="1" y="2"/>
                        </a:cubicBezTo>
                        <a:cubicBezTo>
                          <a:pt x="1" y="1"/>
                          <a:pt x="3" y="0"/>
                          <a:pt x="5" y="1"/>
                        </a:cubicBezTo>
                        <a:cubicBezTo>
                          <a:pt x="48" y="28"/>
                          <a:pt x="48" y="28"/>
                          <a:pt x="48" y="28"/>
                        </a:cubicBezTo>
                        <a:cubicBezTo>
                          <a:pt x="81" y="6"/>
                          <a:pt x="81" y="6"/>
                          <a:pt x="81" y="6"/>
                        </a:cubicBezTo>
                        <a:cubicBezTo>
                          <a:pt x="82" y="5"/>
                          <a:pt x="84" y="6"/>
                          <a:pt x="85" y="7"/>
                        </a:cubicBezTo>
                        <a:cubicBezTo>
                          <a:pt x="86" y="8"/>
                          <a:pt x="85" y="10"/>
                          <a:pt x="84" y="11"/>
                        </a:cubicBezTo>
                        <a:cubicBezTo>
                          <a:pt x="50" y="34"/>
                          <a:pt x="50" y="34"/>
                          <a:pt x="50" y="34"/>
                        </a:cubicBezTo>
                        <a:cubicBezTo>
                          <a:pt x="49" y="34"/>
                          <a:pt x="49" y="35"/>
                          <a:pt x="48"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4" name="Freeform 214">
                    <a:extLst>
                      <a:ext uri="{FF2B5EF4-FFF2-40B4-BE49-F238E27FC236}">
                        <a16:creationId xmlns:a16="http://schemas.microsoft.com/office/drawing/2014/main" id="{28EB1646-6594-E78B-0130-5A527412FEF1}"/>
                      </a:ext>
                    </a:extLst>
                  </p:cNvPr>
                  <p:cNvSpPr>
                    <a:spLocks/>
                  </p:cNvSpPr>
                  <p:nvPr/>
                </p:nvSpPr>
                <p:spPr bwMode="auto">
                  <a:xfrm>
                    <a:off x="4844" y="841"/>
                    <a:ext cx="84" cy="61"/>
                  </a:xfrm>
                  <a:custGeom>
                    <a:avLst/>
                    <a:gdLst>
                      <a:gd name="T0" fmla="*/ 3 w 40"/>
                      <a:gd name="T1" fmla="*/ 29 h 29"/>
                      <a:gd name="T2" fmla="*/ 1 w 40"/>
                      <a:gd name="T3" fmla="*/ 28 h 29"/>
                      <a:gd name="T4" fmla="*/ 2 w 40"/>
                      <a:gd name="T5" fmla="*/ 24 h 29"/>
                      <a:gd name="T6" fmla="*/ 35 w 40"/>
                      <a:gd name="T7" fmla="*/ 1 h 29"/>
                      <a:gd name="T8" fmla="*/ 39 w 40"/>
                      <a:gd name="T9" fmla="*/ 2 h 29"/>
                      <a:gd name="T10" fmla="*/ 39 w 40"/>
                      <a:gd name="T11" fmla="*/ 6 h 29"/>
                      <a:gd name="T12" fmla="*/ 5 w 40"/>
                      <a:gd name="T13" fmla="*/ 29 h 29"/>
                      <a:gd name="T14" fmla="*/ 3 w 4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9">
                        <a:moveTo>
                          <a:pt x="3" y="29"/>
                        </a:moveTo>
                        <a:cubicBezTo>
                          <a:pt x="2" y="29"/>
                          <a:pt x="1" y="29"/>
                          <a:pt x="1" y="28"/>
                        </a:cubicBezTo>
                        <a:cubicBezTo>
                          <a:pt x="0" y="27"/>
                          <a:pt x="0" y="25"/>
                          <a:pt x="2" y="24"/>
                        </a:cubicBezTo>
                        <a:cubicBezTo>
                          <a:pt x="35" y="1"/>
                          <a:pt x="35" y="1"/>
                          <a:pt x="35" y="1"/>
                        </a:cubicBezTo>
                        <a:cubicBezTo>
                          <a:pt x="37" y="0"/>
                          <a:pt x="39" y="1"/>
                          <a:pt x="39" y="2"/>
                        </a:cubicBezTo>
                        <a:cubicBezTo>
                          <a:pt x="40" y="3"/>
                          <a:pt x="40" y="5"/>
                          <a:pt x="39" y="6"/>
                        </a:cubicBezTo>
                        <a:cubicBezTo>
                          <a:pt x="5" y="29"/>
                          <a:pt x="5" y="29"/>
                          <a:pt x="5" y="29"/>
                        </a:cubicBezTo>
                        <a:cubicBezTo>
                          <a:pt x="4" y="29"/>
                          <a:pt x="4"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5" name="Freeform 215">
                    <a:extLst>
                      <a:ext uri="{FF2B5EF4-FFF2-40B4-BE49-F238E27FC236}">
                        <a16:creationId xmlns:a16="http://schemas.microsoft.com/office/drawing/2014/main" id="{4C75BAAB-9385-F1D9-BCDC-610B726A36C0}"/>
                      </a:ext>
                    </a:extLst>
                  </p:cNvPr>
                  <p:cNvSpPr>
                    <a:spLocks/>
                  </p:cNvSpPr>
                  <p:nvPr/>
                </p:nvSpPr>
                <p:spPr bwMode="auto">
                  <a:xfrm>
                    <a:off x="4630" y="943"/>
                    <a:ext cx="180" cy="72"/>
                  </a:xfrm>
                  <a:custGeom>
                    <a:avLst/>
                    <a:gdLst>
                      <a:gd name="T0" fmla="*/ 48 w 86"/>
                      <a:gd name="T1" fmla="*/ 34 h 34"/>
                      <a:gd name="T2" fmla="*/ 47 w 86"/>
                      <a:gd name="T3" fmla="*/ 34 h 34"/>
                      <a:gd name="T4" fmla="*/ 1 w 86"/>
                      <a:gd name="T5" fmla="*/ 6 h 34"/>
                      <a:gd name="T6" fmla="*/ 1 w 86"/>
                      <a:gd name="T7" fmla="*/ 2 h 34"/>
                      <a:gd name="T8" fmla="*/ 5 w 86"/>
                      <a:gd name="T9" fmla="*/ 1 h 34"/>
                      <a:gd name="T10" fmla="*/ 48 w 86"/>
                      <a:gd name="T11" fmla="*/ 28 h 34"/>
                      <a:gd name="T12" fmla="*/ 81 w 86"/>
                      <a:gd name="T13" fmla="*/ 6 h 34"/>
                      <a:gd name="T14" fmla="*/ 85 w 86"/>
                      <a:gd name="T15" fmla="*/ 7 h 34"/>
                      <a:gd name="T16" fmla="*/ 84 w 86"/>
                      <a:gd name="T17" fmla="*/ 11 h 34"/>
                      <a:gd name="T18" fmla="*/ 50 w 86"/>
                      <a:gd name="T19" fmla="*/ 34 h 34"/>
                      <a:gd name="T20" fmla="*/ 48 w 86"/>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4">
                        <a:moveTo>
                          <a:pt x="48" y="34"/>
                        </a:moveTo>
                        <a:cubicBezTo>
                          <a:pt x="48" y="34"/>
                          <a:pt x="47" y="34"/>
                          <a:pt x="47" y="34"/>
                        </a:cubicBezTo>
                        <a:cubicBezTo>
                          <a:pt x="1" y="6"/>
                          <a:pt x="1" y="6"/>
                          <a:pt x="1" y="6"/>
                        </a:cubicBezTo>
                        <a:cubicBezTo>
                          <a:pt x="0" y="5"/>
                          <a:pt x="0" y="3"/>
                          <a:pt x="1" y="2"/>
                        </a:cubicBezTo>
                        <a:cubicBezTo>
                          <a:pt x="1" y="1"/>
                          <a:pt x="3" y="0"/>
                          <a:pt x="5" y="1"/>
                        </a:cubicBezTo>
                        <a:cubicBezTo>
                          <a:pt x="48" y="28"/>
                          <a:pt x="48" y="28"/>
                          <a:pt x="48" y="28"/>
                        </a:cubicBezTo>
                        <a:cubicBezTo>
                          <a:pt x="81" y="6"/>
                          <a:pt x="81" y="6"/>
                          <a:pt x="81" y="6"/>
                        </a:cubicBezTo>
                        <a:cubicBezTo>
                          <a:pt x="82" y="5"/>
                          <a:pt x="84" y="5"/>
                          <a:pt x="85" y="7"/>
                        </a:cubicBezTo>
                        <a:cubicBezTo>
                          <a:pt x="86" y="8"/>
                          <a:pt x="85" y="10"/>
                          <a:pt x="84" y="11"/>
                        </a:cubicBezTo>
                        <a:cubicBezTo>
                          <a:pt x="50" y="34"/>
                          <a:pt x="50" y="34"/>
                          <a:pt x="50" y="34"/>
                        </a:cubicBezTo>
                        <a:cubicBezTo>
                          <a:pt x="49" y="34"/>
                          <a:pt x="49" y="34"/>
                          <a:pt x="4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6" name="Freeform 216">
                    <a:extLst>
                      <a:ext uri="{FF2B5EF4-FFF2-40B4-BE49-F238E27FC236}">
                        <a16:creationId xmlns:a16="http://schemas.microsoft.com/office/drawing/2014/main" id="{D457985F-C2CE-3535-79AA-6D41818B412D}"/>
                      </a:ext>
                    </a:extLst>
                  </p:cNvPr>
                  <p:cNvSpPr>
                    <a:spLocks/>
                  </p:cNvSpPr>
                  <p:nvPr/>
                </p:nvSpPr>
                <p:spPr bwMode="auto">
                  <a:xfrm>
                    <a:off x="4844" y="874"/>
                    <a:ext cx="84" cy="61"/>
                  </a:xfrm>
                  <a:custGeom>
                    <a:avLst/>
                    <a:gdLst>
                      <a:gd name="T0" fmla="*/ 3 w 40"/>
                      <a:gd name="T1" fmla="*/ 29 h 29"/>
                      <a:gd name="T2" fmla="*/ 1 w 40"/>
                      <a:gd name="T3" fmla="*/ 28 h 29"/>
                      <a:gd name="T4" fmla="*/ 2 w 40"/>
                      <a:gd name="T5" fmla="*/ 23 h 29"/>
                      <a:gd name="T6" fmla="*/ 35 w 40"/>
                      <a:gd name="T7" fmla="*/ 1 h 29"/>
                      <a:gd name="T8" fmla="*/ 39 w 40"/>
                      <a:gd name="T9" fmla="*/ 2 h 29"/>
                      <a:gd name="T10" fmla="*/ 39 w 40"/>
                      <a:gd name="T11" fmla="*/ 6 h 29"/>
                      <a:gd name="T12" fmla="*/ 5 w 40"/>
                      <a:gd name="T13" fmla="*/ 28 h 29"/>
                      <a:gd name="T14" fmla="*/ 3 w 4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9">
                        <a:moveTo>
                          <a:pt x="3" y="29"/>
                        </a:moveTo>
                        <a:cubicBezTo>
                          <a:pt x="2" y="29"/>
                          <a:pt x="1" y="28"/>
                          <a:pt x="1" y="28"/>
                        </a:cubicBezTo>
                        <a:cubicBezTo>
                          <a:pt x="0" y="26"/>
                          <a:pt x="0" y="24"/>
                          <a:pt x="2" y="23"/>
                        </a:cubicBezTo>
                        <a:cubicBezTo>
                          <a:pt x="35" y="1"/>
                          <a:pt x="35" y="1"/>
                          <a:pt x="35" y="1"/>
                        </a:cubicBezTo>
                        <a:cubicBezTo>
                          <a:pt x="37" y="0"/>
                          <a:pt x="39" y="0"/>
                          <a:pt x="39" y="2"/>
                        </a:cubicBezTo>
                        <a:cubicBezTo>
                          <a:pt x="40" y="3"/>
                          <a:pt x="40" y="5"/>
                          <a:pt x="39" y="6"/>
                        </a:cubicBezTo>
                        <a:cubicBezTo>
                          <a:pt x="5" y="28"/>
                          <a:pt x="5" y="28"/>
                          <a:pt x="5" y="28"/>
                        </a:cubicBezTo>
                        <a:cubicBezTo>
                          <a:pt x="4" y="29"/>
                          <a:pt x="4"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7" name="Freeform 217">
                    <a:extLst>
                      <a:ext uri="{FF2B5EF4-FFF2-40B4-BE49-F238E27FC236}">
                        <a16:creationId xmlns:a16="http://schemas.microsoft.com/office/drawing/2014/main" id="{501B6D47-8A30-EE80-422A-DABCB550AF00}"/>
                      </a:ext>
                    </a:extLst>
                  </p:cNvPr>
                  <p:cNvSpPr>
                    <a:spLocks/>
                  </p:cNvSpPr>
                  <p:nvPr/>
                </p:nvSpPr>
                <p:spPr bwMode="auto">
                  <a:xfrm>
                    <a:off x="4630" y="977"/>
                    <a:ext cx="180" cy="71"/>
                  </a:xfrm>
                  <a:custGeom>
                    <a:avLst/>
                    <a:gdLst>
                      <a:gd name="T0" fmla="*/ 48 w 86"/>
                      <a:gd name="T1" fmla="*/ 34 h 34"/>
                      <a:gd name="T2" fmla="*/ 47 w 86"/>
                      <a:gd name="T3" fmla="*/ 33 h 34"/>
                      <a:gd name="T4" fmla="*/ 1 w 86"/>
                      <a:gd name="T5" fmla="*/ 6 h 34"/>
                      <a:gd name="T6" fmla="*/ 1 w 86"/>
                      <a:gd name="T7" fmla="*/ 2 h 34"/>
                      <a:gd name="T8" fmla="*/ 5 w 86"/>
                      <a:gd name="T9" fmla="*/ 1 h 34"/>
                      <a:gd name="T10" fmla="*/ 48 w 86"/>
                      <a:gd name="T11" fmla="*/ 27 h 34"/>
                      <a:gd name="T12" fmla="*/ 81 w 86"/>
                      <a:gd name="T13" fmla="*/ 5 h 34"/>
                      <a:gd name="T14" fmla="*/ 85 w 86"/>
                      <a:gd name="T15" fmla="*/ 6 h 34"/>
                      <a:gd name="T16" fmla="*/ 84 w 86"/>
                      <a:gd name="T17" fmla="*/ 10 h 34"/>
                      <a:gd name="T18" fmla="*/ 50 w 86"/>
                      <a:gd name="T19" fmla="*/ 33 h 34"/>
                      <a:gd name="T20" fmla="*/ 48 w 86"/>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4">
                        <a:moveTo>
                          <a:pt x="48" y="34"/>
                        </a:moveTo>
                        <a:cubicBezTo>
                          <a:pt x="48" y="34"/>
                          <a:pt x="47" y="34"/>
                          <a:pt x="47" y="33"/>
                        </a:cubicBezTo>
                        <a:cubicBezTo>
                          <a:pt x="1" y="6"/>
                          <a:pt x="1" y="6"/>
                          <a:pt x="1" y="6"/>
                        </a:cubicBezTo>
                        <a:cubicBezTo>
                          <a:pt x="0" y="5"/>
                          <a:pt x="0" y="3"/>
                          <a:pt x="1" y="2"/>
                        </a:cubicBezTo>
                        <a:cubicBezTo>
                          <a:pt x="1" y="0"/>
                          <a:pt x="3" y="0"/>
                          <a:pt x="5" y="1"/>
                        </a:cubicBezTo>
                        <a:cubicBezTo>
                          <a:pt x="48" y="27"/>
                          <a:pt x="48" y="27"/>
                          <a:pt x="48" y="27"/>
                        </a:cubicBezTo>
                        <a:cubicBezTo>
                          <a:pt x="81" y="5"/>
                          <a:pt x="81" y="5"/>
                          <a:pt x="81" y="5"/>
                        </a:cubicBezTo>
                        <a:cubicBezTo>
                          <a:pt x="82" y="5"/>
                          <a:pt x="84" y="5"/>
                          <a:pt x="85" y="6"/>
                        </a:cubicBezTo>
                        <a:cubicBezTo>
                          <a:pt x="86" y="8"/>
                          <a:pt x="85" y="9"/>
                          <a:pt x="84" y="10"/>
                        </a:cubicBezTo>
                        <a:cubicBezTo>
                          <a:pt x="50" y="33"/>
                          <a:pt x="50" y="33"/>
                          <a:pt x="50" y="33"/>
                        </a:cubicBezTo>
                        <a:cubicBezTo>
                          <a:pt x="49" y="34"/>
                          <a:pt x="49" y="34"/>
                          <a:pt x="4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8" name="Freeform 218">
                    <a:extLst>
                      <a:ext uri="{FF2B5EF4-FFF2-40B4-BE49-F238E27FC236}">
                        <a16:creationId xmlns:a16="http://schemas.microsoft.com/office/drawing/2014/main" id="{531F1C19-4CFB-F173-0CE7-FB1EA070D79D}"/>
                      </a:ext>
                    </a:extLst>
                  </p:cNvPr>
                  <p:cNvSpPr>
                    <a:spLocks/>
                  </p:cNvSpPr>
                  <p:nvPr/>
                </p:nvSpPr>
                <p:spPr bwMode="auto">
                  <a:xfrm>
                    <a:off x="4844" y="906"/>
                    <a:ext cx="84" cy="62"/>
                  </a:xfrm>
                  <a:custGeom>
                    <a:avLst/>
                    <a:gdLst>
                      <a:gd name="T0" fmla="*/ 3 w 40"/>
                      <a:gd name="T1" fmla="*/ 30 h 30"/>
                      <a:gd name="T2" fmla="*/ 1 w 40"/>
                      <a:gd name="T3" fmla="*/ 28 h 30"/>
                      <a:gd name="T4" fmla="*/ 2 w 40"/>
                      <a:gd name="T5" fmla="*/ 24 h 30"/>
                      <a:gd name="T6" fmla="*/ 35 w 40"/>
                      <a:gd name="T7" fmla="*/ 1 h 30"/>
                      <a:gd name="T8" fmla="*/ 39 w 40"/>
                      <a:gd name="T9" fmla="*/ 2 h 30"/>
                      <a:gd name="T10" fmla="*/ 39 w 40"/>
                      <a:gd name="T11" fmla="*/ 6 h 30"/>
                      <a:gd name="T12" fmla="*/ 5 w 40"/>
                      <a:gd name="T13" fmla="*/ 29 h 30"/>
                      <a:gd name="T14" fmla="*/ 3 w 4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0">
                        <a:moveTo>
                          <a:pt x="3" y="30"/>
                        </a:moveTo>
                        <a:cubicBezTo>
                          <a:pt x="2" y="30"/>
                          <a:pt x="1" y="29"/>
                          <a:pt x="1" y="28"/>
                        </a:cubicBezTo>
                        <a:cubicBezTo>
                          <a:pt x="0" y="27"/>
                          <a:pt x="0" y="25"/>
                          <a:pt x="2" y="24"/>
                        </a:cubicBezTo>
                        <a:cubicBezTo>
                          <a:pt x="35" y="1"/>
                          <a:pt x="35" y="1"/>
                          <a:pt x="35" y="1"/>
                        </a:cubicBezTo>
                        <a:cubicBezTo>
                          <a:pt x="37" y="0"/>
                          <a:pt x="39" y="1"/>
                          <a:pt x="39" y="2"/>
                        </a:cubicBezTo>
                        <a:cubicBezTo>
                          <a:pt x="40" y="4"/>
                          <a:pt x="40" y="5"/>
                          <a:pt x="39" y="6"/>
                        </a:cubicBezTo>
                        <a:cubicBezTo>
                          <a:pt x="5" y="29"/>
                          <a:pt x="5" y="29"/>
                          <a:pt x="5" y="29"/>
                        </a:cubicBezTo>
                        <a:cubicBezTo>
                          <a:pt x="4" y="29"/>
                          <a:pt x="4" y="30"/>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9" name="Freeform 219">
                    <a:extLst>
                      <a:ext uri="{FF2B5EF4-FFF2-40B4-BE49-F238E27FC236}">
                        <a16:creationId xmlns:a16="http://schemas.microsoft.com/office/drawing/2014/main" id="{0B895003-1C25-413D-9EC0-8981981DA040}"/>
                      </a:ext>
                    </a:extLst>
                  </p:cNvPr>
                  <p:cNvSpPr>
                    <a:spLocks/>
                  </p:cNvSpPr>
                  <p:nvPr/>
                </p:nvSpPr>
                <p:spPr bwMode="auto">
                  <a:xfrm>
                    <a:off x="4691" y="791"/>
                    <a:ext cx="168" cy="111"/>
                  </a:xfrm>
                  <a:custGeom>
                    <a:avLst/>
                    <a:gdLst>
                      <a:gd name="T0" fmla="*/ 53 w 80"/>
                      <a:gd name="T1" fmla="*/ 53 h 53"/>
                      <a:gd name="T2" fmla="*/ 52 w 80"/>
                      <a:gd name="T3" fmla="*/ 52 h 53"/>
                      <a:gd name="T4" fmla="*/ 2 w 80"/>
                      <a:gd name="T5" fmla="*/ 21 h 53"/>
                      <a:gd name="T6" fmla="*/ 0 w 80"/>
                      <a:gd name="T7" fmla="*/ 19 h 53"/>
                      <a:gd name="T8" fmla="*/ 2 w 80"/>
                      <a:gd name="T9" fmla="*/ 16 h 53"/>
                      <a:gd name="T10" fmla="*/ 24 w 80"/>
                      <a:gd name="T11" fmla="*/ 1 h 53"/>
                      <a:gd name="T12" fmla="*/ 27 w 80"/>
                      <a:gd name="T13" fmla="*/ 1 h 53"/>
                      <a:gd name="T14" fmla="*/ 78 w 80"/>
                      <a:gd name="T15" fmla="*/ 32 h 53"/>
                      <a:gd name="T16" fmla="*/ 79 w 80"/>
                      <a:gd name="T17" fmla="*/ 37 h 53"/>
                      <a:gd name="T18" fmla="*/ 75 w 80"/>
                      <a:gd name="T19" fmla="*/ 38 h 53"/>
                      <a:gd name="T20" fmla="*/ 25 w 80"/>
                      <a:gd name="T21" fmla="*/ 7 h 53"/>
                      <a:gd name="T22" fmla="*/ 9 w 80"/>
                      <a:gd name="T23" fmla="*/ 19 h 53"/>
                      <a:gd name="T24" fmla="*/ 55 w 80"/>
                      <a:gd name="T25" fmla="*/ 47 h 53"/>
                      <a:gd name="T26" fmla="*/ 56 w 80"/>
                      <a:gd name="T27" fmla="*/ 51 h 53"/>
                      <a:gd name="T28" fmla="*/ 53 w 80"/>
                      <a:gd name="T2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53">
                        <a:moveTo>
                          <a:pt x="53" y="53"/>
                        </a:moveTo>
                        <a:cubicBezTo>
                          <a:pt x="53" y="53"/>
                          <a:pt x="52" y="52"/>
                          <a:pt x="52" y="52"/>
                        </a:cubicBezTo>
                        <a:cubicBezTo>
                          <a:pt x="2" y="21"/>
                          <a:pt x="2" y="21"/>
                          <a:pt x="2" y="21"/>
                        </a:cubicBezTo>
                        <a:cubicBezTo>
                          <a:pt x="1" y="21"/>
                          <a:pt x="0" y="20"/>
                          <a:pt x="0" y="19"/>
                        </a:cubicBezTo>
                        <a:cubicBezTo>
                          <a:pt x="0" y="18"/>
                          <a:pt x="1" y="17"/>
                          <a:pt x="2" y="16"/>
                        </a:cubicBezTo>
                        <a:cubicBezTo>
                          <a:pt x="24" y="1"/>
                          <a:pt x="24" y="1"/>
                          <a:pt x="24" y="1"/>
                        </a:cubicBezTo>
                        <a:cubicBezTo>
                          <a:pt x="25" y="0"/>
                          <a:pt x="26" y="0"/>
                          <a:pt x="27" y="1"/>
                        </a:cubicBezTo>
                        <a:cubicBezTo>
                          <a:pt x="78" y="32"/>
                          <a:pt x="78" y="32"/>
                          <a:pt x="78" y="32"/>
                        </a:cubicBezTo>
                        <a:cubicBezTo>
                          <a:pt x="79" y="33"/>
                          <a:pt x="80" y="35"/>
                          <a:pt x="79" y="37"/>
                        </a:cubicBezTo>
                        <a:cubicBezTo>
                          <a:pt x="78" y="38"/>
                          <a:pt x="76" y="38"/>
                          <a:pt x="75" y="38"/>
                        </a:cubicBezTo>
                        <a:cubicBezTo>
                          <a:pt x="25" y="7"/>
                          <a:pt x="25" y="7"/>
                          <a:pt x="25" y="7"/>
                        </a:cubicBezTo>
                        <a:cubicBezTo>
                          <a:pt x="9" y="19"/>
                          <a:pt x="9" y="19"/>
                          <a:pt x="9" y="19"/>
                        </a:cubicBezTo>
                        <a:cubicBezTo>
                          <a:pt x="55" y="47"/>
                          <a:pt x="55" y="47"/>
                          <a:pt x="55" y="47"/>
                        </a:cubicBezTo>
                        <a:cubicBezTo>
                          <a:pt x="56" y="48"/>
                          <a:pt x="57" y="50"/>
                          <a:pt x="56" y="51"/>
                        </a:cubicBezTo>
                        <a:cubicBezTo>
                          <a:pt x="55" y="52"/>
                          <a:pt x="54" y="53"/>
                          <a:pt x="5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0" name="Freeform 220">
                    <a:extLst>
                      <a:ext uri="{FF2B5EF4-FFF2-40B4-BE49-F238E27FC236}">
                        <a16:creationId xmlns:a16="http://schemas.microsoft.com/office/drawing/2014/main" id="{2274A4F5-1B2F-B3B0-1EA4-35C5B8481964}"/>
                      </a:ext>
                    </a:extLst>
                  </p:cNvPr>
                  <p:cNvSpPr>
                    <a:spLocks/>
                  </p:cNvSpPr>
                  <p:nvPr/>
                </p:nvSpPr>
                <p:spPr bwMode="auto">
                  <a:xfrm>
                    <a:off x="4796" y="858"/>
                    <a:ext cx="61" cy="161"/>
                  </a:xfrm>
                  <a:custGeom>
                    <a:avLst/>
                    <a:gdLst>
                      <a:gd name="T0" fmla="*/ 3 w 29"/>
                      <a:gd name="T1" fmla="*/ 77 h 77"/>
                      <a:gd name="T2" fmla="*/ 2 w 29"/>
                      <a:gd name="T3" fmla="*/ 76 h 77"/>
                      <a:gd name="T4" fmla="*/ 0 w 29"/>
                      <a:gd name="T5" fmla="*/ 74 h 77"/>
                      <a:gd name="T6" fmla="*/ 0 w 29"/>
                      <a:gd name="T7" fmla="*/ 18 h 77"/>
                      <a:gd name="T8" fmla="*/ 3 w 29"/>
                      <a:gd name="T9" fmla="*/ 15 h 77"/>
                      <a:gd name="T10" fmla="*/ 6 w 29"/>
                      <a:gd name="T11" fmla="*/ 18 h 77"/>
                      <a:gd name="T12" fmla="*/ 6 w 29"/>
                      <a:gd name="T13" fmla="*/ 68 h 77"/>
                      <a:gd name="T14" fmla="*/ 23 w 29"/>
                      <a:gd name="T15" fmla="*/ 56 h 77"/>
                      <a:gd name="T16" fmla="*/ 23 w 29"/>
                      <a:gd name="T17" fmla="*/ 3 h 77"/>
                      <a:gd name="T18" fmla="*/ 26 w 29"/>
                      <a:gd name="T19" fmla="*/ 0 h 77"/>
                      <a:gd name="T20" fmla="*/ 29 w 29"/>
                      <a:gd name="T21" fmla="*/ 3 h 77"/>
                      <a:gd name="T22" fmla="*/ 29 w 29"/>
                      <a:gd name="T23" fmla="*/ 58 h 77"/>
                      <a:gd name="T24" fmla="*/ 28 w 29"/>
                      <a:gd name="T25" fmla="*/ 60 h 77"/>
                      <a:gd name="T26" fmla="*/ 5 w 29"/>
                      <a:gd name="T27" fmla="*/ 76 h 77"/>
                      <a:gd name="T28" fmla="*/ 3 w 29"/>
                      <a:gd name="T2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77">
                        <a:moveTo>
                          <a:pt x="3" y="77"/>
                        </a:moveTo>
                        <a:cubicBezTo>
                          <a:pt x="3" y="77"/>
                          <a:pt x="2" y="77"/>
                          <a:pt x="2" y="76"/>
                        </a:cubicBezTo>
                        <a:cubicBezTo>
                          <a:pt x="1" y="76"/>
                          <a:pt x="0" y="75"/>
                          <a:pt x="0" y="74"/>
                        </a:cubicBezTo>
                        <a:cubicBezTo>
                          <a:pt x="0" y="18"/>
                          <a:pt x="0" y="18"/>
                          <a:pt x="0" y="18"/>
                        </a:cubicBezTo>
                        <a:cubicBezTo>
                          <a:pt x="0" y="16"/>
                          <a:pt x="2" y="15"/>
                          <a:pt x="3" y="15"/>
                        </a:cubicBezTo>
                        <a:cubicBezTo>
                          <a:pt x="5" y="15"/>
                          <a:pt x="6" y="16"/>
                          <a:pt x="6" y="18"/>
                        </a:cubicBezTo>
                        <a:cubicBezTo>
                          <a:pt x="6" y="68"/>
                          <a:pt x="6" y="68"/>
                          <a:pt x="6" y="68"/>
                        </a:cubicBezTo>
                        <a:cubicBezTo>
                          <a:pt x="23" y="56"/>
                          <a:pt x="23" y="56"/>
                          <a:pt x="23" y="56"/>
                        </a:cubicBezTo>
                        <a:cubicBezTo>
                          <a:pt x="23" y="3"/>
                          <a:pt x="23" y="3"/>
                          <a:pt x="23" y="3"/>
                        </a:cubicBezTo>
                        <a:cubicBezTo>
                          <a:pt x="23" y="1"/>
                          <a:pt x="25" y="0"/>
                          <a:pt x="26" y="0"/>
                        </a:cubicBezTo>
                        <a:cubicBezTo>
                          <a:pt x="28" y="0"/>
                          <a:pt x="29" y="1"/>
                          <a:pt x="29" y="3"/>
                        </a:cubicBezTo>
                        <a:cubicBezTo>
                          <a:pt x="29" y="58"/>
                          <a:pt x="29" y="58"/>
                          <a:pt x="29" y="58"/>
                        </a:cubicBezTo>
                        <a:cubicBezTo>
                          <a:pt x="29" y="59"/>
                          <a:pt x="29" y="60"/>
                          <a:pt x="28" y="60"/>
                        </a:cubicBezTo>
                        <a:cubicBezTo>
                          <a:pt x="5" y="76"/>
                          <a:pt x="5" y="76"/>
                          <a:pt x="5" y="76"/>
                        </a:cubicBezTo>
                        <a:cubicBezTo>
                          <a:pt x="5" y="76"/>
                          <a:pt x="4" y="77"/>
                          <a:pt x="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1" name="Freeform 221">
                    <a:extLst>
                      <a:ext uri="{FF2B5EF4-FFF2-40B4-BE49-F238E27FC236}">
                        <a16:creationId xmlns:a16="http://schemas.microsoft.com/office/drawing/2014/main" id="{8BE0077F-24F3-55C0-EC3A-A3D8ED1E0084}"/>
                      </a:ext>
                    </a:extLst>
                  </p:cNvPr>
                  <p:cNvSpPr>
                    <a:spLocks/>
                  </p:cNvSpPr>
                  <p:nvPr/>
                </p:nvSpPr>
                <p:spPr bwMode="auto">
                  <a:xfrm>
                    <a:off x="4855" y="816"/>
                    <a:ext cx="29" cy="19"/>
                  </a:xfrm>
                  <a:custGeom>
                    <a:avLst/>
                    <a:gdLst>
                      <a:gd name="T0" fmla="*/ 13 w 14"/>
                      <a:gd name="T1" fmla="*/ 1 h 9"/>
                      <a:gd name="T2" fmla="*/ 12 w 14"/>
                      <a:gd name="T3" fmla="*/ 0 h 9"/>
                      <a:gd name="T4" fmla="*/ 11 w 14"/>
                      <a:gd name="T5" fmla="*/ 0 h 9"/>
                      <a:gd name="T6" fmla="*/ 0 w 14"/>
                      <a:gd name="T7" fmla="*/ 8 h 9"/>
                      <a:gd name="T8" fmla="*/ 0 w 14"/>
                      <a:gd name="T9" fmla="*/ 8 h 9"/>
                      <a:gd name="T10" fmla="*/ 1 w 14"/>
                      <a:gd name="T11" fmla="*/ 9 h 9"/>
                      <a:gd name="T12" fmla="*/ 2 w 14"/>
                      <a:gd name="T13" fmla="*/ 9 h 9"/>
                      <a:gd name="T14" fmla="*/ 2 w 14"/>
                      <a:gd name="T15" fmla="*/ 9 h 9"/>
                      <a:gd name="T16" fmla="*/ 8 w 14"/>
                      <a:gd name="T17" fmla="*/ 5 h 9"/>
                      <a:gd name="T18" fmla="*/ 13 w 14"/>
                      <a:gd name="T19" fmla="*/ 1 h 9"/>
                      <a:gd name="T20" fmla="*/ 13 w 14"/>
                      <a:gd name="T21" fmla="*/ 1 h 9"/>
                      <a:gd name="T22" fmla="*/ 13 w 14"/>
                      <a:gd name="T2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13" y="1"/>
                        </a:moveTo>
                        <a:cubicBezTo>
                          <a:pt x="13" y="1"/>
                          <a:pt x="13" y="1"/>
                          <a:pt x="12" y="0"/>
                        </a:cubicBezTo>
                        <a:cubicBezTo>
                          <a:pt x="12" y="0"/>
                          <a:pt x="12" y="0"/>
                          <a:pt x="11" y="0"/>
                        </a:cubicBezTo>
                        <a:cubicBezTo>
                          <a:pt x="8" y="3"/>
                          <a:pt x="4" y="5"/>
                          <a:pt x="0" y="8"/>
                        </a:cubicBezTo>
                        <a:cubicBezTo>
                          <a:pt x="0" y="8"/>
                          <a:pt x="0" y="8"/>
                          <a:pt x="0" y="8"/>
                        </a:cubicBezTo>
                        <a:cubicBezTo>
                          <a:pt x="0" y="9"/>
                          <a:pt x="1" y="9"/>
                          <a:pt x="1" y="9"/>
                        </a:cubicBezTo>
                        <a:cubicBezTo>
                          <a:pt x="1" y="9"/>
                          <a:pt x="1" y="9"/>
                          <a:pt x="2" y="9"/>
                        </a:cubicBezTo>
                        <a:cubicBezTo>
                          <a:pt x="2" y="9"/>
                          <a:pt x="2" y="9"/>
                          <a:pt x="2" y="9"/>
                        </a:cubicBezTo>
                        <a:cubicBezTo>
                          <a:pt x="4" y="8"/>
                          <a:pt x="6" y="6"/>
                          <a:pt x="8" y="5"/>
                        </a:cubicBezTo>
                        <a:cubicBezTo>
                          <a:pt x="10" y="4"/>
                          <a:pt x="11" y="3"/>
                          <a:pt x="13" y="1"/>
                        </a:cubicBezTo>
                        <a:cubicBezTo>
                          <a:pt x="13" y="1"/>
                          <a:pt x="13" y="1"/>
                          <a:pt x="13" y="1"/>
                        </a:cubicBezTo>
                        <a:cubicBezTo>
                          <a:pt x="14" y="1"/>
                          <a:pt x="14"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2" name="Freeform 222">
                    <a:extLst>
                      <a:ext uri="{FF2B5EF4-FFF2-40B4-BE49-F238E27FC236}">
                        <a16:creationId xmlns:a16="http://schemas.microsoft.com/office/drawing/2014/main" id="{61C018DC-AD34-EE24-FDDB-93D7228A755D}"/>
                      </a:ext>
                    </a:extLst>
                  </p:cNvPr>
                  <p:cNvSpPr>
                    <a:spLocks/>
                  </p:cNvSpPr>
                  <p:nvPr/>
                </p:nvSpPr>
                <p:spPr bwMode="auto">
                  <a:xfrm>
                    <a:off x="4831" y="805"/>
                    <a:ext cx="47" cy="28"/>
                  </a:xfrm>
                  <a:custGeom>
                    <a:avLst/>
                    <a:gdLst>
                      <a:gd name="T0" fmla="*/ 20 w 22"/>
                      <a:gd name="T1" fmla="*/ 6 h 13"/>
                      <a:gd name="T2" fmla="*/ 21 w 22"/>
                      <a:gd name="T3" fmla="*/ 5 h 13"/>
                      <a:gd name="T4" fmla="*/ 21 w 22"/>
                      <a:gd name="T5" fmla="*/ 4 h 13"/>
                      <a:gd name="T6" fmla="*/ 19 w 22"/>
                      <a:gd name="T7" fmla="*/ 3 h 13"/>
                      <a:gd name="T8" fmla="*/ 17 w 22"/>
                      <a:gd name="T9" fmla="*/ 2 h 13"/>
                      <a:gd name="T10" fmla="*/ 17 w 22"/>
                      <a:gd name="T11" fmla="*/ 2 h 13"/>
                      <a:gd name="T12" fmla="*/ 17 w 22"/>
                      <a:gd name="T13" fmla="*/ 0 h 13"/>
                      <a:gd name="T14" fmla="*/ 14 w 22"/>
                      <a:gd name="T15" fmla="*/ 0 h 13"/>
                      <a:gd name="T16" fmla="*/ 15 w 22"/>
                      <a:gd name="T17" fmla="*/ 2 h 13"/>
                      <a:gd name="T18" fmla="*/ 16 w 22"/>
                      <a:gd name="T19" fmla="*/ 2 h 13"/>
                      <a:gd name="T20" fmla="*/ 17 w 22"/>
                      <a:gd name="T21" fmla="*/ 4 h 13"/>
                      <a:gd name="T22" fmla="*/ 14 w 22"/>
                      <a:gd name="T23" fmla="*/ 5 h 13"/>
                      <a:gd name="T24" fmla="*/ 9 w 22"/>
                      <a:gd name="T25" fmla="*/ 5 h 13"/>
                      <a:gd name="T26" fmla="*/ 8 w 22"/>
                      <a:gd name="T27" fmla="*/ 4 h 13"/>
                      <a:gd name="T28" fmla="*/ 5 w 22"/>
                      <a:gd name="T29" fmla="*/ 4 h 13"/>
                      <a:gd name="T30" fmla="*/ 6 w 22"/>
                      <a:gd name="T31" fmla="*/ 5 h 13"/>
                      <a:gd name="T32" fmla="*/ 7 w 22"/>
                      <a:gd name="T33" fmla="*/ 6 h 13"/>
                      <a:gd name="T34" fmla="*/ 7 w 22"/>
                      <a:gd name="T35" fmla="*/ 6 h 13"/>
                      <a:gd name="T36" fmla="*/ 9 w 22"/>
                      <a:gd name="T37" fmla="*/ 8 h 13"/>
                      <a:gd name="T38" fmla="*/ 6 w 22"/>
                      <a:gd name="T39" fmla="*/ 10 h 13"/>
                      <a:gd name="T40" fmla="*/ 4 w 22"/>
                      <a:gd name="T41" fmla="*/ 10 h 13"/>
                      <a:gd name="T42" fmla="*/ 3 w 22"/>
                      <a:gd name="T43" fmla="*/ 9 h 13"/>
                      <a:gd name="T44" fmla="*/ 1 w 22"/>
                      <a:gd name="T45" fmla="*/ 9 h 13"/>
                      <a:gd name="T46" fmla="*/ 1 w 22"/>
                      <a:gd name="T47" fmla="*/ 11 h 13"/>
                      <a:gd name="T48" fmla="*/ 3 w 22"/>
                      <a:gd name="T49" fmla="*/ 11 h 13"/>
                      <a:gd name="T50" fmla="*/ 4 w 22"/>
                      <a:gd name="T51" fmla="*/ 11 h 13"/>
                      <a:gd name="T52" fmla="*/ 9 w 22"/>
                      <a:gd name="T53" fmla="*/ 13 h 13"/>
                      <a:gd name="T54" fmla="*/ 10 w 22"/>
                      <a:gd name="T55" fmla="*/ 12 h 13"/>
                      <a:gd name="T56" fmla="*/ 16 w 22"/>
                      <a:gd name="T57" fmla="*/ 8 h 13"/>
                      <a:gd name="T58" fmla="*/ 20 w 22"/>
                      <a:gd name="T5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13">
                        <a:moveTo>
                          <a:pt x="20" y="6"/>
                        </a:moveTo>
                        <a:cubicBezTo>
                          <a:pt x="20" y="6"/>
                          <a:pt x="21" y="5"/>
                          <a:pt x="21" y="5"/>
                        </a:cubicBezTo>
                        <a:cubicBezTo>
                          <a:pt x="22" y="5"/>
                          <a:pt x="22" y="5"/>
                          <a:pt x="21" y="4"/>
                        </a:cubicBezTo>
                        <a:cubicBezTo>
                          <a:pt x="21" y="4"/>
                          <a:pt x="20" y="3"/>
                          <a:pt x="19" y="3"/>
                        </a:cubicBezTo>
                        <a:cubicBezTo>
                          <a:pt x="18" y="2"/>
                          <a:pt x="18" y="2"/>
                          <a:pt x="17" y="2"/>
                        </a:cubicBezTo>
                        <a:cubicBezTo>
                          <a:pt x="17" y="2"/>
                          <a:pt x="17" y="2"/>
                          <a:pt x="17" y="2"/>
                        </a:cubicBezTo>
                        <a:cubicBezTo>
                          <a:pt x="18" y="1"/>
                          <a:pt x="18" y="1"/>
                          <a:pt x="17" y="0"/>
                        </a:cubicBezTo>
                        <a:cubicBezTo>
                          <a:pt x="16" y="0"/>
                          <a:pt x="15" y="0"/>
                          <a:pt x="14" y="0"/>
                        </a:cubicBezTo>
                        <a:cubicBezTo>
                          <a:pt x="14" y="1"/>
                          <a:pt x="14" y="1"/>
                          <a:pt x="15" y="2"/>
                        </a:cubicBezTo>
                        <a:cubicBezTo>
                          <a:pt x="15" y="2"/>
                          <a:pt x="16" y="2"/>
                          <a:pt x="16" y="2"/>
                        </a:cubicBezTo>
                        <a:cubicBezTo>
                          <a:pt x="16" y="3"/>
                          <a:pt x="16" y="3"/>
                          <a:pt x="17" y="4"/>
                        </a:cubicBezTo>
                        <a:cubicBezTo>
                          <a:pt x="17" y="4"/>
                          <a:pt x="15" y="5"/>
                          <a:pt x="14" y="5"/>
                        </a:cubicBezTo>
                        <a:cubicBezTo>
                          <a:pt x="12" y="5"/>
                          <a:pt x="10" y="5"/>
                          <a:pt x="9" y="5"/>
                        </a:cubicBezTo>
                        <a:cubicBezTo>
                          <a:pt x="9" y="4"/>
                          <a:pt x="8" y="4"/>
                          <a:pt x="8" y="4"/>
                        </a:cubicBezTo>
                        <a:cubicBezTo>
                          <a:pt x="7" y="4"/>
                          <a:pt x="6" y="4"/>
                          <a:pt x="5" y="4"/>
                        </a:cubicBezTo>
                        <a:cubicBezTo>
                          <a:pt x="5" y="4"/>
                          <a:pt x="5" y="5"/>
                          <a:pt x="6" y="5"/>
                        </a:cubicBezTo>
                        <a:cubicBezTo>
                          <a:pt x="6" y="6"/>
                          <a:pt x="7" y="6"/>
                          <a:pt x="7" y="6"/>
                        </a:cubicBezTo>
                        <a:cubicBezTo>
                          <a:pt x="7" y="6"/>
                          <a:pt x="7" y="6"/>
                          <a:pt x="7" y="6"/>
                        </a:cubicBezTo>
                        <a:cubicBezTo>
                          <a:pt x="8" y="7"/>
                          <a:pt x="8" y="8"/>
                          <a:pt x="9" y="8"/>
                        </a:cubicBezTo>
                        <a:cubicBezTo>
                          <a:pt x="9" y="9"/>
                          <a:pt x="8" y="10"/>
                          <a:pt x="6" y="10"/>
                        </a:cubicBezTo>
                        <a:cubicBezTo>
                          <a:pt x="5" y="10"/>
                          <a:pt x="5" y="10"/>
                          <a:pt x="4" y="10"/>
                        </a:cubicBezTo>
                        <a:cubicBezTo>
                          <a:pt x="4" y="10"/>
                          <a:pt x="4" y="10"/>
                          <a:pt x="3" y="9"/>
                        </a:cubicBezTo>
                        <a:cubicBezTo>
                          <a:pt x="2" y="9"/>
                          <a:pt x="1" y="9"/>
                          <a:pt x="1" y="9"/>
                        </a:cubicBezTo>
                        <a:cubicBezTo>
                          <a:pt x="0" y="10"/>
                          <a:pt x="0" y="10"/>
                          <a:pt x="1" y="11"/>
                        </a:cubicBezTo>
                        <a:cubicBezTo>
                          <a:pt x="2" y="11"/>
                          <a:pt x="3" y="11"/>
                          <a:pt x="3" y="11"/>
                        </a:cubicBezTo>
                        <a:cubicBezTo>
                          <a:pt x="4" y="11"/>
                          <a:pt x="4" y="11"/>
                          <a:pt x="4" y="11"/>
                        </a:cubicBezTo>
                        <a:cubicBezTo>
                          <a:pt x="6" y="12"/>
                          <a:pt x="7" y="12"/>
                          <a:pt x="9" y="13"/>
                        </a:cubicBezTo>
                        <a:cubicBezTo>
                          <a:pt x="9" y="13"/>
                          <a:pt x="10" y="13"/>
                          <a:pt x="10" y="12"/>
                        </a:cubicBezTo>
                        <a:cubicBezTo>
                          <a:pt x="12" y="11"/>
                          <a:pt x="14" y="10"/>
                          <a:pt x="16" y="8"/>
                        </a:cubicBezTo>
                        <a:cubicBezTo>
                          <a:pt x="17" y="8"/>
                          <a:pt x="18" y="7"/>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3" name="Freeform 223">
                    <a:extLst>
                      <a:ext uri="{FF2B5EF4-FFF2-40B4-BE49-F238E27FC236}">
                        <a16:creationId xmlns:a16="http://schemas.microsoft.com/office/drawing/2014/main" id="{0350EA63-72A2-9CC8-0BF4-90B03C6D963C}"/>
                      </a:ext>
                    </a:extLst>
                  </p:cNvPr>
                  <p:cNvSpPr>
                    <a:spLocks/>
                  </p:cNvSpPr>
                  <p:nvPr/>
                </p:nvSpPr>
                <p:spPr bwMode="auto">
                  <a:xfrm>
                    <a:off x="4674" y="866"/>
                    <a:ext cx="63" cy="36"/>
                  </a:xfrm>
                  <a:custGeom>
                    <a:avLst/>
                    <a:gdLst>
                      <a:gd name="T0" fmla="*/ 4 w 30"/>
                      <a:gd name="T1" fmla="*/ 2 h 17"/>
                      <a:gd name="T2" fmla="*/ 4 w 30"/>
                      <a:gd name="T3" fmla="*/ 10 h 17"/>
                      <a:gd name="T4" fmla="*/ 8 w 30"/>
                      <a:gd name="T5" fmla="*/ 10 h 17"/>
                      <a:gd name="T6" fmla="*/ 8 w 30"/>
                      <a:gd name="T7" fmla="*/ 7 h 17"/>
                      <a:gd name="T8" fmla="*/ 8 w 30"/>
                      <a:gd name="T9" fmla="*/ 5 h 17"/>
                      <a:gd name="T10" fmla="*/ 12 w 30"/>
                      <a:gd name="T11" fmla="*/ 5 h 17"/>
                      <a:gd name="T12" fmla="*/ 12 w 30"/>
                      <a:gd name="T13" fmla="*/ 5 h 17"/>
                      <a:gd name="T14" fmla="*/ 13 w 30"/>
                      <a:gd name="T15" fmla="*/ 7 h 17"/>
                      <a:gd name="T16" fmla="*/ 13 w 30"/>
                      <a:gd name="T17" fmla="*/ 12 h 17"/>
                      <a:gd name="T18" fmla="*/ 14 w 30"/>
                      <a:gd name="T19" fmla="*/ 14 h 17"/>
                      <a:gd name="T20" fmla="*/ 17 w 30"/>
                      <a:gd name="T21" fmla="*/ 17 h 17"/>
                      <a:gd name="T22" fmla="*/ 19 w 30"/>
                      <a:gd name="T23" fmla="*/ 17 h 17"/>
                      <a:gd name="T24" fmla="*/ 21 w 30"/>
                      <a:gd name="T25" fmla="*/ 17 h 17"/>
                      <a:gd name="T26" fmla="*/ 29 w 30"/>
                      <a:gd name="T27" fmla="*/ 12 h 17"/>
                      <a:gd name="T28" fmla="*/ 29 w 30"/>
                      <a:gd name="T29" fmla="*/ 9 h 17"/>
                      <a:gd name="T30" fmla="*/ 24 w 30"/>
                      <a:gd name="T31" fmla="*/ 9 h 17"/>
                      <a:gd name="T32" fmla="*/ 19 w 30"/>
                      <a:gd name="T33" fmla="*/ 12 h 17"/>
                      <a:gd name="T34" fmla="*/ 19 w 30"/>
                      <a:gd name="T35" fmla="*/ 7 h 17"/>
                      <a:gd name="T36" fmla="*/ 18 w 30"/>
                      <a:gd name="T37" fmla="*/ 5 h 17"/>
                      <a:gd name="T38" fmla="*/ 16 w 30"/>
                      <a:gd name="T39" fmla="*/ 2 h 17"/>
                      <a:gd name="T40" fmla="*/ 4 w 30"/>
                      <a:gd name="T4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17">
                        <a:moveTo>
                          <a:pt x="4" y="2"/>
                        </a:moveTo>
                        <a:cubicBezTo>
                          <a:pt x="0" y="4"/>
                          <a:pt x="1" y="8"/>
                          <a:pt x="4" y="10"/>
                        </a:cubicBezTo>
                        <a:cubicBezTo>
                          <a:pt x="5" y="10"/>
                          <a:pt x="7" y="10"/>
                          <a:pt x="8" y="10"/>
                        </a:cubicBezTo>
                        <a:cubicBezTo>
                          <a:pt x="9" y="9"/>
                          <a:pt x="9" y="8"/>
                          <a:pt x="8" y="7"/>
                        </a:cubicBezTo>
                        <a:cubicBezTo>
                          <a:pt x="7" y="6"/>
                          <a:pt x="7" y="5"/>
                          <a:pt x="8" y="5"/>
                        </a:cubicBezTo>
                        <a:cubicBezTo>
                          <a:pt x="9" y="4"/>
                          <a:pt x="11" y="4"/>
                          <a:pt x="12" y="5"/>
                        </a:cubicBezTo>
                        <a:cubicBezTo>
                          <a:pt x="12" y="5"/>
                          <a:pt x="12" y="5"/>
                          <a:pt x="12" y="5"/>
                        </a:cubicBezTo>
                        <a:cubicBezTo>
                          <a:pt x="12" y="5"/>
                          <a:pt x="12" y="6"/>
                          <a:pt x="13" y="7"/>
                        </a:cubicBezTo>
                        <a:cubicBezTo>
                          <a:pt x="13" y="8"/>
                          <a:pt x="13" y="10"/>
                          <a:pt x="13" y="12"/>
                        </a:cubicBezTo>
                        <a:cubicBezTo>
                          <a:pt x="13" y="12"/>
                          <a:pt x="14" y="13"/>
                          <a:pt x="14" y="14"/>
                        </a:cubicBezTo>
                        <a:cubicBezTo>
                          <a:pt x="15" y="15"/>
                          <a:pt x="15" y="16"/>
                          <a:pt x="17" y="17"/>
                        </a:cubicBezTo>
                        <a:cubicBezTo>
                          <a:pt x="17" y="17"/>
                          <a:pt x="18" y="17"/>
                          <a:pt x="19" y="17"/>
                        </a:cubicBezTo>
                        <a:cubicBezTo>
                          <a:pt x="19" y="17"/>
                          <a:pt x="20" y="17"/>
                          <a:pt x="21" y="17"/>
                        </a:cubicBezTo>
                        <a:cubicBezTo>
                          <a:pt x="29" y="12"/>
                          <a:pt x="29" y="12"/>
                          <a:pt x="29" y="12"/>
                        </a:cubicBezTo>
                        <a:cubicBezTo>
                          <a:pt x="30" y="11"/>
                          <a:pt x="30" y="10"/>
                          <a:pt x="29" y="9"/>
                        </a:cubicBezTo>
                        <a:cubicBezTo>
                          <a:pt x="27" y="9"/>
                          <a:pt x="25" y="9"/>
                          <a:pt x="24" y="9"/>
                        </a:cubicBezTo>
                        <a:cubicBezTo>
                          <a:pt x="19" y="12"/>
                          <a:pt x="19" y="12"/>
                          <a:pt x="19" y="12"/>
                        </a:cubicBezTo>
                        <a:cubicBezTo>
                          <a:pt x="19" y="11"/>
                          <a:pt x="19" y="9"/>
                          <a:pt x="19" y="7"/>
                        </a:cubicBezTo>
                        <a:cubicBezTo>
                          <a:pt x="19" y="6"/>
                          <a:pt x="19" y="6"/>
                          <a:pt x="18" y="5"/>
                        </a:cubicBezTo>
                        <a:cubicBezTo>
                          <a:pt x="18" y="4"/>
                          <a:pt x="17" y="3"/>
                          <a:pt x="16" y="2"/>
                        </a:cubicBezTo>
                        <a:cubicBezTo>
                          <a:pt x="13" y="0"/>
                          <a:pt x="7" y="0"/>
                          <a:pt x="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4" name="Freeform 224">
                    <a:extLst>
                      <a:ext uri="{FF2B5EF4-FFF2-40B4-BE49-F238E27FC236}">
                        <a16:creationId xmlns:a16="http://schemas.microsoft.com/office/drawing/2014/main" id="{B55D803A-6F1C-41B5-F597-7054FC6443F3}"/>
                      </a:ext>
                    </a:extLst>
                  </p:cNvPr>
                  <p:cNvSpPr>
                    <a:spLocks/>
                  </p:cNvSpPr>
                  <p:nvPr/>
                </p:nvSpPr>
                <p:spPr bwMode="auto">
                  <a:xfrm>
                    <a:off x="4708" y="847"/>
                    <a:ext cx="56" cy="34"/>
                  </a:xfrm>
                  <a:custGeom>
                    <a:avLst/>
                    <a:gdLst>
                      <a:gd name="T0" fmla="*/ 3 w 27"/>
                      <a:gd name="T1" fmla="*/ 2 h 16"/>
                      <a:gd name="T2" fmla="*/ 0 w 27"/>
                      <a:gd name="T3" fmla="*/ 5 h 16"/>
                      <a:gd name="T4" fmla="*/ 1 w 27"/>
                      <a:gd name="T5" fmla="*/ 9 h 16"/>
                      <a:gd name="T6" fmla="*/ 6 w 27"/>
                      <a:gd name="T7" fmla="*/ 13 h 16"/>
                      <a:gd name="T8" fmla="*/ 15 w 27"/>
                      <a:gd name="T9" fmla="*/ 16 h 16"/>
                      <a:gd name="T10" fmla="*/ 20 w 27"/>
                      <a:gd name="T11" fmla="*/ 15 h 16"/>
                      <a:gd name="T12" fmla="*/ 24 w 27"/>
                      <a:gd name="T13" fmla="*/ 14 h 16"/>
                      <a:gd name="T14" fmla="*/ 26 w 27"/>
                      <a:gd name="T15" fmla="*/ 12 h 16"/>
                      <a:gd name="T16" fmla="*/ 25 w 27"/>
                      <a:gd name="T17" fmla="*/ 7 h 16"/>
                      <a:gd name="T18" fmla="*/ 21 w 27"/>
                      <a:gd name="T19" fmla="*/ 3 h 16"/>
                      <a:gd name="T20" fmla="*/ 19 w 27"/>
                      <a:gd name="T21" fmla="*/ 5 h 16"/>
                      <a:gd name="T22" fmla="*/ 17 w 27"/>
                      <a:gd name="T23" fmla="*/ 6 h 16"/>
                      <a:gd name="T24" fmla="*/ 20 w 27"/>
                      <a:gd name="T25" fmla="*/ 10 h 16"/>
                      <a:gd name="T26" fmla="*/ 20 w 27"/>
                      <a:gd name="T27" fmla="*/ 11 h 16"/>
                      <a:gd name="T28" fmla="*/ 20 w 27"/>
                      <a:gd name="T29" fmla="*/ 12 h 16"/>
                      <a:gd name="T30" fmla="*/ 18 w 27"/>
                      <a:gd name="T31" fmla="*/ 12 h 16"/>
                      <a:gd name="T32" fmla="*/ 15 w 27"/>
                      <a:gd name="T33" fmla="*/ 12 h 16"/>
                      <a:gd name="T34" fmla="*/ 10 w 27"/>
                      <a:gd name="T35" fmla="*/ 10 h 16"/>
                      <a:gd name="T36" fmla="*/ 6 w 27"/>
                      <a:gd name="T37" fmla="*/ 7 h 16"/>
                      <a:gd name="T38" fmla="*/ 6 w 27"/>
                      <a:gd name="T39" fmla="*/ 5 h 16"/>
                      <a:gd name="T40" fmla="*/ 7 w 27"/>
                      <a:gd name="T41" fmla="*/ 5 h 16"/>
                      <a:gd name="T42" fmla="*/ 8 w 27"/>
                      <a:gd name="T43" fmla="*/ 4 h 16"/>
                      <a:gd name="T44" fmla="*/ 12 w 27"/>
                      <a:gd name="T45" fmla="*/ 4 h 16"/>
                      <a:gd name="T46" fmla="*/ 17 w 27"/>
                      <a:gd name="T47" fmla="*/ 6 h 16"/>
                      <a:gd name="T48" fmla="*/ 19 w 27"/>
                      <a:gd name="T49" fmla="*/ 5 h 16"/>
                      <a:gd name="T50" fmla="*/ 21 w 27"/>
                      <a:gd name="T51" fmla="*/ 3 h 16"/>
                      <a:gd name="T52" fmla="*/ 12 w 27"/>
                      <a:gd name="T53" fmla="*/ 1 h 16"/>
                      <a:gd name="T54" fmla="*/ 7 w 27"/>
                      <a:gd name="T55" fmla="*/ 1 h 16"/>
                      <a:gd name="T56" fmla="*/ 3 w 27"/>
                      <a:gd name="T57"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 h="16">
                        <a:moveTo>
                          <a:pt x="3" y="2"/>
                        </a:moveTo>
                        <a:cubicBezTo>
                          <a:pt x="1" y="3"/>
                          <a:pt x="1" y="4"/>
                          <a:pt x="0" y="5"/>
                        </a:cubicBezTo>
                        <a:cubicBezTo>
                          <a:pt x="0" y="6"/>
                          <a:pt x="0" y="7"/>
                          <a:pt x="1" y="9"/>
                        </a:cubicBezTo>
                        <a:cubicBezTo>
                          <a:pt x="2" y="10"/>
                          <a:pt x="4" y="12"/>
                          <a:pt x="6" y="13"/>
                        </a:cubicBezTo>
                        <a:cubicBezTo>
                          <a:pt x="9" y="14"/>
                          <a:pt x="12" y="15"/>
                          <a:pt x="15" y="16"/>
                        </a:cubicBezTo>
                        <a:cubicBezTo>
                          <a:pt x="17" y="16"/>
                          <a:pt x="18" y="16"/>
                          <a:pt x="20" y="15"/>
                        </a:cubicBezTo>
                        <a:cubicBezTo>
                          <a:pt x="21" y="15"/>
                          <a:pt x="23" y="15"/>
                          <a:pt x="24" y="14"/>
                        </a:cubicBezTo>
                        <a:cubicBezTo>
                          <a:pt x="25" y="13"/>
                          <a:pt x="26" y="12"/>
                          <a:pt x="26" y="12"/>
                        </a:cubicBezTo>
                        <a:cubicBezTo>
                          <a:pt x="27" y="10"/>
                          <a:pt x="26" y="9"/>
                          <a:pt x="25" y="7"/>
                        </a:cubicBezTo>
                        <a:cubicBezTo>
                          <a:pt x="24" y="6"/>
                          <a:pt x="23" y="5"/>
                          <a:pt x="21" y="3"/>
                        </a:cubicBezTo>
                        <a:cubicBezTo>
                          <a:pt x="19" y="5"/>
                          <a:pt x="19" y="5"/>
                          <a:pt x="19" y="5"/>
                        </a:cubicBezTo>
                        <a:cubicBezTo>
                          <a:pt x="17" y="6"/>
                          <a:pt x="17" y="6"/>
                          <a:pt x="17" y="6"/>
                        </a:cubicBezTo>
                        <a:cubicBezTo>
                          <a:pt x="18" y="7"/>
                          <a:pt x="20" y="8"/>
                          <a:pt x="20" y="10"/>
                        </a:cubicBezTo>
                        <a:cubicBezTo>
                          <a:pt x="20" y="10"/>
                          <a:pt x="20" y="10"/>
                          <a:pt x="20" y="11"/>
                        </a:cubicBezTo>
                        <a:cubicBezTo>
                          <a:pt x="20" y="11"/>
                          <a:pt x="20" y="11"/>
                          <a:pt x="20" y="12"/>
                        </a:cubicBezTo>
                        <a:cubicBezTo>
                          <a:pt x="19" y="12"/>
                          <a:pt x="19" y="12"/>
                          <a:pt x="18" y="12"/>
                        </a:cubicBezTo>
                        <a:cubicBezTo>
                          <a:pt x="17" y="12"/>
                          <a:pt x="16" y="12"/>
                          <a:pt x="15" y="12"/>
                        </a:cubicBezTo>
                        <a:cubicBezTo>
                          <a:pt x="13" y="11"/>
                          <a:pt x="12" y="11"/>
                          <a:pt x="10" y="10"/>
                        </a:cubicBezTo>
                        <a:cubicBezTo>
                          <a:pt x="8" y="9"/>
                          <a:pt x="7" y="8"/>
                          <a:pt x="6" y="7"/>
                        </a:cubicBezTo>
                        <a:cubicBezTo>
                          <a:pt x="6" y="6"/>
                          <a:pt x="6" y="6"/>
                          <a:pt x="6" y="5"/>
                        </a:cubicBezTo>
                        <a:cubicBezTo>
                          <a:pt x="6" y="5"/>
                          <a:pt x="7" y="5"/>
                          <a:pt x="7" y="5"/>
                        </a:cubicBezTo>
                        <a:cubicBezTo>
                          <a:pt x="7" y="4"/>
                          <a:pt x="8" y="4"/>
                          <a:pt x="8" y="4"/>
                        </a:cubicBezTo>
                        <a:cubicBezTo>
                          <a:pt x="9" y="4"/>
                          <a:pt x="10" y="4"/>
                          <a:pt x="12" y="4"/>
                        </a:cubicBezTo>
                        <a:cubicBezTo>
                          <a:pt x="13" y="5"/>
                          <a:pt x="15" y="5"/>
                          <a:pt x="17" y="6"/>
                        </a:cubicBezTo>
                        <a:cubicBezTo>
                          <a:pt x="19" y="5"/>
                          <a:pt x="19" y="5"/>
                          <a:pt x="19" y="5"/>
                        </a:cubicBezTo>
                        <a:cubicBezTo>
                          <a:pt x="21" y="3"/>
                          <a:pt x="21" y="3"/>
                          <a:pt x="21" y="3"/>
                        </a:cubicBezTo>
                        <a:cubicBezTo>
                          <a:pt x="18" y="2"/>
                          <a:pt x="15" y="1"/>
                          <a:pt x="12" y="1"/>
                        </a:cubicBezTo>
                        <a:cubicBezTo>
                          <a:pt x="10" y="0"/>
                          <a:pt x="8" y="0"/>
                          <a:pt x="7" y="1"/>
                        </a:cubicBezTo>
                        <a:cubicBezTo>
                          <a:pt x="5" y="1"/>
                          <a:pt x="4" y="1"/>
                          <a:pt x="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
              <p:nvSpPr>
                <p:cNvPr id="84" name="textruta 83">
                  <a:extLst>
                    <a:ext uri="{FF2B5EF4-FFF2-40B4-BE49-F238E27FC236}">
                      <a16:creationId xmlns:a16="http://schemas.microsoft.com/office/drawing/2014/main" id="{83A68B2E-4192-3818-27BD-354BF9DE0FB3}"/>
                    </a:ext>
                  </a:extLst>
                </p:cNvPr>
                <p:cNvSpPr txBox="1"/>
                <p:nvPr/>
              </p:nvSpPr>
              <p:spPr>
                <a:xfrm>
                  <a:off x="5212421" y="2009252"/>
                  <a:ext cx="837145" cy="246221"/>
                </a:xfrm>
                <a:prstGeom prst="rect">
                  <a:avLst/>
                </a:prstGeom>
                <a:noFill/>
              </p:spPr>
              <p:txBody>
                <a:bodyPr wrap="square" rtlCol="0">
                  <a:spAutoFit/>
                </a:bodyPr>
                <a:lstStyle/>
                <a:p>
                  <a:r>
                    <a:rPr lang="sv-SE" sz="1000" dirty="0">
                      <a:solidFill>
                        <a:schemeClr val="bg2"/>
                      </a:solidFill>
                    </a:rPr>
                    <a:t>500 kr</a:t>
                  </a:r>
                </a:p>
              </p:txBody>
            </p:sp>
            <p:sp>
              <p:nvSpPr>
                <p:cNvPr id="85" name="textruta 84">
                  <a:extLst>
                    <a:ext uri="{FF2B5EF4-FFF2-40B4-BE49-F238E27FC236}">
                      <a16:creationId xmlns:a16="http://schemas.microsoft.com/office/drawing/2014/main" id="{6E27916A-ED87-D953-7D13-81623EFF5623}"/>
                    </a:ext>
                  </a:extLst>
                </p:cNvPr>
                <p:cNvSpPr txBox="1"/>
                <p:nvPr/>
              </p:nvSpPr>
              <p:spPr>
                <a:xfrm>
                  <a:off x="5223863" y="2231668"/>
                  <a:ext cx="837145" cy="246221"/>
                </a:xfrm>
                <a:prstGeom prst="rect">
                  <a:avLst/>
                </a:prstGeom>
                <a:noFill/>
              </p:spPr>
              <p:txBody>
                <a:bodyPr wrap="square" rtlCol="0">
                  <a:spAutoFit/>
                </a:bodyPr>
                <a:lstStyle/>
                <a:p>
                  <a:r>
                    <a:rPr lang="sv-SE" sz="1000" dirty="0">
                      <a:solidFill>
                        <a:schemeClr val="bg2"/>
                      </a:solidFill>
                    </a:rPr>
                    <a:t>500 kr</a:t>
                  </a:r>
                </a:p>
              </p:txBody>
            </p:sp>
            <p:sp>
              <p:nvSpPr>
                <p:cNvPr id="86" name="textruta 85">
                  <a:extLst>
                    <a:ext uri="{FF2B5EF4-FFF2-40B4-BE49-F238E27FC236}">
                      <a16:creationId xmlns:a16="http://schemas.microsoft.com/office/drawing/2014/main" id="{8ACD4AAA-7E97-DFBA-F911-8686082FEDD5}"/>
                    </a:ext>
                  </a:extLst>
                </p:cNvPr>
                <p:cNvSpPr txBox="1"/>
                <p:nvPr/>
              </p:nvSpPr>
              <p:spPr>
                <a:xfrm>
                  <a:off x="5209727" y="2442637"/>
                  <a:ext cx="837145" cy="246221"/>
                </a:xfrm>
                <a:prstGeom prst="rect">
                  <a:avLst/>
                </a:prstGeom>
                <a:noFill/>
              </p:spPr>
              <p:txBody>
                <a:bodyPr wrap="square" rtlCol="0">
                  <a:spAutoFit/>
                </a:bodyPr>
                <a:lstStyle/>
                <a:p>
                  <a:r>
                    <a:rPr lang="sv-SE" sz="1000" dirty="0">
                      <a:solidFill>
                        <a:schemeClr val="bg2"/>
                      </a:solidFill>
                    </a:rPr>
                    <a:t>500 kr</a:t>
                  </a:r>
                </a:p>
              </p:txBody>
            </p:sp>
            <p:sp>
              <p:nvSpPr>
                <p:cNvPr id="87" name="textruta 86">
                  <a:extLst>
                    <a:ext uri="{FF2B5EF4-FFF2-40B4-BE49-F238E27FC236}">
                      <a16:creationId xmlns:a16="http://schemas.microsoft.com/office/drawing/2014/main" id="{F4E09D22-F5E8-7668-6F3A-73481558A2F6}"/>
                    </a:ext>
                  </a:extLst>
                </p:cNvPr>
                <p:cNvSpPr txBox="1"/>
                <p:nvPr/>
              </p:nvSpPr>
              <p:spPr>
                <a:xfrm>
                  <a:off x="5227533" y="2657324"/>
                  <a:ext cx="837145" cy="246221"/>
                </a:xfrm>
                <a:prstGeom prst="rect">
                  <a:avLst/>
                </a:prstGeom>
                <a:noFill/>
              </p:spPr>
              <p:txBody>
                <a:bodyPr wrap="square" rtlCol="0">
                  <a:spAutoFit/>
                </a:bodyPr>
                <a:lstStyle/>
                <a:p>
                  <a:r>
                    <a:rPr lang="sv-SE" sz="1000" dirty="0">
                      <a:solidFill>
                        <a:schemeClr val="bg2"/>
                      </a:solidFill>
                    </a:rPr>
                    <a:t>0 kr</a:t>
                  </a:r>
                </a:p>
              </p:txBody>
            </p:sp>
            <p:sp>
              <p:nvSpPr>
                <p:cNvPr id="88" name="textruta 87">
                  <a:extLst>
                    <a:ext uri="{FF2B5EF4-FFF2-40B4-BE49-F238E27FC236}">
                      <a16:creationId xmlns:a16="http://schemas.microsoft.com/office/drawing/2014/main" id="{5A2120F6-675F-0EC5-6AAB-DF0D57806065}"/>
                    </a:ext>
                  </a:extLst>
                </p:cNvPr>
                <p:cNvSpPr txBox="1"/>
                <p:nvPr/>
              </p:nvSpPr>
              <p:spPr>
                <a:xfrm>
                  <a:off x="5223862" y="2884937"/>
                  <a:ext cx="837145" cy="246221"/>
                </a:xfrm>
                <a:prstGeom prst="rect">
                  <a:avLst/>
                </a:prstGeom>
                <a:noFill/>
              </p:spPr>
              <p:txBody>
                <a:bodyPr wrap="square" rtlCol="0">
                  <a:spAutoFit/>
                </a:bodyPr>
                <a:lstStyle/>
                <a:p>
                  <a:r>
                    <a:rPr lang="sv-SE" sz="1000" dirty="0">
                      <a:solidFill>
                        <a:schemeClr val="bg2"/>
                      </a:solidFill>
                    </a:rPr>
                    <a:t>0 kr</a:t>
                  </a:r>
                </a:p>
              </p:txBody>
            </p:sp>
          </p:grpSp>
          <p:sp>
            <p:nvSpPr>
              <p:cNvPr id="74" name="textruta 73">
                <a:extLst>
                  <a:ext uri="{FF2B5EF4-FFF2-40B4-BE49-F238E27FC236}">
                    <a16:creationId xmlns:a16="http://schemas.microsoft.com/office/drawing/2014/main" id="{1ED58D84-88C2-FF53-1805-9DEBE83FDC17}"/>
                  </a:ext>
                </a:extLst>
              </p:cNvPr>
              <p:cNvSpPr txBox="1"/>
              <p:nvPr/>
            </p:nvSpPr>
            <p:spPr>
              <a:xfrm>
                <a:off x="5093993" y="2244349"/>
                <a:ext cx="1656184" cy="461665"/>
              </a:xfrm>
              <a:prstGeom prst="rect">
                <a:avLst/>
              </a:prstGeom>
              <a:noFill/>
            </p:spPr>
            <p:txBody>
              <a:bodyPr wrap="square" rtlCol="0">
                <a:spAutoFit/>
              </a:bodyPr>
              <a:lstStyle/>
              <a:p>
                <a:pPr algn="ctr"/>
                <a:r>
                  <a:rPr lang="sv-SE" sz="1200" dirty="0">
                    <a:solidFill>
                      <a:schemeClr val="tx2"/>
                    </a:solidFill>
                  </a:rPr>
                  <a:t>Omprövnings-</a:t>
                </a:r>
                <a:br>
                  <a:rPr lang="sv-SE" sz="1200" dirty="0">
                    <a:solidFill>
                      <a:schemeClr val="tx2"/>
                    </a:solidFill>
                  </a:rPr>
                </a:br>
                <a:r>
                  <a:rPr lang="sv-SE" sz="1200" dirty="0">
                    <a:solidFill>
                      <a:schemeClr val="tx2"/>
                    </a:solidFill>
                  </a:rPr>
                  <a:t>ärende 2</a:t>
                </a:r>
              </a:p>
            </p:txBody>
          </p:sp>
        </p:grpSp>
      </p:grpSp>
      <p:grpSp>
        <p:nvGrpSpPr>
          <p:cNvPr id="142" name="Grupp 141">
            <a:extLst>
              <a:ext uri="{FF2B5EF4-FFF2-40B4-BE49-F238E27FC236}">
                <a16:creationId xmlns:a16="http://schemas.microsoft.com/office/drawing/2014/main" id="{CF38F268-F2F7-0415-5526-C47A3ABF3D77}"/>
              </a:ext>
            </a:extLst>
          </p:cNvPr>
          <p:cNvGrpSpPr/>
          <p:nvPr/>
        </p:nvGrpSpPr>
        <p:grpSpPr>
          <a:xfrm>
            <a:off x="6123811" y="2256214"/>
            <a:ext cx="5254172" cy="2185174"/>
            <a:chOff x="6073398" y="2259048"/>
            <a:chExt cx="5254172" cy="2185174"/>
          </a:xfrm>
        </p:grpSpPr>
        <p:grpSp>
          <p:nvGrpSpPr>
            <p:cNvPr id="105" name="Grupp 104">
              <a:extLst>
                <a:ext uri="{FF2B5EF4-FFF2-40B4-BE49-F238E27FC236}">
                  <a16:creationId xmlns:a16="http://schemas.microsoft.com/office/drawing/2014/main" id="{ACF4AE64-7B5E-665E-73FD-C75312CCC57B}"/>
                </a:ext>
              </a:extLst>
            </p:cNvPr>
            <p:cNvGrpSpPr/>
            <p:nvPr/>
          </p:nvGrpSpPr>
          <p:grpSpPr>
            <a:xfrm>
              <a:off x="6073398" y="2259048"/>
              <a:ext cx="1856028" cy="2185174"/>
              <a:chOff x="8008520" y="2312332"/>
              <a:chExt cx="1856028" cy="2185174"/>
            </a:xfrm>
          </p:grpSpPr>
          <p:sp>
            <p:nvSpPr>
              <p:cNvPr id="106" name="Rektangel: rundade hörn 105">
                <a:extLst>
                  <a:ext uri="{FF2B5EF4-FFF2-40B4-BE49-F238E27FC236}">
                    <a16:creationId xmlns:a16="http://schemas.microsoft.com/office/drawing/2014/main" id="{E5D48B2E-2B64-4B34-DC8F-33C4A0F0AA33}"/>
                  </a:ext>
                </a:extLst>
              </p:cNvPr>
              <p:cNvSpPr/>
              <p:nvPr/>
            </p:nvSpPr>
            <p:spPr>
              <a:xfrm>
                <a:off x="8108444" y="2769314"/>
                <a:ext cx="1656184" cy="1728192"/>
              </a:xfrm>
              <a:prstGeom prst="round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dirty="0"/>
              </a:p>
            </p:txBody>
          </p:sp>
          <p:cxnSp>
            <p:nvCxnSpPr>
              <p:cNvPr id="107" name="Rak koppling 106">
                <a:extLst>
                  <a:ext uri="{FF2B5EF4-FFF2-40B4-BE49-F238E27FC236}">
                    <a16:creationId xmlns:a16="http://schemas.microsoft.com/office/drawing/2014/main" id="{F6A29B02-C81E-78B6-6D75-B292D2A27202}"/>
                  </a:ext>
                </a:extLst>
              </p:cNvPr>
              <p:cNvCxnSpPr>
                <a:cxnSpLocks/>
              </p:cNvCxnSpPr>
              <p:nvPr/>
            </p:nvCxnSpPr>
            <p:spPr>
              <a:xfrm>
                <a:off x="8338261" y="3201362"/>
                <a:ext cx="79208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8" name="Rak koppling 107">
                <a:extLst>
                  <a:ext uri="{FF2B5EF4-FFF2-40B4-BE49-F238E27FC236}">
                    <a16:creationId xmlns:a16="http://schemas.microsoft.com/office/drawing/2014/main" id="{4683C271-6FBD-A113-1A6E-48491BBDBB56}"/>
                  </a:ext>
                </a:extLst>
              </p:cNvPr>
              <p:cNvCxnSpPr>
                <a:cxnSpLocks/>
              </p:cNvCxnSpPr>
              <p:nvPr/>
            </p:nvCxnSpPr>
            <p:spPr>
              <a:xfrm>
                <a:off x="8338261" y="3417386"/>
                <a:ext cx="792088"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9" name="Rak koppling 108">
                <a:extLst>
                  <a:ext uri="{FF2B5EF4-FFF2-40B4-BE49-F238E27FC236}">
                    <a16:creationId xmlns:a16="http://schemas.microsoft.com/office/drawing/2014/main" id="{A22BBB75-7CC0-F36E-FCAA-9B6E707718EA}"/>
                  </a:ext>
                </a:extLst>
              </p:cNvPr>
              <p:cNvCxnSpPr>
                <a:cxnSpLocks/>
              </p:cNvCxnSpPr>
              <p:nvPr/>
            </p:nvCxnSpPr>
            <p:spPr>
              <a:xfrm>
                <a:off x="8338261" y="3633410"/>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0" name="Rak koppling 109">
                <a:extLst>
                  <a:ext uri="{FF2B5EF4-FFF2-40B4-BE49-F238E27FC236}">
                    <a16:creationId xmlns:a16="http://schemas.microsoft.com/office/drawing/2014/main" id="{A9478268-887F-1F70-2EBF-59192BBE5151}"/>
                  </a:ext>
                </a:extLst>
              </p:cNvPr>
              <p:cNvCxnSpPr>
                <a:cxnSpLocks/>
              </p:cNvCxnSpPr>
              <p:nvPr/>
            </p:nvCxnSpPr>
            <p:spPr>
              <a:xfrm>
                <a:off x="8338261" y="3849434"/>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1" name="Rak koppling 110">
                <a:extLst>
                  <a:ext uri="{FF2B5EF4-FFF2-40B4-BE49-F238E27FC236}">
                    <a16:creationId xmlns:a16="http://schemas.microsoft.com/office/drawing/2014/main" id="{95CC39D3-454D-B89D-1C1A-A504834347F9}"/>
                  </a:ext>
                </a:extLst>
              </p:cNvPr>
              <p:cNvCxnSpPr>
                <a:cxnSpLocks/>
              </p:cNvCxnSpPr>
              <p:nvPr/>
            </p:nvCxnSpPr>
            <p:spPr>
              <a:xfrm>
                <a:off x="8338261" y="4065458"/>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2" name="Rak koppling 111">
                <a:extLst>
                  <a:ext uri="{FF2B5EF4-FFF2-40B4-BE49-F238E27FC236}">
                    <a16:creationId xmlns:a16="http://schemas.microsoft.com/office/drawing/2014/main" id="{6E927E2A-477B-97E3-BC00-C56C59341ED3}"/>
                  </a:ext>
                </a:extLst>
              </p:cNvPr>
              <p:cNvCxnSpPr>
                <a:cxnSpLocks/>
              </p:cNvCxnSpPr>
              <p:nvPr/>
            </p:nvCxnSpPr>
            <p:spPr>
              <a:xfrm>
                <a:off x="8338261" y="4281482"/>
                <a:ext cx="1224136"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113" name="textruta 112">
                <a:extLst>
                  <a:ext uri="{FF2B5EF4-FFF2-40B4-BE49-F238E27FC236}">
                    <a16:creationId xmlns:a16="http://schemas.microsoft.com/office/drawing/2014/main" id="{7BC5246F-2B1F-C9FD-7453-6ABF10660864}"/>
                  </a:ext>
                </a:extLst>
              </p:cNvPr>
              <p:cNvSpPr txBox="1"/>
              <p:nvPr/>
            </p:nvSpPr>
            <p:spPr>
              <a:xfrm>
                <a:off x="8266252" y="2841532"/>
                <a:ext cx="1498375" cy="276999"/>
              </a:xfrm>
              <a:prstGeom prst="rect">
                <a:avLst/>
              </a:prstGeom>
              <a:noFill/>
            </p:spPr>
            <p:txBody>
              <a:bodyPr wrap="square" rtlCol="0">
                <a:spAutoFit/>
              </a:bodyPr>
              <a:lstStyle/>
              <a:p>
                <a:r>
                  <a:rPr lang="sv-SE" sz="1200" dirty="0">
                    <a:solidFill>
                      <a:schemeClr val="bg2"/>
                    </a:solidFill>
                  </a:rPr>
                  <a:t>Betalningsplan</a:t>
                </a:r>
              </a:p>
            </p:txBody>
          </p:sp>
          <p:grpSp>
            <p:nvGrpSpPr>
              <p:cNvPr id="114" name="Group 208">
                <a:extLst>
                  <a:ext uri="{FF2B5EF4-FFF2-40B4-BE49-F238E27FC236}">
                    <a16:creationId xmlns:a16="http://schemas.microsoft.com/office/drawing/2014/main" id="{B6AD8759-0D46-A658-37C5-507CE3A95210}"/>
                  </a:ext>
                </a:extLst>
              </p:cNvPr>
              <p:cNvGrpSpPr>
                <a:grpSpLocks noChangeAspect="1"/>
              </p:cNvGrpSpPr>
              <p:nvPr/>
            </p:nvGrpSpPr>
            <p:grpSpPr bwMode="auto">
              <a:xfrm>
                <a:off x="9247414" y="3118531"/>
                <a:ext cx="334415" cy="333293"/>
                <a:chOff x="4630" y="751"/>
                <a:chExt cx="298" cy="297"/>
              </a:xfrm>
              <a:solidFill>
                <a:schemeClr val="bg2"/>
              </a:solidFill>
            </p:grpSpPr>
            <p:sp>
              <p:nvSpPr>
                <p:cNvPr id="121" name="Freeform 209">
                  <a:extLst>
                    <a:ext uri="{FF2B5EF4-FFF2-40B4-BE49-F238E27FC236}">
                      <a16:creationId xmlns:a16="http://schemas.microsoft.com/office/drawing/2014/main" id="{6674F91B-19AC-3325-F213-BCC82CCB512B}"/>
                    </a:ext>
                  </a:extLst>
                </p:cNvPr>
                <p:cNvSpPr>
                  <a:spLocks/>
                </p:cNvSpPr>
                <p:nvPr/>
              </p:nvSpPr>
              <p:spPr bwMode="auto">
                <a:xfrm>
                  <a:off x="4748" y="751"/>
                  <a:ext cx="180" cy="119"/>
                </a:xfrm>
                <a:custGeom>
                  <a:avLst/>
                  <a:gdLst>
                    <a:gd name="T0" fmla="*/ 49 w 86"/>
                    <a:gd name="T1" fmla="*/ 57 h 57"/>
                    <a:gd name="T2" fmla="*/ 47 w 86"/>
                    <a:gd name="T3" fmla="*/ 55 h 57"/>
                    <a:gd name="T4" fmla="*/ 47 w 86"/>
                    <a:gd name="T5" fmla="*/ 51 h 57"/>
                    <a:gd name="T6" fmla="*/ 78 w 86"/>
                    <a:gd name="T7" fmla="*/ 31 h 57"/>
                    <a:gd name="T8" fmla="*/ 38 w 86"/>
                    <a:gd name="T9" fmla="*/ 7 h 57"/>
                    <a:gd name="T10" fmla="*/ 6 w 86"/>
                    <a:gd name="T11" fmla="*/ 29 h 57"/>
                    <a:gd name="T12" fmla="*/ 1 w 86"/>
                    <a:gd name="T13" fmla="*/ 28 h 57"/>
                    <a:gd name="T14" fmla="*/ 2 w 86"/>
                    <a:gd name="T15" fmla="*/ 24 h 57"/>
                    <a:gd name="T16" fmla="*/ 36 w 86"/>
                    <a:gd name="T17" fmla="*/ 1 h 57"/>
                    <a:gd name="T18" fmla="*/ 40 w 86"/>
                    <a:gd name="T19" fmla="*/ 1 h 57"/>
                    <a:gd name="T20" fmla="*/ 85 w 86"/>
                    <a:gd name="T21" fmla="*/ 28 h 57"/>
                    <a:gd name="T22" fmla="*/ 86 w 86"/>
                    <a:gd name="T23" fmla="*/ 31 h 57"/>
                    <a:gd name="T24" fmla="*/ 85 w 86"/>
                    <a:gd name="T25" fmla="*/ 33 h 57"/>
                    <a:gd name="T26" fmla="*/ 51 w 86"/>
                    <a:gd name="T27" fmla="*/ 56 h 57"/>
                    <a:gd name="T28" fmla="*/ 49 w 86"/>
                    <a:gd name="T2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57">
                      <a:moveTo>
                        <a:pt x="49" y="57"/>
                      </a:moveTo>
                      <a:cubicBezTo>
                        <a:pt x="48" y="57"/>
                        <a:pt x="47" y="56"/>
                        <a:pt x="47" y="55"/>
                      </a:cubicBezTo>
                      <a:cubicBezTo>
                        <a:pt x="46" y="54"/>
                        <a:pt x="46" y="52"/>
                        <a:pt x="47" y="51"/>
                      </a:cubicBezTo>
                      <a:cubicBezTo>
                        <a:pt x="78" y="31"/>
                        <a:pt x="78" y="31"/>
                        <a:pt x="78" y="31"/>
                      </a:cubicBezTo>
                      <a:cubicBezTo>
                        <a:pt x="38" y="7"/>
                        <a:pt x="38" y="7"/>
                        <a:pt x="38" y="7"/>
                      </a:cubicBezTo>
                      <a:cubicBezTo>
                        <a:pt x="6" y="29"/>
                        <a:pt x="6" y="29"/>
                        <a:pt x="6" y="29"/>
                      </a:cubicBezTo>
                      <a:cubicBezTo>
                        <a:pt x="4" y="30"/>
                        <a:pt x="2" y="29"/>
                        <a:pt x="1" y="28"/>
                      </a:cubicBezTo>
                      <a:cubicBezTo>
                        <a:pt x="0" y="26"/>
                        <a:pt x="1" y="25"/>
                        <a:pt x="2" y="24"/>
                      </a:cubicBezTo>
                      <a:cubicBezTo>
                        <a:pt x="36" y="1"/>
                        <a:pt x="36" y="1"/>
                        <a:pt x="36" y="1"/>
                      </a:cubicBezTo>
                      <a:cubicBezTo>
                        <a:pt x="37" y="0"/>
                        <a:pt x="39" y="0"/>
                        <a:pt x="40" y="1"/>
                      </a:cubicBezTo>
                      <a:cubicBezTo>
                        <a:pt x="85" y="28"/>
                        <a:pt x="85" y="28"/>
                        <a:pt x="85" y="28"/>
                      </a:cubicBezTo>
                      <a:cubicBezTo>
                        <a:pt x="86" y="29"/>
                        <a:pt x="86" y="30"/>
                        <a:pt x="86" y="31"/>
                      </a:cubicBezTo>
                      <a:cubicBezTo>
                        <a:pt x="86" y="32"/>
                        <a:pt x="86" y="33"/>
                        <a:pt x="85" y="33"/>
                      </a:cubicBezTo>
                      <a:cubicBezTo>
                        <a:pt x="51" y="56"/>
                        <a:pt x="51" y="56"/>
                        <a:pt x="51" y="56"/>
                      </a:cubicBezTo>
                      <a:cubicBezTo>
                        <a:pt x="50" y="57"/>
                        <a:pt x="50" y="57"/>
                        <a:pt x="49"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2" name="Line 210">
                  <a:extLst>
                    <a:ext uri="{FF2B5EF4-FFF2-40B4-BE49-F238E27FC236}">
                      <a16:creationId xmlns:a16="http://schemas.microsoft.com/office/drawing/2014/main" id="{5DF68FAF-E6C0-C199-812B-9C718B578D05}"/>
                    </a:ext>
                  </a:extLst>
                </p:cNvPr>
                <p:cNvSpPr>
                  <a:spLocks noChangeShapeType="1"/>
                </p:cNvSpPr>
                <p:nvPr/>
              </p:nvSpPr>
              <p:spPr bwMode="auto">
                <a:xfrm>
                  <a:off x="4756" y="805"/>
                  <a:ext cx="0" cy="0"/>
                </a:xfrm>
                <a:prstGeom prst="line">
                  <a:avLst/>
                </a:prstGeom>
                <a:grp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sv-SE"/>
                </a:p>
              </p:txBody>
            </p:sp>
            <p:sp>
              <p:nvSpPr>
                <p:cNvPr id="123" name="Line 211">
                  <a:extLst>
                    <a:ext uri="{FF2B5EF4-FFF2-40B4-BE49-F238E27FC236}">
                      <a16:creationId xmlns:a16="http://schemas.microsoft.com/office/drawing/2014/main" id="{0E0541D4-00FC-417B-08BA-F122CE0848A4}"/>
                    </a:ext>
                  </a:extLst>
                </p:cNvPr>
                <p:cNvSpPr>
                  <a:spLocks noChangeShapeType="1"/>
                </p:cNvSpPr>
                <p:nvPr/>
              </p:nvSpPr>
              <p:spPr bwMode="auto">
                <a:xfrm>
                  <a:off x="4710" y="837"/>
                  <a:ext cx="0" cy="0"/>
                </a:xfrm>
                <a:prstGeom prst="line">
                  <a:avLst/>
                </a:prstGeom>
                <a:grpFill/>
                <a:ln w="19050"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sv-SE"/>
                </a:p>
              </p:txBody>
            </p:sp>
            <p:sp>
              <p:nvSpPr>
                <p:cNvPr id="124" name="Freeform 212">
                  <a:extLst>
                    <a:ext uri="{FF2B5EF4-FFF2-40B4-BE49-F238E27FC236}">
                      <a16:creationId xmlns:a16="http://schemas.microsoft.com/office/drawing/2014/main" id="{7B7B51E6-1BFB-4084-9CD4-F22408F7E834}"/>
                    </a:ext>
                  </a:extLst>
                </p:cNvPr>
                <p:cNvSpPr>
                  <a:spLocks/>
                </p:cNvSpPr>
                <p:nvPr/>
              </p:nvSpPr>
              <p:spPr bwMode="auto">
                <a:xfrm>
                  <a:off x="4630" y="830"/>
                  <a:ext cx="180" cy="120"/>
                </a:xfrm>
                <a:custGeom>
                  <a:avLst/>
                  <a:gdLst>
                    <a:gd name="T0" fmla="*/ 48 w 86"/>
                    <a:gd name="T1" fmla="*/ 57 h 57"/>
                    <a:gd name="T2" fmla="*/ 47 w 86"/>
                    <a:gd name="T3" fmla="*/ 57 h 57"/>
                    <a:gd name="T4" fmla="*/ 2 w 86"/>
                    <a:gd name="T5" fmla="*/ 29 h 57"/>
                    <a:gd name="T6" fmla="*/ 0 w 86"/>
                    <a:gd name="T7" fmla="*/ 26 h 57"/>
                    <a:gd name="T8" fmla="*/ 2 w 86"/>
                    <a:gd name="T9" fmla="*/ 24 h 57"/>
                    <a:gd name="T10" fmla="*/ 36 w 86"/>
                    <a:gd name="T11" fmla="*/ 1 h 57"/>
                    <a:gd name="T12" fmla="*/ 40 w 86"/>
                    <a:gd name="T13" fmla="*/ 1 h 57"/>
                    <a:gd name="T14" fmla="*/ 39 w 86"/>
                    <a:gd name="T15" fmla="*/ 6 h 57"/>
                    <a:gd name="T16" fmla="*/ 9 w 86"/>
                    <a:gd name="T17" fmla="*/ 26 h 57"/>
                    <a:gd name="T18" fmla="*/ 48 w 86"/>
                    <a:gd name="T19" fmla="*/ 50 h 57"/>
                    <a:gd name="T20" fmla="*/ 81 w 86"/>
                    <a:gd name="T21" fmla="*/ 28 h 57"/>
                    <a:gd name="T22" fmla="*/ 85 w 86"/>
                    <a:gd name="T23" fmla="*/ 29 h 57"/>
                    <a:gd name="T24" fmla="*/ 84 w 86"/>
                    <a:gd name="T25" fmla="*/ 33 h 57"/>
                    <a:gd name="T26" fmla="*/ 50 w 86"/>
                    <a:gd name="T27" fmla="*/ 56 h 57"/>
                    <a:gd name="T28" fmla="*/ 48 w 86"/>
                    <a:gd name="T2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6" h="57">
                      <a:moveTo>
                        <a:pt x="48" y="57"/>
                      </a:moveTo>
                      <a:cubicBezTo>
                        <a:pt x="48" y="57"/>
                        <a:pt x="47" y="57"/>
                        <a:pt x="47" y="57"/>
                      </a:cubicBezTo>
                      <a:cubicBezTo>
                        <a:pt x="2" y="29"/>
                        <a:pt x="2" y="29"/>
                        <a:pt x="2" y="29"/>
                      </a:cubicBezTo>
                      <a:cubicBezTo>
                        <a:pt x="1" y="28"/>
                        <a:pt x="0" y="27"/>
                        <a:pt x="0" y="26"/>
                      </a:cubicBezTo>
                      <a:cubicBezTo>
                        <a:pt x="0" y="25"/>
                        <a:pt x="1" y="24"/>
                        <a:pt x="2" y="24"/>
                      </a:cubicBezTo>
                      <a:cubicBezTo>
                        <a:pt x="36" y="1"/>
                        <a:pt x="36" y="1"/>
                        <a:pt x="36" y="1"/>
                      </a:cubicBezTo>
                      <a:cubicBezTo>
                        <a:pt x="37" y="0"/>
                        <a:pt x="39" y="0"/>
                        <a:pt x="40" y="1"/>
                      </a:cubicBezTo>
                      <a:cubicBezTo>
                        <a:pt x="41" y="3"/>
                        <a:pt x="41" y="5"/>
                        <a:pt x="39" y="6"/>
                      </a:cubicBezTo>
                      <a:cubicBezTo>
                        <a:pt x="9" y="26"/>
                        <a:pt x="9" y="26"/>
                        <a:pt x="9" y="26"/>
                      </a:cubicBezTo>
                      <a:cubicBezTo>
                        <a:pt x="48" y="50"/>
                        <a:pt x="48" y="50"/>
                        <a:pt x="48" y="50"/>
                      </a:cubicBezTo>
                      <a:cubicBezTo>
                        <a:pt x="81" y="28"/>
                        <a:pt x="81" y="28"/>
                        <a:pt x="81" y="28"/>
                      </a:cubicBezTo>
                      <a:cubicBezTo>
                        <a:pt x="82" y="27"/>
                        <a:pt x="84" y="27"/>
                        <a:pt x="85" y="29"/>
                      </a:cubicBezTo>
                      <a:cubicBezTo>
                        <a:pt x="86" y="30"/>
                        <a:pt x="85" y="32"/>
                        <a:pt x="84" y="33"/>
                      </a:cubicBezTo>
                      <a:cubicBezTo>
                        <a:pt x="50" y="56"/>
                        <a:pt x="50" y="56"/>
                        <a:pt x="50" y="56"/>
                      </a:cubicBezTo>
                      <a:cubicBezTo>
                        <a:pt x="49" y="57"/>
                        <a:pt x="49" y="57"/>
                        <a:pt x="48"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5" name="Freeform 213">
                  <a:extLst>
                    <a:ext uri="{FF2B5EF4-FFF2-40B4-BE49-F238E27FC236}">
                      <a16:creationId xmlns:a16="http://schemas.microsoft.com/office/drawing/2014/main" id="{B8472B35-FE58-52C7-0343-6D4098EC0216}"/>
                    </a:ext>
                  </a:extLst>
                </p:cNvPr>
                <p:cNvSpPr>
                  <a:spLocks/>
                </p:cNvSpPr>
                <p:nvPr/>
              </p:nvSpPr>
              <p:spPr bwMode="auto">
                <a:xfrm>
                  <a:off x="4630" y="910"/>
                  <a:ext cx="180" cy="73"/>
                </a:xfrm>
                <a:custGeom>
                  <a:avLst/>
                  <a:gdLst>
                    <a:gd name="T0" fmla="*/ 48 w 86"/>
                    <a:gd name="T1" fmla="*/ 35 h 35"/>
                    <a:gd name="T2" fmla="*/ 47 w 86"/>
                    <a:gd name="T3" fmla="*/ 34 h 35"/>
                    <a:gd name="T4" fmla="*/ 1 w 86"/>
                    <a:gd name="T5" fmla="*/ 6 h 35"/>
                    <a:gd name="T6" fmla="*/ 1 w 86"/>
                    <a:gd name="T7" fmla="*/ 2 h 35"/>
                    <a:gd name="T8" fmla="*/ 5 w 86"/>
                    <a:gd name="T9" fmla="*/ 1 h 35"/>
                    <a:gd name="T10" fmla="*/ 48 w 86"/>
                    <a:gd name="T11" fmla="*/ 28 h 35"/>
                    <a:gd name="T12" fmla="*/ 81 w 86"/>
                    <a:gd name="T13" fmla="*/ 6 h 35"/>
                    <a:gd name="T14" fmla="*/ 85 w 86"/>
                    <a:gd name="T15" fmla="*/ 7 h 35"/>
                    <a:gd name="T16" fmla="*/ 84 w 86"/>
                    <a:gd name="T17" fmla="*/ 11 h 35"/>
                    <a:gd name="T18" fmla="*/ 50 w 86"/>
                    <a:gd name="T19" fmla="*/ 34 h 35"/>
                    <a:gd name="T20" fmla="*/ 48 w 86"/>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5">
                      <a:moveTo>
                        <a:pt x="48" y="35"/>
                      </a:moveTo>
                      <a:cubicBezTo>
                        <a:pt x="48" y="35"/>
                        <a:pt x="47" y="34"/>
                        <a:pt x="47" y="34"/>
                      </a:cubicBezTo>
                      <a:cubicBezTo>
                        <a:pt x="1" y="6"/>
                        <a:pt x="1" y="6"/>
                        <a:pt x="1" y="6"/>
                      </a:cubicBezTo>
                      <a:cubicBezTo>
                        <a:pt x="0" y="6"/>
                        <a:pt x="0" y="4"/>
                        <a:pt x="1" y="2"/>
                      </a:cubicBezTo>
                      <a:cubicBezTo>
                        <a:pt x="1" y="1"/>
                        <a:pt x="3" y="0"/>
                        <a:pt x="5" y="1"/>
                      </a:cubicBezTo>
                      <a:cubicBezTo>
                        <a:pt x="48" y="28"/>
                        <a:pt x="48" y="28"/>
                        <a:pt x="48" y="28"/>
                      </a:cubicBezTo>
                      <a:cubicBezTo>
                        <a:pt x="81" y="6"/>
                        <a:pt x="81" y="6"/>
                        <a:pt x="81" y="6"/>
                      </a:cubicBezTo>
                      <a:cubicBezTo>
                        <a:pt x="82" y="5"/>
                        <a:pt x="84" y="6"/>
                        <a:pt x="85" y="7"/>
                      </a:cubicBezTo>
                      <a:cubicBezTo>
                        <a:pt x="86" y="8"/>
                        <a:pt x="85" y="10"/>
                        <a:pt x="84" y="11"/>
                      </a:cubicBezTo>
                      <a:cubicBezTo>
                        <a:pt x="50" y="34"/>
                        <a:pt x="50" y="34"/>
                        <a:pt x="50" y="34"/>
                      </a:cubicBezTo>
                      <a:cubicBezTo>
                        <a:pt x="49" y="34"/>
                        <a:pt x="49" y="35"/>
                        <a:pt x="48"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6" name="Freeform 214">
                  <a:extLst>
                    <a:ext uri="{FF2B5EF4-FFF2-40B4-BE49-F238E27FC236}">
                      <a16:creationId xmlns:a16="http://schemas.microsoft.com/office/drawing/2014/main" id="{72A413FA-03D3-8A39-2321-8A15609EADF1}"/>
                    </a:ext>
                  </a:extLst>
                </p:cNvPr>
                <p:cNvSpPr>
                  <a:spLocks/>
                </p:cNvSpPr>
                <p:nvPr/>
              </p:nvSpPr>
              <p:spPr bwMode="auto">
                <a:xfrm>
                  <a:off x="4844" y="841"/>
                  <a:ext cx="84" cy="61"/>
                </a:xfrm>
                <a:custGeom>
                  <a:avLst/>
                  <a:gdLst>
                    <a:gd name="T0" fmla="*/ 3 w 40"/>
                    <a:gd name="T1" fmla="*/ 29 h 29"/>
                    <a:gd name="T2" fmla="*/ 1 w 40"/>
                    <a:gd name="T3" fmla="*/ 28 h 29"/>
                    <a:gd name="T4" fmla="*/ 2 w 40"/>
                    <a:gd name="T5" fmla="*/ 24 h 29"/>
                    <a:gd name="T6" fmla="*/ 35 w 40"/>
                    <a:gd name="T7" fmla="*/ 1 h 29"/>
                    <a:gd name="T8" fmla="*/ 39 w 40"/>
                    <a:gd name="T9" fmla="*/ 2 h 29"/>
                    <a:gd name="T10" fmla="*/ 39 w 40"/>
                    <a:gd name="T11" fmla="*/ 6 h 29"/>
                    <a:gd name="T12" fmla="*/ 5 w 40"/>
                    <a:gd name="T13" fmla="*/ 29 h 29"/>
                    <a:gd name="T14" fmla="*/ 3 w 4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9">
                      <a:moveTo>
                        <a:pt x="3" y="29"/>
                      </a:moveTo>
                      <a:cubicBezTo>
                        <a:pt x="2" y="29"/>
                        <a:pt x="1" y="29"/>
                        <a:pt x="1" y="28"/>
                      </a:cubicBezTo>
                      <a:cubicBezTo>
                        <a:pt x="0" y="27"/>
                        <a:pt x="0" y="25"/>
                        <a:pt x="2" y="24"/>
                      </a:cubicBezTo>
                      <a:cubicBezTo>
                        <a:pt x="35" y="1"/>
                        <a:pt x="35" y="1"/>
                        <a:pt x="35" y="1"/>
                      </a:cubicBezTo>
                      <a:cubicBezTo>
                        <a:pt x="37" y="0"/>
                        <a:pt x="39" y="1"/>
                        <a:pt x="39" y="2"/>
                      </a:cubicBezTo>
                      <a:cubicBezTo>
                        <a:pt x="40" y="3"/>
                        <a:pt x="40" y="5"/>
                        <a:pt x="39" y="6"/>
                      </a:cubicBezTo>
                      <a:cubicBezTo>
                        <a:pt x="5" y="29"/>
                        <a:pt x="5" y="29"/>
                        <a:pt x="5" y="29"/>
                      </a:cubicBezTo>
                      <a:cubicBezTo>
                        <a:pt x="4" y="29"/>
                        <a:pt x="4"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7" name="Freeform 215">
                  <a:extLst>
                    <a:ext uri="{FF2B5EF4-FFF2-40B4-BE49-F238E27FC236}">
                      <a16:creationId xmlns:a16="http://schemas.microsoft.com/office/drawing/2014/main" id="{E9744DF7-46FF-E1D4-A496-E83446DA4FE4}"/>
                    </a:ext>
                  </a:extLst>
                </p:cNvPr>
                <p:cNvSpPr>
                  <a:spLocks/>
                </p:cNvSpPr>
                <p:nvPr/>
              </p:nvSpPr>
              <p:spPr bwMode="auto">
                <a:xfrm>
                  <a:off x="4630" y="943"/>
                  <a:ext cx="180" cy="72"/>
                </a:xfrm>
                <a:custGeom>
                  <a:avLst/>
                  <a:gdLst>
                    <a:gd name="T0" fmla="*/ 48 w 86"/>
                    <a:gd name="T1" fmla="*/ 34 h 34"/>
                    <a:gd name="T2" fmla="*/ 47 w 86"/>
                    <a:gd name="T3" fmla="*/ 34 h 34"/>
                    <a:gd name="T4" fmla="*/ 1 w 86"/>
                    <a:gd name="T5" fmla="*/ 6 h 34"/>
                    <a:gd name="T6" fmla="*/ 1 w 86"/>
                    <a:gd name="T7" fmla="*/ 2 h 34"/>
                    <a:gd name="T8" fmla="*/ 5 w 86"/>
                    <a:gd name="T9" fmla="*/ 1 h 34"/>
                    <a:gd name="T10" fmla="*/ 48 w 86"/>
                    <a:gd name="T11" fmla="*/ 28 h 34"/>
                    <a:gd name="T12" fmla="*/ 81 w 86"/>
                    <a:gd name="T13" fmla="*/ 6 h 34"/>
                    <a:gd name="T14" fmla="*/ 85 w 86"/>
                    <a:gd name="T15" fmla="*/ 7 h 34"/>
                    <a:gd name="T16" fmla="*/ 84 w 86"/>
                    <a:gd name="T17" fmla="*/ 11 h 34"/>
                    <a:gd name="T18" fmla="*/ 50 w 86"/>
                    <a:gd name="T19" fmla="*/ 34 h 34"/>
                    <a:gd name="T20" fmla="*/ 48 w 86"/>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4">
                      <a:moveTo>
                        <a:pt x="48" y="34"/>
                      </a:moveTo>
                      <a:cubicBezTo>
                        <a:pt x="48" y="34"/>
                        <a:pt x="47" y="34"/>
                        <a:pt x="47" y="34"/>
                      </a:cubicBezTo>
                      <a:cubicBezTo>
                        <a:pt x="1" y="6"/>
                        <a:pt x="1" y="6"/>
                        <a:pt x="1" y="6"/>
                      </a:cubicBezTo>
                      <a:cubicBezTo>
                        <a:pt x="0" y="5"/>
                        <a:pt x="0" y="3"/>
                        <a:pt x="1" y="2"/>
                      </a:cubicBezTo>
                      <a:cubicBezTo>
                        <a:pt x="1" y="1"/>
                        <a:pt x="3" y="0"/>
                        <a:pt x="5" y="1"/>
                      </a:cubicBezTo>
                      <a:cubicBezTo>
                        <a:pt x="48" y="28"/>
                        <a:pt x="48" y="28"/>
                        <a:pt x="48" y="28"/>
                      </a:cubicBezTo>
                      <a:cubicBezTo>
                        <a:pt x="81" y="6"/>
                        <a:pt x="81" y="6"/>
                        <a:pt x="81" y="6"/>
                      </a:cubicBezTo>
                      <a:cubicBezTo>
                        <a:pt x="82" y="5"/>
                        <a:pt x="84" y="5"/>
                        <a:pt x="85" y="7"/>
                      </a:cubicBezTo>
                      <a:cubicBezTo>
                        <a:pt x="86" y="8"/>
                        <a:pt x="85" y="10"/>
                        <a:pt x="84" y="11"/>
                      </a:cubicBezTo>
                      <a:cubicBezTo>
                        <a:pt x="50" y="34"/>
                        <a:pt x="50" y="34"/>
                        <a:pt x="50" y="34"/>
                      </a:cubicBezTo>
                      <a:cubicBezTo>
                        <a:pt x="49" y="34"/>
                        <a:pt x="49" y="34"/>
                        <a:pt x="4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8" name="Freeform 216">
                  <a:extLst>
                    <a:ext uri="{FF2B5EF4-FFF2-40B4-BE49-F238E27FC236}">
                      <a16:creationId xmlns:a16="http://schemas.microsoft.com/office/drawing/2014/main" id="{551D060D-2C47-77A8-7684-4C4AC3A87CC1}"/>
                    </a:ext>
                  </a:extLst>
                </p:cNvPr>
                <p:cNvSpPr>
                  <a:spLocks/>
                </p:cNvSpPr>
                <p:nvPr/>
              </p:nvSpPr>
              <p:spPr bwMode="auto">
                <a:xfrm>
                  <a:off x="4844" y="874"/>
                  <a:ext cx="84" cy="61"/>
                </a:xfrm>
                <a:custGeom>
                  <a:avLst/>
                  <a:gdLst>
                    <a:gd name="T0" fmla="*/ 3 w 40"/>
                    <a:gd name="T1" fmla="*/ 29 h 29"/>
                    <a:gd name="T2" fmla="*/ 1 w 40"/>
                    <a:gd name="T3" fmla="*/ 28 h 29"/>
                    <a:gd name="T4" fmla="*/ 2 w 40"/>
                    <a:gd name="T5" fmla="*/ 23 h 29"/>
                    <a:gd name="T6" fmla="*/ 35 w 40"/>
                    <a:gd name="T7" fmla="*/ 1 h 29"/>
                    <a:gd name="T8" fmla="*/ 39 w 40"/>
                    <a:gd name="T9" fmla="*/ 2 h 29"/>
                    <a:gd name="T10" fmla="*/ 39 w 40"/>
                    <a:gd name="T11" fmla="*/ 6 h 29"/>
                    <a:gd name="T12" fmla="*/ 5 w 40"/>
                    <a:gd name="T13" fmla="*/ 28 h 29"/>
                    <a:gd name="T14" fmla="*/ 3 w 40"/>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9">
                      <a:moveTo>
                        <a:pt x="3" y="29"/>
                      </a:moveTo>
                      <a:cubicBezTo>
                        <a:pt x="2" y="29"/>
                        <a:pt x="1" y="28"/>
                        <a:pt x="1" y="28"/>
                      </a:cubicBezTo>
                      <a:cubicBezTo>
                        <a:pt x="0" y="26"/>
                        <a:pt x="0" y="24"/>
                        <a:pt x="2" y="23"/>
                      </a:cubicBezTo>
                      <a:cubicBezTo>
                        <a:pt x="35" y="1"/>
                        <a:pt x="35" y="1"/>
                        <a:pt x="35" y="1"/>
                      </a:cubicBezTo>
                      <a:cubicBezTo>
                        <a:pt x="37" y="0"/>
                        <a:pt x="39" y="0"/>
                        <a:pt x="39" y="2"/>
                      </a:cubicBezTo>
                      <a:cubicBezTo>
                        <a:pt x="40" y="3"/>
                        <a:pt x="40" y="5"/>
                        <a:pt x="39" y="6"/>
                      </a:cubicBezTo>
                      <a:cubicBezTo>
                        <a:pt x="5" y="28"/>
                        <a:pt x="5" y="28"/>
                        <a:pt x="5" y="28"/>
                      </a:cubicBezTo>
                      <a:cubicBezTo>
                        <a:pt x="4" y="29"/>
                        <a:pt x="4"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9" name="Freeform 217">
                  <a:extLst>
                    <a:ext uri="{FF2B5EF4-FFF2-40B4-BE49-F238E27FC236}">
                      <a16:creationId xmlns:a16="http://schemas.microsoft.com/office/drawing/2014/main" id="{D6B15FE9-8E1C-A6EF-DE3C-BBE5B60D7483}"/>
                    </a:ext>
                  </a:extLst>
                </p:cNvPr>
                <p:cNvSpPr>
                  <a:spLocks/>
                </p:cNvSpPr>
                <p:nvPr/>
              </p:nvSpPr>
              <p:spPr bwMode="auto">
                <a:xfrm>
                  <a:off x="4630" y="977"/>
                  <a:ext cx="180" cy="71"/>
                </a:xfrm>
                <a:custGeom>
                  <a:avLst/>
                  <a:gdLst>
                    <a:gd name="T0" fmla="*/ 48 w 86"/>
                    <a:gd name="T1" fmla="*/ 34 h 34"/>
                    <a:gd name="T2" fmla="*/ 47 w 86"/>
                    <a:gd name="T3" fmla="*/ 33 h 34"/>
                    <a:gd name="T4" fmla="*/ 1 w 86"/>
                    <a:gd name="T5" fmla="*/ 6 h 34"/>
                    <a:gd name="T6" fmla="*/ 1 w 86"/>
                    <a:gd name="T7" fmla="*/ 2 h 34"/>
                    <a:gd name="T8" fmla="*/ 5 w 86"/>
                    <a:gd name="T9" fmla="*/ 1 h 34"/>
                    <a:gd name="T10" fmla="*/ 48 w 86"/>
                    <a:gd name="T11" fmla="*/ 27 h 34"/>
                    <a:gd name="T12" fmla="*/ 81 w 86"/>
                    <a:gd name="T13" fmla="*/ 5 h 34"/>
                    <a:gd name="T14" fmla="*/ 85 w 86"/>
                    <a:gd name="T15" fmla="*/ 6 h 34"/>
                    <a:gd name="T16" fmla="*/ 84 w 86"/>
                    <a:gd name="T17" fmla="*/ 10 h 34"/>
                    <a:gd name="T18" fmla="*/ 50 w 86"/>
                    <a:gd name="T19" fmla="*/ 33 h 34"/>
                    <a:gd name="T20" fmla="*/ 48 w 86"/>
                    <a:gd name="T2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34">
                      <a:moveTo>
                        <a:pt x="48" y="34"/>
                      </a:moveTo>
                      <a:cubicBezTo>
                        <a:pt x="48" y="34"/>
                        <a:pt x="47" y="34"/>
                        <a:pt x="47" y="33"/>
                      </a:cubicBezTo>
                      <a:cubicBezTo>
                        <a:pt x="1" y="6"/>
                        <a:pt x="1" y="6"/>
                        <a:pt x="1" y="6"/>
                      </a:cubicBezTo>
                      <a:cubicBezTo>
                        <a:pt x="0" y="5"/>
                        <a:pt x="0" y="3"/>
                        <a:pt x="1" y="2"/>
                      </a:cubicBezTo>
                      <a:cubicBezTo>
                        <a:pt x="1" y="0"/>
                        <a:pt x="3" y="0"/>
                        <a:pt x="5" y="1"/>
                      </a:cubicBezTo>
                      <a:cubicBezTo>
                        <a:pt x="48" y="27"/>
                        <a:pt x="48" y="27"/>
                        <a:pt x="48" y="27"/>
                      </a:cubicBezTo>
                      <a:cubicBezTo>
                        <a:pt x="81" y="5"/>
                        <a:pt x="81" y="5"/>
                        <a:pt x="81" y="5"/>
                      </a:cubicBezTo>
                      <a:cubicBezTo>
                        <a:pt x="82" y="5"/>
                        <a:pt x="84" y="5"/>
                        <a:pt x="85" y="6"/>
                      </a:cubicBezTo>
                      <a:cubicBezTo>
                        <a:pt x="86" y="8"/>
                        <a:pt x="85" y="9"/>
                        <a:pt x="84" y="10"/>
                      </a:cubicBezTo>
                      <a:cubicBezTo>
                        <a:pt x="50" y="33"/>
                        <a:pt x="50" y="33"/>
                        <a:pt x="50" y="33"/>
                      </a:cubicBezTo>
                      <a:cubicBezTo>
                        <a:pt x="49" y="34"/>
                        <a:pt x="49" y="34"/>
                        <a:pt x="4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0" name="Freeform 218">
                  <a:extLst>
                    <a:ext uri="{FF2B5EF4-FFF2-40B4-BE49-F238E27FC236}">
                      <a16:creationId xmlns:a16="http://schemas.microsoft.com/office/drawing/2014/main" id="{E8AF82AC-5122-365F-1A66-D12553D184AE}"/>
                    </a:ext>
                  </a:extLst>
                </p:cNvPr>
                <p:cNvSpPr>
                  <a:spLocks/>
                </p:cNvSpPr>
                <p:nvPr/>
              </p:nvSpPr>
              <p:spPr bwMode="auto">
                <a:xfrm>
                  <a:off x="4844" y="906"/>
                  <a:ext cx="84" cy="62"/>
                </a:xfrm>
                <a:custGeom>
                  <a:avLst/>
                  <a:gdLst>
                    <a:gd name="T0" fmla="*/ 3 w 40"/>
                    <a:gd name="T1" fmla="*/ 30 h 30"/>
                    <a:gd name="T2" fmla="*/ 1 w 40"/>
                    <a:gd name="T3" fmla="*/ 28 h 30"/>
                    <a:gd name="T4" fmla="*/ 2 w 40"/>
                    <a:gd name="T5" fmla="*/ 24 h 30"/>
                    <a:gd name="T6" fmla="*/ 35 w 40"/>
                    <a:gd name="T7" fmla="*/ 1 h 30"/>
                    <a:gd name="T8" fmla="*/ 39 w 40"/>
                    <a:gd name="T9" fmla="*/ 2 h 30"/>
                    <a:gd name="T10" fmla="*/ 39 w 40"/>
                    <a:gd name="T11" fmla="*/ 6 h 30"/>
                    <a:gd name="T12" fmla="*/ 5 w 40"/>
                    <a:gd name="T13" fmla="*/ 29 h 30"/>
                    <a:gd name="T14" fmla="*/ 3 w 4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0">
                      <a:moveTo>
                        <a:pt x="3" y="30"/>
                      </a:moveTo>
                      <a:cubicBezTo>
                        <a:pt x="2" y="30"/>
                        <a:pt x="1" y="29"/>
                        <a:pt x="1" y="28"/>
                      </a:cubicBezTo>
                      <a:cubicBezTo>
                        <a:pt x="0" y="27"/>
                        <a:pt x="0" y="25"/>
                        <a:pt x="2" y="24"/>
                      </a:cubicBezTo>
                      <a:cubicBezTo>
                        <a:pt x="35" y="1"/>
                        <a:pt x="35" y="1"/>
                        <a:pt x="35" y="1"/>
                      </a:cubicBezTo>
                      <a:cubicBezTo>
                        <a:pt x="37" y="0"/>
                        <a:pt x="39" y="1"/>
                        <a:pt x="39" y="2"/>
                      </a:cubicBezTo>
                      <a:cubicBezTo>
                        <a:pt x="40" y="4"/>
                        <a:pt x="40" y="5"/>
                        <a:pt x="39" y="6"/>
                      </a:cubicBezTo>
                      <a:cubicBezTo>
                        <a:pt x="5" y="29"/>
                        <a:pt x="5" y="29"/>
                        <a:pt x="5" y="29"/>
                      </a:cubicBezTo>
                      <a:cubicBezTo>
                        <a:pt x="4" y="29"/>
                        <a:pt x="4" y="30"/>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1" name="Freeform 219">
                  <a:extLst>
                    <a:ext uri="{FF2B5EF4-FFF2-40B4-BE49-F238E27FC236}">
                      <a16:creationId xmlns:a16="http://schemas.microsoft.com/office/drawing/2014/main" id="{9103194B-6DEC-1B5F-63F6-F88F69D3F1D1}"/>
                    </a:ext>
                  </a:extLst>
                </p:cNvPr>
                <p:cNvSpPr>
                  <a:spLocks/>
                </p:cNvSpPr>
                <p:nvPr/>
              </p:nvSpPr>
              <p:spPr bwMode="auto">
                <a:xfrm>
                  <a:off x="4691" y="791"/>
                  <a:ext cx="168" cy="111"/>
                </a:xfrm>
                <a:custGeom>
                  <a:avLst/>
                  <a:gdLst>
                    <a:gd name="T0" fmla="*/ 53 w 80"/>
                    <a:gd name="T1" fmla="*/ 53 h 53"/>
                    <a:gd name="T2" fmla="*/ 52 w 80"/>
                    <a:gd name="T3" fmla="*/ 52 h 53"/>
                    <a:gd name="T4" fmla="*/ 2 w 80"/>
                    <a:gd name="T5" fmla="*/ 21 h 53"/>
                    <a:gd name="T6" fmla="*/ 0 w 80"/>
                    <a:gd name="T7" fmla="*/ 19 h 53"/>
                    <a:gd name="T8" fmla="*/ 2 w 80"/>
                    <a:gd name="T9" fmla="*/ 16 h 53"/>
                    <a:gd name="T10" fmla="*/ 24 w 80"/>
                    <a:gd name="T11" fmla="*/ 1 h 53"/>
                    <a:gd name="T12" fmla="*/ 27 w 80"/>
                    <a:gd name="T13" fmla="*/ 1 h 53"/>
                    <a:gd name="T14" fmla="*/ 78 w 80"/>
                    <a:gd name="T15" fmla="*/ 32 h 53"/>
                    <a:gd name="T16" fmla="*/ 79 w 80"/>
                    <a:gd name="T17" fmla="*/ 37 h 53"/>
                    <a:gd name="T18" fmla="*/ 75 w 80"/>
                    <a:gd name="T19" fmla="*/ 38 h 53"/>
                    <a:gd name="T20" fmla="*/ 25 w 80"/>
                    <a:gd name="T21" fmla="*/ 7 h 53"/>
                    <a:gd name="T22" fmla="*/ 9 w 80"/>
                    <a:gd name="T23" fmla="*/ 19 h 53"/>
                    <a:gd name="T24" fmla="*/ 55 w 80"/>
                    <a:gd name="T25" fmla="*/ 47 h 53"/>
                    <a:gd name="T26" fmla="*/ 56 w 80"/>
                    <a:gd name="T27" fmla="*/ 51 h 53"/>
                    <a:gd name="T28" fmla="*/ 53 w 80"/>
                    <a:gd name="T2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53">
                      <a:moveTo>
                        <a:pt x="53" y="53"/>
                      </a:moveTo>
                      <a:cubicBezTo>
                        <a:pt x="53" y="53"/>
                        <a:pt x="52" y="52"/>
                        <a:pt x="52" y="52"/>
                      </a:cubicBezTo>
                      <a:cubicBezTo>
                        <a:pt x="2" y="21"/>
                        <a:pt x="2" y="21"/>
                        <a:pt x="2" y="21"/>
                      </a:cubicBezTo>
                      <a:cubicBezTo>
                        <a:pt x="1" y="21"/>
                        <a:pt x="0" y="20"/>
                        <a:pt x="0" y="19"/>
                      </a:cubicBezTo>
                      <a:cubicBezTo>
                        <a:pt x="0" y="18"/>
                        <a:pt x="1" y="17"/>
                        <a:pt x="2" y="16"/>
                      </a:cubicBezTo>
                      <a:cubicBezTo>
                        <a:pt x="24" y="1"/>
                        <a:pt x="24" y="1"/>
                        <a:pt x="24" y="1"/>
                      </a:cubicBezTo>
                      <a:cubicBezTo>
                        <a:pt x="25" y="0"/>
                        <a:pt x="26" y="0"/>
                        <a:pt x="27" y="1"/>
                      </a:cubicBezTo>
                      <a:cubicBezTo>
                        <a:pt x="78" y="32"/>
                        <a:pt x="78" y="32"/>
                        <a:pt x="78" y="32"/>
                      </a:cubicBezTo>
                      <a:cubicBezTo>
                        <a:pt x="79" y="33"/>
                        <a:pt x="80" y="35"/>
                        <a:pt x="79" y="37"/>
                      </a:cubicBezTo>
                      <a:cubicBezTo>
                        <a:pt x="78" y="38"/>
                        <a:pt x="76" y="38"/>
                        <a:pt x="75" y="38"/>
                      </a:cubicBezTo>
                      <a:cubicBezTo>
                        <a:pt x="25" y="7"/>
                        <a:pt x="25" y="7"/>
                        <a:pt x="25" y="7"/>
                      </a:cubicBezTo>
                      <a:cubicBezTo>
                        <a:pt x="9" y="19"/>
                        <a:pt x="9" y="19"/>
                        <a:pt x="9" y="19"/>
                      </a:cubicBezTo>
                      <a:cubicBezTo>
                        <a:pt x="55" y="47"/>
                        <a:pt x="55" y="47"/>
                        <a:pt x="55" y="47"/>
                      </a:cubicBezTo>
                      <a:cubicBezTo>
                        <a:pt x="56" y="48"/>
                        <a:pt x="57" y="50"/>
                        <a:pt x="56" y="51"/>
                      </a:cubicBezTo>
                      <a:cubicBezTo>
                        <a:pt x="55" y="52"/>
                        <a:pt x="54" y="53"/>
                        <a:pt x="5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2" name="Freeform 220">
                  <a:extLst>
                    <a:ext uri="{FF2B5EF4-FFF2-40B4-BE49-F238E27FC236}">
                      <a16:creationId xmlns:a16="http://schemas.microsoft.com/office/drawing/2014/main" id="{5D755C90-E1C1-21AF-A996-0F71F3A2726E}"/>
                    </a:ext>
                  </a:extLst>
                </p:cNvPr>
                <p:cNvSpPr>
                  <a:spLocks/>
                </p:cNvSpPr>
                <p:nvPr/>
              </p:nvSpPr>
              <p:spPr bwMode="auto">
                <a:xfrm>
                  <a:off x="4796" y="858"/>
                  <a:ext cx="61" cy="161"/>
                </a:xfrm>
                <a:custGeom>
                  <a:avLst/>
                  <a:gdLst>
                    <a:gd name="T0" fmla="*/ 3 w 29"/>
                    <a:gd name="T1" fmla="*/ 77 h 77"/>
                    <a:gd name="T2" fmla="*/ 2 w 29"/>
                    <a:gd name="T3" fmla="*/ 76 h 77"/>
                    <a:gd name="T4" fmla="*/ 0 w 29"/>
                    <a:gd name="T5" fmla="*/ 74 h 77"/>
                    <a:gd name="T6" fmla="*/ 0 w 29"/>
                    <a:gd name="T7" fmla="*/ 18 h 77"/>
                    <a:gd name="T8" fmla="*/ 3 w 29"/>
                    <a:gd name="T9" fmla="*/ 15 h 77"/>
                    <a:gd name="T10" fmla="*/ 6 w 29"/>
                    <a:gd name="T11" fmla="*/ 18 h 77"/>
                    <a:gd name="T12" fmla="*/ 6 w 29"/>
                    <a:gd name="T13" fmla="*/ 68 h 77"/>
                    <a:gd name="T14" fmla="*/ 23 w 29"/>
                    <a:gd name="T15" fmla="*/ 56 h 77"/>
                    <a:gd name="T16" fmla="*/ 23 w 29"/>
                    <a:gd name="T17" fmla="*/ 3 h 77"/>
                    <a:gd name="T18" fmla="*/ 26 w 29"/>
                    <a:gd name="T19" fmla="*/ 0 h 77"/>
                    <a:gd name="T20" fmla="*/ 29 w 29"/>
                    <a:gd name="T21" fmla="*/ 3 h 77"/>
                    <a:gd name="T22" fmla="*/ 29 w 29"/>
                    <a:gd name="T23" fmla="*/ 58 h 77"/>
                    <a:gd name="T24" fmla="*/ 28 w 29"/>
                    <a:gd name="T25" fmla="*/ 60 h 77"/>
                    <a:gd name="T26" fmla="*/ 5 w 29"/>
                    <a:gd name="T27" fmla="*/ 76 h 77"/>
                    <a:gd name="T28" fmla="*/ 3 w 29"/>
                    <a:gd name="T29"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77">
                      <a:moveTo>
                        <a:pt x="3" y="77"/>
                      </a:moveTo>
                      <a:cubicBezTo>
                        <a:pt x="3" y="77"/>
                        <a:pt x="2" y="77"/>
                        <a:pt x="2" y="76"/>
                      </a:cubicBezTo>
                      <a:cubicBezTo>
                        <a:pt x="1" y="76"/>
                        <a:pt x="0" y="75"/>
                        <a:pt x="0" y="74"/>
                      </a:cubicBezTo>
                      <a:cubicBezTo>
                        <a:pt x="0" y="18"/>
                        <a:pt x="0" y="18"/>
                        <a:pt x="0" y="18"/>
                      </a:cubicBezTo>
                      <a:cubicBezTo>
                        <a:pt x="0" y="16"/>
                        <a:pt x="2" y="15"/>
                        <a:pt x="3" y="15"/>
                      </a:cubicBezTo>
                      <a:cubicBezTo>
                        <a:pt x="5" y="15"/>
                        <a:pt x="6" y="16"/>
                        <a:pt x="6" y="18"/>
                      </a:cubicBezTo>
                      <a:cubicBezTo>
                        <a:pt x="6" y="68"/>
                        <a:pt x="6" y="68"/>
                        <a:pt x="6" y="68"/>
                      </a:cubicBezTo>
                      <a:cubicBezTo>
                        <a:pt x="23" y="56"/>
                        <a:pt x="23" y="56"/>
                        <a:pt x="23" y="56"/>
                      </a:cubicBezTo>
                      <a:cubicBezTo>
                        <a:pt x="23" y="3"/>
                        <a:pt x="23" y="3"/>
                        <a:pt x="23" y="3"/>
                      </a:cubicBezTo>
                      <a:cubicBezTo>
                        <a:pt x="23" y="1"/>
                        <a:pt x="25" y="0"/>
                        <a:pt x="26" y="0"/>
                      </a:cubicBezTo>
                      <a:cubicBezTo>
                        <a:pt x="28" y="0"/>
                        <a:pt x="29" y="1"/>
                        <a:pt x="29" y="3"/>
                      </a:cubicBezTo>
                      <a:cubicBezTo>
                        <a:pt x="29" y="58"/>
                        <a:pt x="29" y="58"/>
                        <a:pt x="29" y="58"/>
                      </a:cubicBezTo>
                      <a:cubicBezTo>
                        <a:pt x="29" y="59"/>
                        <a:pt x="29" y="60"/>
                        <a:pt x="28" y="60"/>
                      </a:cubicBezTo>
                      <a:cubicBezTo>
                        <a:pt x="5" y="76"/>
                        <a:pt x="5" y="76"/>
                        <a:pt x="5" y="76"/>
                      </a:cubicBezTo>
                      <a:cubicBezTo>
                        <a:pt x="5" y="76"/>
                        <a:pt x="4" y="77"/>
                        <a:pt x="3"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3" name="Freeform 221">
                  <a:extLst>
                    <a:ext uri="{FF2B5EF4-FFF2-40B4-BE49-F238E27FC236}">
                      <a16:creationId xmlns:a16="http://schemas.microsoft.com/office/drawing/2014/main" id="{A386D6B9-9EB2-4DF6-64C4-8D082FD985E5}"/>
                    </a:ext>
                  </a:extLst>
                </p:cNvPr>
                <p:cNvSpPr>
                  <a:spLocks/>
                </p:cNvSpPr>
                <p:nvPr/>
              </p:nvSpPr>
              <p:spPr bwMode="auto">
                <a:xfrm>
                  <a:off x="4855" y="816"/>
                  <a:ext cx="29" cy="19"/>
                </a:xfrm>
                <a:custGeom>
                  <a:avLst/>
                  <a:gdLst>
                    <a:gd name="T0" fmla="*/ 13 w 14"/>
                    <a:gd name="T1" fmla="*/ 1 h 9"/>
                    <a:gd name="T2" fmla="*/ 12 w 14"/>
                    <a:gd name="T3" fmla="*/ 0 h 9"/>
                    <a:gd name="T4" fmla="*/ 11 w 14"/>
                    <a:gd name="T5" fmla="*/ 0 h 9"/>
                    <a:gd name="T6" fmla="*/ 0 w 14"/>
                    <a:gd name="T7" fmla="*/ 8 h 9"/>
                    <a:gd name="T8" fmla="*/ 0 w 14"/>
                    <a:gd name="T9" fmla="*/ 8 h 9"/>
                    <a:gd name="T10" fmla="*/ 1 w 14"/>
                    <a:gd name="T11" fmla="*/ 9 h 9"/>
                    <a:gd name="T12" fmla="*/ 2 w 14"/>
                    <a:gd name="T13" fmla="*/ 9 h 9"/>
                    <a:gd name="T14" fmla="*/ 2 w 14"/>
                    <a:gd name="T15" fmla="*/ 9 h 9"/>
                    <a:gd name="T16" fmla="*/ 8 w 14"/>
                    <a:gd name="T17" fmla="*/ 5 h 9"/>
                    <a:gd name="T18" fmla="*/ 13 w 14"/>
                    <a:gd name="T19" fmla="*/ 1 h 9"/>
                    <a:gd name="T20" fmla="*/ 13 w 14"/>
                    <a:gd name="T21" fmla="*/ 1 h 9"/>
                    <a:gd name="T22" fmla="*/ 13 w 14"/>
                    <a:gd name="T2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9">
                      <a:moveTo>
                        <a:pt x="13" y="1"/>
                      </a:moveTo>
                      <a:cubicBezTo>
                        <a:pt x="13" y="1"/>
                        <a:pt x="13" y="1"/>
                        <a:pt x="12" y="0"/>
                      </a:cubicBezTo>
                      <a:cubicBezTo>
                        <a:pt x="12" y="0"/>
                        <a:pt x="12" y="0"/>
                        <a:pt x="11" y="0"/>
                      </a:cubicBezTo>
                      <a:cubicBezTo>
                        <a:pt x="8" y="3"/>
                        <a:pt x="4" y="5"/>
                        <a:pt x="0" y="8"/>
                      </a:cubicBezTo>
                      <a:cubicBezTo>
                        <a:pt x="0" y="8"/>
                        <a:pt x="0" y="8"/>
                        <a:pt x="0" y="8"/>
                      </a:cubicBezTo>
                      <a:cubicBezTo>
                        <a:pt x="0" y="9"/>
                        <a:pt x="1" y="9"/>
                        <a:pt x="1" y="9"/>
                      </a:cubicBezTo>
                      <a:cubicBezTo>
                        <a:pt x="1" y="9"/>
                        <a:pt x="1" y="9"/>
                        <a:pt x="2" y="9"/>
                      </a:cubicBezTo>
                      <a:cubicBezTo>
                        <a:pt x="2" y="9"/>
                        <a:pt x="2" y="9"/>
                        <a:pt x="2" y="9"/>
                      </a:cubicBezTo>
                      <a:cubicBezTo>
                        <a:pt x="4" y="8"/>
                        <a:pt x="6" y="6"/>
                        <a:pt x="8" y="5"/>
                      </a:cubicBezTo>
                      <a:cubicBezTo>
                        <a:pt x="10" y="4"/>
                        <a:pt x="11" y="3"/>
                        <a:pt x="13" y="1"/>
                      </a:cubicBezTo>
                      <a:cubicBezTo>
                        <a:pt x="13" y="1"/>
                        <a:pt x="13" y="1"/>
                        <a:pt x="13" y="1"/>
                      </a:cubicBezTo>
                      <a:cubicBezTo>
                        <a:pt x="14" y="1"/>
                        <a:pt x="14"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4" name="Freeform 222">
                  <a:extLst>
                    <a:ext uri="{FF2B5EF4-FFF2-40B4-BE49-F238E27FC236}">
                      <a16:creationId xmlns:a16="http://schemas.microsoft.com/office/drawing/2014/main" id="{92E7AA5B-9C0E-7BA4-81FB-C0B360DCCFF8}"/>
                    </a:ext>
                  </a:extLst>
                </p:cNvPr>
                <p:cNvSpPr>
                  <a:spLocks/>
                </p:cNvSpPr>
                <p:nvPr/>
              </p:nvSpPr>
              <p:spPr bwMode="auto">
                <a:xfrm>
                  <a:off x="4831" y="805"/>
                  <a:ext cx="47" cy="28"/>
                </a:xfrm>
                <a:custGeom>
                  <a:avLst/>
                  <a:gdLst>
                    <a:gd name="T0" fmla="*/ 20 w 22"/>
                    <a:gd name="T1" fmla="*/ 6 h 13"/>
                    <a:gd name="T2" fmla="*/ 21 w 22"/>
                    <a:gd name="T3" fmla="*/ 5 h 13"/>
                    <a:gd name="T4" fmla="*/ 21 w 22"/>
                    <a:gd name="T5" fmla="*/ 4 h 13"/>
                    <a:gd name="T6" fmla="*/ 19 w 22"/>
                    <a:gd name="T7" fmla="*/ 3 h 13"/>
                    <a:gd name="T8" fmla="*/ 17 w 22"/>
                    <a:gd name="T9" fmla="*/ 2 h 13"/>
                    <a:gd name="T10" fmla="*/ 17 w 22"/>
                    <a:gd name="T11" fmla="*/ 2 h 13"/>
                    <a:gd name="T12" fmla="*/ 17 w 22"/>
                    <a:gd name="T13" fmla="*/ 0 h 13"/>
                    <a:gd name="T14" fmla="*/ 14 w 22"/>
                    <a:gd name="T15" fmla="*/ 0 h 13"/>
                    <a:gd name="T16" fmla="*/ 15 w 22"/>
                    <a:gd name="T17" fmla="*/ 2 h 13"/>
                    <a:gd name="T18" fmla="*/ 16 w 22"/>
                    <a:gd name="T19" fmla="*/ 2 h 13"/>
                    <a:gd name="T20" fmla="*/ 17 w 22"/>
                    <a:gd name="T21" fmla="*/ 4 h 13"/>
                    <a:gd name="T22" fmla="*/ 14 w 22"/>
                    <a:gd name="T23" fmla="*/ 5 h 13"/>
                    <a:gd name="T24" fmla="*/ 9 w 22"/>
                    <a:gd name="T25" fmla="*/ 5 h 13"/>
                    <a:gd name="T26" fmla="*/ 8 w 22"/>
                    <a:gd name="T27" fmla="*/ 4 h 13"/>
                    <a:gd name="T28" fmla="*/ 5 w 22"/>
                    <a:gd name="T29" fmla="*/ 4 h 13"/>
                    <a:gd name="T30" fmla="*/ 6 w 22"/>
                    <a:gd name="T31" fmla="*/ 5 h 13"/>
                    <a:gd name="T32" fmla="*/ 7 w 22"/>
                    <a:gd name="T33" fmla="*/ 6 h 13"/>
                    <a:gd name="T34" fmla="*/ 7 w 22"/>
                    <a:gd name="T35" fmla="*/ 6 h 13"/>
                    <a:gd name="T36" fmla="*/ 9 w 22"/>
                    <a:gd name="T37" fmla="*/ 8 h 13"/>
                    <a:gd name="T38" fmla="*/ 6 w 22"/>
                    <a:gd name="T39" fmla="*/ 10 h 13"/>
                    <a:gd name="T40" fmla="*/ 4 w 22"/>
                    <a:gd name="T41" fmla="*/ 10 h 13"/>
                    <a:gd name="T42" fmla="*/ 3 w 22"/>
                    <a:gd name="T43" fmla="*/ 9 h 13"/>
                    <a:gd name="T44" fmla="*/ 1 w 22"/>
                    <a:gd name="T45" fmla="*/ 9 h 13"/>
                    <a:gd name="T46" fmla="*/ 1 w 22"/>
                    <a:gd name="T47" fmla="*/ 11 h 13"/>
                    <a:gd name="T48" fmla="*/ 3 w 22"/>
                    <a:gd name="T49" fmla="*/ 11 h 13"/>
                    <a:gd name="T50" fmla="*/ 4 w 22"/>
                    <a:gd name="T51" fmla="*/ 11 h 13"/>
                    <a:gd name="T52" fmla="*/ 9 w 22"/>
                    <a:gd name="T53" fmla="*/ 13 h 13"/>
                    <a:gd name="T54" fmla="*/ 10 w 22"/>
                    <a:gd name="T55" fmla="*/ 12 h 13"/>
                    <a:gd name="T56" fmla="*/ 16 w 22"/>
                    <a:gd name="T57" fmla="*/ 8 h 13"/>
                    <a:gd name="T58" fmla="*/ 20 w 22"/>
                    <a:gd name="T59"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 h="13">
                      <a:moveTo>
                        <a:pt x="20" y="6"/>
                      </a:moveTo>
                      <a:cubicBezTo>
                        <a:pt x="20" y="6"/>
                        <a:pt x="21" y="5"/>
                        <a:pt x="21" y="5"/>
                      </a:cubicBezTo>
                      <a:cubicBezTo>
                        <a:pt x="22" y="5"/>
                        <a:pt x="22" y="5"/>
                        <a:pt x="21" y="4"/>
                      </a:cubicBezTo>
                      <a:cubicBezTo>
                        <a:pt x="21" y="4"/>
                        <a:pt x="20" y="3"/>
                        <a:pt x="19" y="3"/>
                      </a:cubicBezTo>
                      <a:cubicBezTo>
                        <a:pt x="18" y="2"/>
                        <a:pt x="18" y="2"/>
                        <a:pt x="17" y="2"/>
                      </a:cubicBezTo>
                      <a:cubicBezTo>
                        <a:pt x="17" y="2"/>
                        <a:pt x="17" y="2"/>
                        <a:pt x="17" y="2"/>
                      </a:cubicBezTo>
                      <a:cubicBezTo>
                        <a:pt x="18" y="1"/>
                        <a:pt x="18" y="1"/>
                        <a:pt x="17" y="0"/>
                      </a:cubicBezTo>
                      <a:cubicBezTo>
                        <a:pt x="16" y="0"/>
                        <a:pt x="15" y="0"/>
                        <a:pt x="14" y="0"/>
                      </a:cubicBezTo>
                      <a:cubicBezTo>
                        <a:pt x="14" y="1"/>
                        <a:pt x="14" y="1"/>
                        <a:pt x="15" y="2"/>
                      </a:cubicBezTo>
                      <a:cubicBezTo>
                        <a:pt x="15" y="2"/>
                        <a:pt x="16" y="2"/>
                        <a:pt x="16" y="2"/>
                      </a:cubicBezTo>
                      <a:cubicBezTo>
                        <a:pt x="16" y="3"/>
                        <a:pt x="16" y="3"/>
                        <a:pt x="17" y="4"/>
                      </a:cubicBezTo>
                      <a:cubicBezTo>
                        <a:pt x="17" y="4"/>
                        <a:pt x="15" y="5"/>
                        <a:pt x="14" y="5"/>
                      </a:cubicBezTo>
                      <a:cubicBezTo>
                        <a:pt x="12" y="5"/>
                        <a:pt x="10" y="5"/>
                        <a:pt x="9" y="5"/>
                      </a:cubicBezTo>
                      <a:cubicBezTo>
                        <a:pt x="9" y="4"/>
                        <a:pt x="8" y="4"/>
                        <a:pt x="8" y="4"/>
                      </a:cubicBezTo>
                      <a:cubicBezTo>
                        <a:pt x="7" y="4"/>
                        <a:pt x="6" y="4"/>
                        <a:pt x="5" y="4"/>
                      </a:cubicBezTo>
                      <a:cubicBezTo>
                        <a:pt x="5" y="4"/>
                        <a:pt x="5" y="5"/>
                        <a:pt x="6" y="5"/>
                      </a:cubicBezTo>
                      <a:cubicBezTo>
                        <a:pt x="6" y="6"/>
                        <a:pt x="7" y="6"/>
                        <a:pt x="7" y="6"/>
                      </a:cubicBezTo>
                      <a:cubicBezTo>
                        <a:pt x="7" y="6"/>
                        <a:pt x="7" y="6"/>
                        <a:pt x="7" y="6"/>
                      </a:cubicBezTo>
                      <a:cubicBezTo>
                        <a:pt x="8" y="7"/>
                        <a:pt x="8" y="8"/>
                        <a:pt x="9" y="8"/>
                      </a:cubicBezTo>
                      <a:cubicBezTo>
                        <a:pt x="9" y="9"/>
                        <a:pt x="8" y="10"/>
                        <a:pt x="6" y="10"/>
                      </a:cubicBezTo>
                      <a:cubicBezTo>
                        <a:pt x="5" y="10"/>
                        <a:pt x="5" y="10"/>
                        <a:pt x="4" y="10"/>
                      </a:cubicBezTo>
                      <a:cubicBezTo>
                        <a:pt x="4" y="10"/>
                        <a:pt x="4" y="10"/>
                        <a:pt x="3" y="9"/>
                      </a:cubicBezTo>
                      <a:cubicBezTo>
                        <a:pt x="2" y="9"/>
                        <a:pt x="1" y="9"/>
                        <a:pt x="1" y="9"/>
                      </a:cubicBezTo>
                      <a:cubicBezTo>
                        <a:pt x="0" y="10"/>
                        <a:pt x="0" y="10"/>
                        <a:pt x="1" y="11"/>
                      </a:cubicBezTo>
                      <a:cubicBezTo>
                        <a:pt x="2" y="11"/>
                        <a:pt x="3" y="11"/>
                        <a:pt x="3" y="11"/>
                      </a:cubicBezTo>
                      <a:cubicBezTo>
                        <a:pt x="4" y="11"/>
                        <a:pt x="4" y="11"/>
                        <a:pt x="4" y="11"/>
                      </a:cubicBezTo>
                      <a:cubicBezTo>
                        <a:pt x="6" y="12"/>
                        <a:pt x="7" y="12"/>
                        <a:pt x="9" y="13"/>
                      </a:cubicBezTo>
                      <a:cubicBezTo>
                        <a:pt x="9" y="13"/>
                        <a:pt x="10" y="13"/>
                        <a:pt x="10" y="12"/>
                      </a:cubicBezTo>
                      <a:cubicBezTo>
                        <a:pt x="12" y="11"/>
                        <a:pt x="14" y="10"/>
                        <a:pt x="16" y="8"/>
                      </a:cubicBezTo>
                      <a:cubicBezTo>
                        <a:pt x="17" y="8"/>
                        <a:pt x="18" y="7"/>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5" name="Freeform 223">
                  <a:extLst>
                    <a:ext uri="{FF2B5EF4-FFF2-40B4-BE49-F238E27FC236}">
                      <a16:creationId xmlns:a16="http://schemas.microsoft.com/office/drawing/2014/main" id="{1F8AFCAB-7FCD-4D1A-C85C-CA4E701D3925}"/>
                    </a:ext>
                  </a:extLst>
                </p:cNvPr>
                <p:cNvSpPr>
                  <a:spLocks/>
                </p:cNvSpPr>
                <p:nvPr/>
              </p:nvSpPr>
              <p:spPr bwMode="auto">
                <a:xfrm>
                  <a:off x="4674" y="866"/>
                  <a:ext cx="63" cy="36"/>
                </a:xfrm>
                <a:custGeom>
                  <a:avLst/>
                  <a:gdLst>
                    <a:gd name="T0" fmla="*/ 4 w 30"/>
                    <a:gd name="T1" fmla="*/ 2 h 17"/>
                    <a:gd name="T2" fmla="*/ 4 w 30"/>
                    <a:gd name="T3" fmla="*/ 10 h 17"/>
                    <a:gd name="T4" fmla="*/ 8 w 30"/>
                    <a:gd name="T5" fmla="*/ 10 h 17"/>
                    <a:gd name="T6" fmla="*/ 8 w 30"/>
                    <a:gd name="T7" fmla="*/ 7 h 17"/>
                    <a:gd name="T8" fmla="*/ 8 w 30"/>
                    <a:gd name="T9" fmla="*/ 5 h 17"/>
                    <a:gd name="T10" fmla="*/ 12 w 30"/>
                    <a:gd name="T11" fmla="*/ 5 h 17"/>
                    <a:gd name="T12" fmla="*/ 12 w 30"/>
                    <a:gd name="T13" fmla="*/ 5 h 17"/>
                    <a:gd name="T14" fmla="*/ 13 w 30"/>
                    <a:gd name="T15" fmla="*/ 7 h 17"/>
                    <a:gd name="T16" fmla="*/ 13 w 30"/>
                    <a:gd name="T17" fmla="*/ 12 h 17"/>
                    <a:gd name="T18" fmla="*/ 14 w 30"/>
                    <a:gd name="T19" fmla="*/ 14 h 17"/>
                    <a:gd name="T20" fmla="*/ 17 w 30"/>
                    <a:gd name="T21" fmla="*/ 17 h 17"/>
                    <a:gd name="T22" fmla="*/ 19 w 30"/>
                    <a:gd name="T23" fmla="*/ 17 h 17"/>
                    <a:gd name="T24" fmla="*/ 21 w 30"/>
                    <a:gd name="T25" fmla="*/ 17 h 17"/>
                    <a:gd name="T26" fmla="*/ 29 w 30"/>
                    <a:gd name="T27" fmla="*/ 12 h 17"/>
                    <a:gd name="T28" fmla="*/ 29 w 30"/>
                    <a:gd name="T29" fmla="*/ 9 h 17"/>
                    <a:gd name="T30" fmla="*/ 24 w 30"/>
                    <a:gd name="T31" fmla="*/ 9 h 17"/>
                    <a:gd name="T32" fmla="*/ 19 w 30"/>
                    <a:gd name="T33" fmla="*/ 12 h 17"/>
                    <a:gd name="T34" fmla="*/ 19 w 30"/>
                    <a:gd name="T35" fmla="*/ 7 h 17"/>
                    <a:gd name="T36" fmla="*/ 18 w 30"/>
                    <a:gd name="T37" fmla="*/ 5 h 17"/>
                    <a:gd name="T38" fmla="*/ 16 w 30"/>
                    <a:gd name="T39" fmla="*/ 2 h 17"/>
                    <a:gd name="T40" fmla="*/ 4 w 30"/>
                    <a:gd name="T41"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 h="17">
                      <a:moveTo>
                        <a:pt x="4" y="2"/>
                      </a:moveTo>
                      <a:cubicBezTo>
                        <a:pt x="0" y="4"/>
                        <a:pt x="1" y="8"/>
                        <a:pt x="4" y="10"/>
                      </a:cubicBezTo>
                      <a:cubicBezTo>
                        <a:pt x="5" y="10"/>
                        <a:pt x="7" y="10"/>
                        <a:pt x="8" y="10"/>
                      </a:cubicBezTo>
                      <a:cubicBezTo>
                        <a:pt x="9" y="9"/>
                        <a:pt x="9" y="8"/>
                        <a:pt x="8" y="7"/>
                      </a:cubicBezTo>
                      <a:cubicBezTo>
                        <a:pt x="7" y="6"/>
                        <a:pt x="7" y="5"/>
                        <a:pt x="8" y="5"/>
                      </a:cubicBezTo>
                      <a:cubicBezTo>
                        <a:pt x="9" y="4"/>
                        <a:pt x="11" y="4"/>
                        <a:pt x="12" y="5"/>
                      </a:cubicBezTo>
                      <a:cubicBezTo>
                        <a:pt x="12" y="5"/>
                        <a:pt x="12" y="5"/>
                        <a:pt x="12" y="5"/>
                      </a:cubicBezTo>
                      <a:cubicBezTo>
                        <a:pt x="12" y="5"/>
                        <a:pt x="12" y="6"/>
                        <a:pt x="13" y="7"/>
                      </a:cubicBezTo>
                      <a:cubicBezTo>
                        <a:pt x="13" y="8"/>
                        <a:pt x="13" y="10"/>
                        <a:pt x="13" y="12"/>
                      </a:cubicBezTo>
                      <a:cubicBezTo>
                        <a:pt x="13" y="12"/>
                        <a:pt x="14" y="13"/>
                        <a:pt x="14" y="14"/>
                      </a:cubicBezTo>
                      <a:cubicBezTo>
                        <a:pt x="15" y="15"/>
                        <a:pt x="15" y="16"/>
                        <a:pt x="17" y="17"/>
                      </a:cubicBezTo>
                      <a:cubicBezTo>
                        <a:pt x="17" y="17"/>
                        <a:pt x="18" y="17"/>
                        <a:pt x="19" y="17"/>
                      </a:cubicBezTo>
                      <a:cubicBezTo>
                        <a:pt x="19" y="17"/>
                        <a:pt x="20" y="17"/>
                        <a:pt x="21" y="17"/>
                      </a:cubicBezTo>
                      <a:cubicBezTo>
                        <a:pt x="29" y="12"/>
                        <a:pt x="29" y="12"/>
                        <a:pt x="29" y="12"/>
                      </a:cubicBezTo>
                      <a:cubicBezTo>
                        <a:pt x="30" y="11"/>
                        <a:pt x="30" y="10"/>
                        <a:pt x="29" y="9"/>
                      </a:cubicBezTo>
                      <a:cubicBezTo>
                        <a:pt x="27" y="9"/>
                        <a:pt x="25" y="9"/>
                        <a:pt x="24" y="9"/>
                      </a:cubicBezTo>
                      <a:cubicBezTo>
                        <a:pt x="19" y="12"/>
                        <a:pt x="19" y="12"/>
                        <a:pt x="19" y="12"/>
                      </a:cubicBezTo>
                      <a:cubicBezTo>
                        <a:pt x="19" y="11"/>
                        <a:pt x="19" y="9"/>
                        <a:pt x="19" y="7"/>
                      </a:cubicBezTo>
                      <a:cubicBezTo>
                        <a:pt x="19" y="6"/>
                        <a:pt x="19" y="6"/>
                        <a:pt x="18" y="5"/>
                      </a:cubicBezTo>
                      <a:cubicBezTo>
                        <a:pt x="18" y="4"/>
                        <a:pt x="17" y="3"/>
                        <a:pt x="16" y="2"/>
                      </a:cubicBezTo>
                      <a:cubicBezTo>
                        <a:pt x="13" y="0"/>
                        <a:pt x="7" y="0"/>
                        <a:pt x="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6" name="Freeform 224">
                  <a:extLst>
                    <a:ext uri="{FF2B5EF4-FFF2-40B4-BE49-F238E27FC236}">
                      <a16:creationId xmlns:a16="http://schemas.microsoft.com/office/drawing/2014/main" id="{24C00171-7031-77F6-9B76-33FC6A7292D4}"/>
                    </a:ext>
                  </a:extLst>
                </p:cNvPr>
                <p:cNvSpPr>
                  <a:spLocks/>
                </p:cNvSpPr>
                <p:nvPr/>
              </p:nvSpPr>
              <p:spPr bwMode="auto">
                <a:xfrm>
                  <a:off x="4708" y="847"/>
                  <a:ext cx="56" cy="34"/>
                </a:xfrm>
                <a:custGeom>
                  <a:avLst/>
                  <a:gdLst>
                    <a:gd name="T0" fmla="*/ 3 w 27"/>
                    <a:gd name="T1" fmla="*/ 2 h 16"/>
                    <a:gd name="T2" fmla="*/ 0 w 27"/>
                    <a:gd name="T3" fmla="*/ 5 h 16"/>
                    <a:gd name="T4" fmla="*/ 1 w 27"/>
                    <a:gd name="T5" fmla="*/ 9 h 16"/>
                    <a:gd name="T6" fmla="*/ 6 w 27"/>
                    <a:gd name="T7" fmla="*/ 13 h 16"/>
                    <a:gd name="T8" fmla="*/ 15 w 27"/>
                    <a:gd name="T9" fmla="*/ 16 h 16"/>
                    <a:gd name="T10" fmla="*/ 20 w 27"/>
                    <a:gd name="T11" fmla="*/ 15 h 16"/>
                    <a:gd name="T12" fmla="*/ 24 w 27"/>
                    <a:gd name="T13" fmla="*/ 14 h 16"/>
                    <a:gd name="T14" fmla="*/ 26 w 27"/>
                    <a:gd name="T15" fmla="*/ 12 h 16"/>
                    <a:gd name="T16" fmla="*/ 25 w 27"/>
                    <a:gd name="T17" fmla="*/ 7 h 16"/>
                    <a:gd name="T18" fmla="*/ 21 w 27"/>
                    <a:gd name="T19" fmla="*/ 3 h 16"/>
                    <a:gd name="T20" fmla="*/ 19 w 27"/>
                    <a:gd name="T21" fmla="*/ 5 h 16"/>
                    <a:gd name="T22" fmla="*/ 17 w 27"/>
                    <a:gd name="T23" fmla="*/ 6 h 16"/>
                    <a:gd name="T24" fmla="*/ 20 w 27"/>
                    <a:gd name="T25" fmla="*/ 10 h 16"/>
                    <a:gd name="T26" fmla="*/ 20 w 27"/>
                    <a:gd name="T27" fmla="*/ 11 h 16"/>
                    <a:gd name="T28" fmla="*/ 20 w 27"/>
                    <a:gd name="T29" fmla="*/ 12 h 16"/>
                    <a:gd name="T30" fmla="*/ 18 w 27"/>
                    <a:gd name="T31" fmla="*/ 12 h 16"/>
                    <a:gd name="T32" fmla="*/ 15 w 27"/>
                    <a:gd name="T33" fmla="*/ 12 h 16"/>
                    <a:gd name="T34" fmla="*/ 10 w 27"/>
                    <a:gd name="T35" fmla="*/ 10 h 16"/>
                    <a:gd name="T36" fmla="*/ 6 w 27"/>
                    <a:gd name="T37" fmla="*/ 7 h 16"/>
                    <a:gd name="T38" fmla="*/ 6 w 27"/>
                    <a:gd name="T39" fmla="*/ 5 h 16"/>
                    <a:gd name="T40" fmla="*/ 7 w 27"/>
                    <a:gd name="T41" fmla="*/ 5 h 16"/>
                    <a:gd name="T42" fmla="*/ 8 w 27"/>
                    <a:gd name="T43" fmla="*/ 4 h 16"/>
                    <a:gd name="T44" fmla="*/ 12 w 27"/>
                    <a:gd name="T45" fmla="*/ 4 h 16"/>
                    <a:gd name="T46" fmla="*/ 17 w 27"/>
                    <a:gd name="T47" fmla="*/ 6 h 16"/>
                    <a:gd name="T48" fmla="*/ 19 w 27"/>
                    <a:gd name="T49" fmla="*/ 5 h 16"/>
                    <a:gd name="T50" fmla="*/ 21 w 27"/>
                    <a:gd name="T51" fmla="*/ 3 h 16"/>
                    <a:gd name="T52" fmla="*/ 12 w 27"/>
                    <a:gd name="T53" fmla="*/ 1 h 16"/>
                    <a:gd name="T54" fmla="*/ 7 w 27"/>
                    <a:gd name="T55" fmla="*/ 1 h 16"/>
                    <a:gd name="T56" fmla="*/ 3 w 27"/>
                    <a:gd name="T57"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 h="16">
                      <a:moveTo>
                        <a:pt x="3" y="2"/>
                      </a:moveTo>
                      <a:cubicBezTo>
                        <a:pt x="1" y="3"/>
                        <a:pt x="1" y="4"/>
                        <a:pt x="0" y="5"/>
                      </a:cubicBezTo>
                      <a:cubicBezTo>
                        <a:pt x="0" y="6"/>
                        <a:pt x="0" y="7"/>
                        <a:pt x="1" y="9"/>
                      </a:cubicBezTo>
                      <a:cubicBezTo>
                        <a:pt x="2" y="10"/>
                        <a:pt x="4" y="12"/>
                        <a:pt x="6" y="13"/>
                      </a:cubicBezTo>
                      <a:cubicBezTo>
                        <a:pt x="9" y="14"/>
                        <a:pt x="12" y="15"/>
                        <a:pt x="15" y="16"/>
                      </a:cubicBezTo>
                      <a:cubicBezTo>
                        <a:pt x="17" y="16"/>
                        <a:pt x="18" y="16"/>
                        <a:pt x="20" y="15"/>
                      </a:cubicBezTo>
                      <a:cubicBezTo>
                        <a:pt x="21" y="15"/>
                        <a:pt x="23" y="15"/>
                        <a:pt x="24" y="14"/>
                      </a:cubicBezTo>
                      <a:cubicBezTo>
                        <a:pt x="25" y="13"/>
                        <a:pt x="26" y="12"/>
                        <a:pt x="26" y="12"/>
                      </a:cubicBezTo>
                      <a:cubicBezTo>
                        <a:pt x="27" y="10"/>
                        <a:pt x="26" y="9"/>
                        <a:pt x="25" y="7"/>
                      </a:cubicBezTo>
                      <a:cubicBezTo>
                        <a:pt x="24" y="6"/>
                        <a:pt x="23" y="5"/>
                        <a:pt x="21" y="3"/>
                      </a:cubicBezTo>
                      <a:cubicBezTo>
                        <a:pt x="19" y="5"/>
                        <a:pt x="19" y="5"/>
                        <a:pt x="19" y="5"/>
                      </a:cubicBezTo>
                      <a:cubicBezTo>
                        <a:pt x="17" y="6"/>
                        <a:pt x="17" y="6"/>
                        <a:pt x="17" y="6"/>
                      </a:cubicBezTo>
                      <a:cubicBezTo>
                        <a:pt x="18" y="7"/>
                        <a:pt x="20" y="8"/>
                        <a:pt x="20" y="10"/>
                      </a:cubicBezTo>
                      <a:cubicBezTo>
                        <a:pt x="20" y="10"/>
                        <a:pt x="20" y="10"/>
                        <a:pt x="20" y="11"/>
                      </a:cubicBezTo>
                      <a:cubicBezTo>
                        <a:pt x="20" y="11"/>
                        <a:pt x="20" y="11"/>
                        <a:pt x="20" y="12"/>
                      </a:cubicBezTo>
                      <a:cubicBezTo>
                        <a:pt x="19" y="12"/>
                        <a:pt x="19" y="12"/>
                        <a:pt x="18" y="12"/>
                      </a:cubicBezTo>
                      <a:cubicBezTo>
                        <a:pt x="17" y="12"/>
                        <a:pt x="16" y="12"/>
                        <a:pt x="15" y="12"/>
                      </a:cubicBezTo>
                      <a:cubicBezTo>
                        <a:pt x="13" y="11"/>
                        <a:pt x="12" y="11"/>
                        <a:pt x="10" y="10"/>
                      </a:cubicBezTo>
                      <a:cubicBezTo>
                        <a:pt x="8" y="9"/>
                        <a:pt x="7" y="8"/>
                        <a:pt x="6" y="7"/>
                      </a:cubicBezTo>
                      <a:cubicBezTo>
                        <a:pt x="6" y="6"/>
                        <a:pt x="6" y="6"/>
                        <a:pt x="6" y="5"/>
                      </a:cubicBezTo>
                      <a:cubicBezTo>
                        <a:pt x="6" y="5"/>
                        <a:pt x="7" y="5"/>
                        <a:pt x="7" y="5"/>
                      </a:cubicBezTo>
                      <a:cubicBezTo>
                        <a:pt x="7" y="4"/>
                        <a:pt x="8" y="4"/>
                        <a:pt x="8" y="4"/>
                      </a:cubicBezTo>
                      <a:cubicBezTo>
                        <a:pt x="9" y="4"/>
                        <a:pt x="10" y="4"/>
                        <a:pt x="12" y="4"/>
                      </a:cubicBezTo>
                      <a:cubicBezTo>
                        <a:pt x="13" y="5"/>
                        <a:pt x="15" y="5"/>
                        <a:pt x="17" y="6"/>
                      </a:cubicBezTo>
                      <a:cubicBezTo>
                        <a:pt x="19" y="5"/>
                        <a:pt x="19" y="5"/>
                        <a:pt x="19" y="5"/>
                      </a:cubicBezTo>
                      <a:cubicBezTo>
                        <a:pt x="21" y="3"/>
                        <a:pt x="21" y="3"/>
                        <a:pt x="21" y="3"/>
                      </a:cubicBezTo>
                      <a:cubicBezTo>
                        <a:pt x="18" y="2"/>
                        <a:pt x="15" y="1"/>
                        <a:pt x="12" y="1"/>
                      </a:cubicBezTo>
                      <a:cubicBezTo>
                        <a:pt x="10" y="0"/>
                        <a:pt x="8" y="0"/>
                        <a:pt x="7" y="1"/>
                      </a:cubicBezTo>
                      <a:cubicBezTo>
                        <a:pt x="5" y="1"/>
                        <a:pt x="4" y="1"/>
                        <a:pt x="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
            <p:nvSpPr>
              <p:cNvPr id="115" name="textruta 114">
                <a:extLst>
                  <a:ext uri="{FF2B5EF4-FFF2-40B4-BE49-F238E27FC236}">
                    <a16:creationId xmlns:a16="http://schemas.microsoft.com/office/drawing/2014/main" id="{54F6E1A2-A848-5558-A6EA-329A256E5964}"/>
                  </a:ext>
                </a:extLst>
              </p:cNvPr>
              <p:cNvSpPr txBox="1"/>
              <p:nvPr/>
            </p:nvSpPr>
            <p:spPr>
              <a:xfrm>
                <a:off x="8254811" y="3225167"/>
                <a:ext cx="837145" cy="246221"/>
              </a:xfrm>
              <a:prstGeom prst="rect">
                <a:avLst/>
              </a:prstGeom>
              <a:noFill/>
            </p:spPr>
            <p:txBody>
              <a:bodyPr wrap="square" rtlCol="0">
                <a:spAutoFit/>
              </a:bodyPr>
              <a:lstStyle/>
              <a:p>
                <a:r>
                  <a:rPr lang="sv-SE" sz="1000" dirty="0">
                    <a:solidFill>
                      <a:schemeClr val="bg2"/>
                    </a:solidFill>
                  </a:rPr>
                  <a:t>500 kr</a:t>
                </a:r>
              </a:p>
            </p:txBody>
          </p:sp>
          <p:sp>
            <p:nvSpPr>
              <p:cNvPr id="116" name="textruta 115">
                <a:extLst>
                  <a:ext uri="{FF2B5EF4-FFF2-40B4-BE49-F238E27FC236}">
                    <a16:creationId xmlns:a16="http://schemas.microsoft.com/office/drawing/2014/main" id="{69FD65FC-2AF8-F5D1-AB99-3161B1988ECE}"/>
                  </a:ext>
                </a:extLst>
              </p:cNvPr>
              <p:cNvSpPr txBox="1"/>
              <p:nvPr/>
            </p:nvSpPr>
            <p:spPr>
              <a:xfrm>
                <a:off x="8266253" y="3447583"/>
                <a:ext cx="837145" cy="246221"/>
              </a:xfrm>
              <a:prstGeom prst="rect">
                <a:avLst/>
              </a:prstGeom>
              <a:noFill/>
            </p:spPr>
            <p:txBody>
              <a:bodyPr wrap="square" rtlCol="0">
                <a:spAutoFit/>
              </a:bodyPr>
              <a:lstStyle/>
              <a:p>
                <a:r>
                  <a:rPr lang="sv-SE" sz="1000" dirty="0">
                    <a:solidFill>
                      <a:schemeClr val="bg2"/>
                    </a:solidFill>
                  </a:rPr>
                  <a:t>500 kr</a:t>
                </a:r>
              </a:p>
            </p:txBody>
          </p:sp>
          <p:sp>
            <p:nvSpPr>
              <p:cNvPr id="117" name="textruta 116">
                <a:extLst>
                  <a:ext uri="{FF2B5EF4-FFF2-40B4-BE49-F238E27FC236}">
                    <a16:creationId xmlns:a16="http://schemas.microsoft.com/office/drawing/2014/main" id="{818EC6AD-A542-9444-1B57-3B727B4F288B}"/>
                  </a:ext>
                </a:extLst>
              </p:cNvPr>
              <p:cNvSpPr txBox="1"/>
              <p:nvPr/>
            </p:nvSpPr>
            <p:spPr>
              <a:xfrm>
                <a:off x="8252117" y="3658552"/>
                <a:ext cx="837145" cy="246221"/>
              </a:xfrm>
              <a:prstGeom prst="rect">
                <a:avLst/>
              </a:prstGeom>
              <a:noFill/>
            </p:spPr>
            <p:txBody>
              <a:bodyPr wrap="square" rtlCol="0">
                <a:spAutoFit/>
              </a:bodyPr>
              <a:lstStyle/>
              <a:p>
                <a:r>
                  <a:rPr lang="sv-SE" sz="1000" dirty="0">
                    <a:solidFill>
                      <a:schemeClr val="bg2"/>
                    </a:solidFill>
                  </a:rPr>
                  <a:t>500 kr</a:t>
                </a:r>
              </a:p>
            </p:txBody>
          </p:sp>
          <p:sp>
            <p:nvSpPr>
              <p:cNvPr id="118" name="textruta 117">
                <a:extLst>
                  <a:ext uri="{FF2B5EF4-FFF2-40B4-BE49-F238E27FC236}">
                    <a16:creationId xmlns:a16="http://schemas.microsoft.com/office/drawing/2014/main" id="{58423CB2-D2B4-7AB6-C4FE-4C3B08CD2107}"/>
                  </a:ext>
                </a:extLst>
              </p:cNvPr>
              <p:cNvSpPr txBox="1"/>
              <p:nvPr/>
            </p:nvSpPr>
            <p:spPr>
              <a:xfrm>
                <a:off x="8269923" y="3873239"/>
                <a:ext cx="837145" cy="246221"/>
              </a:xfrm>
              <a:prstGeom prst="rect">
                <a:avLst/>
              </a:prstGeom>
              <a:noFill/>
            </p:spPr>
            <p:txBody>
              <a:bodyPr wrap="square" rtlCol="0">
                <a:spAutoFit/>
              </a:bodyPr>
              <a:lstStyle/>
              <a:p>
                <a:r>
                  <a:rPr lang="sv-SE" sz="1000" dirty="0">
                    <a:solidFill>
                      <a:schemeClr val="bg2"/>
                    </a:solidFill>
                  </a:rPr>
                  <a:t>0 kr</a:t>
                </a:r>
              </a:p>
            </p:txBody>
          </p:sp>
          <p:sp>
            <p:nvSpPr>
              <p:cNvPr id="119" name="textruta 118">
                <a:extLst>
                  <a:ext uri="{FF2B5EF4-FFF2-40B4-BE49-F238E27FC236}">
                    <a16:creationId xmlns:a16="http://schemas.microsoft.com/office/drawing/2014/main" id="{64173064-1254-7495-B550-A14B6D80A985}"/>
                  </a:ext>
                </a:extLst>
              </p:cNvPr>
              <p:cNvSpPr txBox="1"/>
              <p:nvPr/>
            </p:nvSpPr>
            <p:spPr>
              <a:xfrm>
                <a:off x="8266252" y="4100852"/>
                <a:ext cx="837145" cy="246221"/>
              </a:xfrm>
              <a:prstGeom prst="rect">
                <a:avLst/>
              </a:prstGeom>
              <a:noFill/>
            </p:spPr>
            <p:txBody>
              <a:bodyPr wrap="square" rtlCol="0">
                <a:spAutoFit/>
              </a:bodyPr>
              <a:lstStyle/>
              <a:p>
                <a:r>
                  <a:rPr lang="sv-SE" sz="1000" dirty="0">
                    <a:solidFill>
                      <a:schemeClr val="bg2"/>
                    </a:solidFill>
                  </a:rPr>
                  <a:t>0 kr</a:t>
                </a:r>
              </a:p>
            </p:txBody>
          </p:sp>
          <p:sp>
            <p:nvSpPr>
              <p:cNvPr id="120" name="textruta 119">
                <a:extLst>
                  <a:ext uri="{FF2B5EF4-FFF2-40B4-BE49-F238E27FC236}">
                    <a16:creationId xmlns:a16="http://schemas.microsoft.com/office/drawing/2014/main" id="{8D8ABE8E-60DC-682B-A5E5-587AD1D42F48}"/>
                  </a:ext>
                </a:extLst>
              </p:cNvPr>
              <p:cNvSpPr txBox="1"/>
              <p:nvPr/>
            </p:nvSpPr>
            <p:spPr>
              <a:xfrm>
                <a:off x="8008520" y="2312332"/>
                <a:ext cx="1856028" cy="461665"/>
              </a:xfrm>
              <a:prstGeom prst="rect">
                <a:avLst/>
              </a:prstGeom>
              <a:noFill/>
            </p:spPr>
            <p:txBody>
              <a:bodyPr wrap="square" rtlCol="0">
                <a:spAutoFit/>
              </a:bodyPr>
              <a:lstStyle/>
              <a:p>
                <a:pPr algn="ctr"/>
                <a:r>
                  <a:rPr lang="sv-SE" sz="1200" dirty="0">
                    <a:solidFill>
                      <a:schemeClr val="tx2"/>
                    </a:solidFill>
                  </a:rPr>
                  <a:t>En betalningsplan</a:t>
                </a:r>
                <a:br>
                  <a:rPr lang="sv-SE" sz="1200" dirty="0">
                    <a:solidFill>
                      <a:schemeClr val="tx2"/>
                    </a:solidFill>
                  </a:rPr>
                </a:br>
                <a:r>
                  <a:rPr lang="sv-SE" sz="1200" dirty="0">
                    <a:solidFill>
                      <a:schemeClr val="tx2"/>
                    </a:solidFill>
                  </a:rPr>
                  <a:t>- för samtliga ärenden</a:t>
                </a:r>
              </a:p>
            </p:txBody>
          </p:sp>
        </p:grpSp>
        <p:sp>
          <p:nvSpPr>
            <p:cNvPr id="137" name="Rektangel: rundade hörn 136">
              <a:extLst>
                <a:ext uri="{FF2B5EF4-FFF2-40B4-BE49-F238E27FC236}">
                  <a16:creationId xmlns:a16="http://schemas.microsoft.com/office/drawing/2014/main" id="{5153B1DF-0F72-6ECE-301D-3D30AFD9E419}"/>
                </a:ext>
              </a:extLst>
            </p:cNvPr>
            <p:cNvSpPr/>
            <p:nvPr/>
          </p:nvSpPr>
          <p:spPr>
            <a:xfrm>
              <a:off x="8015570" y="2682983"/>
              <a:ext cx="3312000" cy="1728000"/>
            </a:xfrm>
            <a:prstGeom prst="roundRect">
              <a:avLst/>
            </a:prstGeom>
            <a:ln>
              <a:solidFill>
                <a:schemeClr val="accent3"/>
              </a:solidFill>
              <a:prstDash val="sysDash"/>
            </a:ln>
          </p:spPr>
          <p:style>
            <a:lnRef idx="2">
              <a:schemeClr val="accent1"/>
            </a:lnRef>
            <a:fillRef idx="1">
              <a:schemeClr val="lt1"/>
            </a:fillRef>
            <a:effectRef idx="0">
              <a:schemeClr val="accent1"/>
            </a:effectRef>
            <a:fontRef idx="minor">
              <a:schemeClr val="dk1"/>
            </a:fontRef>
          </p:style>
          <p:txBody>
            <a:bodyPr rtlCol="0" anchor="ctr"/>
            <a:lstStyle/>
            <a:p>
              <a:pPr marL="171450" indent="-171450">
                <a:buFont typeface="Wingdings" panose="05000000000000000000" pitchFamily="2" charset="2"/>
                <a:buChar char="ü"/>
              </a:pPr>
              <a:r>
                <a:rPr lang="sv-SE" sz="1200" b="1" dirty="0">
                  <a:solidFill>
                    <a:schemeClr val="tx2"/>
                  </a:solidFill>
                </a:rPr>
                <a:t>En skuldsanering – en betalningsplan</a:t>
              </a:r>
            </a:p>
            <a:p>
              <a:pPr marL="171450" indent="-171450">
                <a:buFont typeface="Wingdings" panose="05000000000000000000" pitchFamily="2" charset="2"/>
                <a:buChar char="ü"/>
              </a:pPr>
              <a:endParaRPr lang="sv-SE" sz="1200" b="1" dirty="0">
                <a:solidFill>
                  <a:schemeClr val="tx2"/>
                </a:solidFill>
              </a:endParaRPr>
            </a:p>
            <a:p>
              <a:pPr marL="171450" indent="-171450">
                <a:buFont typeface="Wingdings" panose="05000000000000000000" pitchFamily="2" charset="2"/>
                <a:buChar char="ü"/>
              </a:pPr>
              <a:r>
                <a:rPr lang="sv-SE" sz="1200" b="1" dirty="0">
                  <a:solidFill>
                    <a:schemeClr val="tx2"/>
                  </a:solidFill>
                </a:rPr>
                <a:t>Modern betalningshantering</a:t>
              </a:r>
            </a:p>
            <a:p>
              <a:pPr marL="171450" indent="-171450">
                <a:buFont typeface="Wingdings" panose="05000000000000000000" pitchFamily="2" charset="2"/>
                <a:buChar char="ü"/>
              </a:pPr>
              <a:endParaRPr lang="sv-SE" sz="1200" b="1" dirty="0">
                <a:solidFill>
                  <a:schemeClr val="tx2"/>
                </a:solidFill>
              </a:endParaRPr>
            </a:p>
            <a:p>
              <a:pPr marL="171450" indent="-171450">
                <a:buFont typeface="Wingdings" panose="05000000000000000000" pitchFamily="2" charset="2"/>
                <a:buChar char="ü"/>
              </a:pPr>
              <a:r>
                <a:rPr lang="sv-SE" sz="1200" b="1" dirty="0">
                  <a:solidFill>
                    <a:schemeClr val="tx2"/>
                  </a:solidFill>
                </a:rPr>
                <a:t>Förutsättningar för ökad digitalisering</a:t>
              </a:r>
            </a:p>
          </p:txBody>
        </p:sp>
      </p:grpSp>
      <p:sp>
        <p:nvSpPr>
          <p:cNvPr id="143" name="Ellips 142">
            <a:extLst>
              <a:ext uri="{FF2B5EF4-FFF2-40B4-BE49-F238E27FC236}">
                <a16:creationId xmlns:a16="http://schemas.microsoft.com/office/drawing/2014/main" id="{F757F9D5-0B22-86B4-3DF8-D3BE59849D33}"/>
              </a:ext>
            </a:extLst>
          </p:cNvPr>
          <p:cNvSpPr/>
          <p:nvPr/>
        </p:nvSpPr>
        <p:spPr>
          <a:xfrm>
            <a:off x="10705704" y="2305267"/>
            <a:ext cx="672279" cy="648072"/>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138" name="Group 284">
            <a:extLst>
              <a:ext uri="{FF2B5EF4-FFF2-40B4-BE49-F238E27FC236}">
                <a16:creationId xmlns:a16="http://schemas.microsoft.com/office/drawing/2014/main" id="{451B5F39-90B5-4E98-3601-77512169E511}"/>
              </a:ext>
            </a:extLst>
          </p:cNvPr>
          <p:cNvGrpSpPr>
            <a:grpSpLocks noChangeAspect="1"/>
          </p:cNvGrpSpPr>
          <p:nvPr/>
        </p:nvGrpSpPr>
        <p:grpSpPr bwMode="auto">
          <a:xfrm>
            <a:off x="10828660" y="2406127"/>
            <a:ext cx="426365" cy="446351"/>
            <a:chOff x="3713" y="2025"/>
            <a:chExt cx="256" cy="268"/>
          </a:xfrm>
          <a:solidFill>
            <a:schemeClr val="accent3"/>
          </a:solidFill>
        </p:grpSpPr>
        <p:sp>
          <p:nvSpPr>
            <p:cNvPr id="139" name="Freeform 285">
              <a:extLst>
                <a:ext uri="{FF2B5EF4-FFF2-40B4-BE49-F238E27FC236}">
                  <a16:creationId xmlns:a16="http://schemas.microsoft.com/office/drawing/2014/main" id="{62482121-5D5E-2236-AF2E-7F82B81726DF}"/>
                </a:ext>
              </a:extLst>
            </p:cNvPr>
            <p:cNvSpPr>
              <a:spLocks noEditPoints="1"/>
            </p:cNvSpPr>
            <p:nvPr/>
          </p:nvSpPr>
          <p:spPr bwMode="auto">
            <a:xfrm>
              <a:off x="3753" y="2025"/>
              <a:ext cx="216" cy="268"/>
            </a:xfrm>
            <a:custGeom>
              <a:avLst/>
              <a:gdLst>
                <a:gd name="T0" fmla="*/ 49 w 103"/>
                <a:gd name="T1" fmla="*/ 128 h 128"/>
                <a:gd name="T2" fmla="*/ 43 w 103"/>
                <a:gd name="T3" fmla="*/ 128 h 128"/>
                <a:gd name="T4" fmla="*/ 3 w 103"/>
                <a:gd name="T5" fmla="*/ 119 h 128"/>
                <a:gd name="T6" fmla="*/ 0 w 103"/>
                <a:gd name="T7" fmla="*/ 113 h 128"/>
                <a:gd name="T8" fmla="*/ 0 w 103"/>
                <a:gd name="T9" fmla="*/ 66 h 128"/>
                <a:gd name="T10" fmla="*/ 2 w 103"/>
                <a:gd name="T11" fmla="*/ 61 h 128"/>
                <a:gd name="T12" fmla="*/ 37 w 103"/>
                <a:gd name="T13" fmla="*/ 36 h 128"/>
                <a:gd name="T14" fmla="*/ 37 w 103"/>
                <a:gd name="T15" fmla="*/ 36 h 128"/>
                <a:gd name="T16" fmla="*/ 47 w 103"/>
                <a:gd name="T17" fmla="*/ 7 h 128"/>
                <a:gd name="T18" fmla="*/ 56 w 103"/>
                <a:gd name="T19" fmla="*/ 0 h 128"/>
                <a:gd name="T20" fmla="*/ 72 w 103"/>
                <a:gd name="T21" fmla="*/ 23 h 128"/>
                <a:gd name="T22" fmla="*/ 68 w 103"/>
                <a:gd name="T23" fmla="*/ 41 h 128"/>
                <a:gd name="T24" fmla="*/ 90 w 103"/>
                <a:gd name="T25" fmla="*/ 41 h 128"/>
                <a:gd name="T26" fmla="*/ 103 w 103"/>
                <a:gd name="T27" fmla="*/ 54 h 128"/>
                <a:gd name="T28" fmla="*/ 99 w 103"/>
                <a:gd name="T29" fmla="*/ 63 h 128"/>
                <a:gd name="T30" fmla="*/ 98 w 103"/>
                <a:gd name="T31" fmla="*/ 67 h 128"/>
                <a:gd name="T32" fmla="*/ 100 w 103"/>
                <a:gd name="T33" fmla="*/ 74 h 128"/>
                <a:gd name="T34" fmla="*/ 96 w 103"/>
                <a:gd name="T35" fmla="*/ 84 h 128"/>
                <a:gd name="T36" fmla="*/ 95 w 103"/>
                <a:gd name="T37" fmla="*/ 88 h 128"/>
                <a:gd name="T38" fmla="*/ 98 w 103"/>
                <a:gd name="T39" fmla="*/ 95 h 128"/>
                <a:gd name="T40" fmla="*/ 93 w 103"/>
                <a:gd name="T41" fmla="*/ 105 h 128"/>
                <a:gd name="T42" fmla="*/ 92 w 103"/>
                <a:gd name="T43" fmla="*/ 108 h 128"/>
                <a:gd name="T44" fmla="*/ 93 w 103"/>
                <a:gd name="T45" fmla="*/ 111 h 128"/>
                <a:gd name="T46" fmla="*/ 49 w 103"/>
                <a:gd name="T47" fmla="*/ 128 h 128"/>
                <a:gd name="T48" fmla="*/ 56 w 103"/>
                <a:gd name="T49" fmla="*/ 6 h 128"/>
                <a:gd name="T50" fmla="*/ 53 w 103"/>
                <a:gd name="T51" fmla="*/ 7 h 128"/>
                <a:gd name="T52" fmla="*/ 41 w 103"/>
                <a:gd name="T53" fmla="*/ 41 h 128"/>
                <a:gd name="T54" fmla="*/ 5 w 103"/>
                <a:gd name="T55" fmla="*/ 66 h 128"/>
                <a:gd name="T56" fmla="*/ 6 w 103"/>
                <a:gd name="T57" fmla="*/ 113 h 128"/>
                <a:gd name="T58" fmla="*/ 43 w 103"/>
                <a:gd name="T59" fmla="*/ 122 h 128"/>
                <a:gd name="T60" fmla="*/ 49 w 103"/>
                <a:gd name="T61" fmla="*/ 122 h 128"/>
                <a:gd name="T62" fmla="*/ 87 w 103"/>
                <a:gd name="T63" fmla="*/ 111 h 128"/>
                <a:gd name="T64" fmla="*/ 86 w 103"/>
                <a:gd name="T65" fmla="*/ 110 h 128"/>
                <a:gd name="T66" fmla="*/ 89 w 103"/>
                <a:gd name="T67" fmla="*/ 100 h 128"/>
                <a:gd name="T68" fmla="*/ 92 w 103"/>
                <a:gd name="T69" fmla="*/ 95 h 128"/>
                <a:gd name="T70" fmla="*/ 91 w 103"/>
                <a:gd name="T71" fmla="*/ 91 h 128"/>
                <a:gd name="T72" fmla="*/ 92 w 103"/>
                <a:gd name="T73" fmla="*/ 79 h 128"/>
                <a:gd name="T74" fmla="*/ 94 w 103"/>
                <a:gd name="T75" fmla="*/ 74 h 128"/>
                <a:gd name="T76" fmla="*/ 93 w 103"/>
                <a:gd name="T77" fmla="*/ 71 h 128"/>
                <a:gd name="T78" fmla="*/ 95 w 103"/>
                <a:gd name="T79" fmla="*/ 59 h 128"/>
                <a:gd name="T80" fmla="*/ 97 w 103"/>
                <a:gd name="T81" fmla="*/ 54 h 128"/>
                <a:gd name="T82" fmla="*/ 90 w 103"/>
                <a:gd name="T83" fmla="*/ 47 h 128"/>
                <a:gd name="T84" fmla="*/ 64 w 103"/>
                <a:gd name="T85" fmla="*/ 47 h 128"/>
                <a:gd name="T86" fmla="*/ 61 w 103"/>
                <a:gd name="T87" fmla="*/ 45 h 128"/>
                <a:gd name="T88" fmla="*/ 61 w 103"/>
                <a:gd name="T89" fmla="*/ 42 h 128"/>
                <a:gd name="T90" fmla="*/ 66 w 103"/>
                <a:gd name="T91" fmla="*/ 23 h 128"/>
                <a:gd name="T92" fmla="*/ 56 w 103"/>
                <a:gd name="T93"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 h="128">
                  <a:moveTo>
                    <a:pt x="49" y="128"/>
                  </a:moveTo>
                  <a:cubicBezTo>
                    <a:pt x="43" y="128"/>
                    <a:pt x="43" y="128"/>
                    <a:pt x="43" y="128"/>
                  </a:cubicBezTo>
                  <a:cubicBezTo>
                    <a:pt x="26" y="128"/>
                    <a:pt x="10" y="122"/>
                    <a:pt x="3" y="119"/>
                  </a:cubicBezTo>
                  <a:cubicBezTo>
                    <a:pt x="1" y="118"/>
                    <a:pt x="0" y="116"/>
                    <a:pt x="0" y="113"/>
                  </a:cubicBezTo>
                  <a:cubicBezTo>
                    <a:pt x="0" y="66"/>
                    <a:pt x="0" y="66"/>
                    <a:pt x="0" y="66"/>
                  </a:cubicBezTo>
                  <a:cubicBezTo>
                    <a:pt x="0" y="64"/>
                    <a:pt x="0" y="62"/>
                    <a:pt x="2" y="61"/>
                  </a:cubicBezTo>
                  <a:cubicBezTo>
                    <a:pt x="37" y="36"/>
                    <a:pt x="37" y="36"/>
                    <a:pt x="37" y="36"/>
                  </a:cubicBezTo>
                  <a:cubicBezTo>
                    <a:pt x="37" y="36"/>
                    <a:pt x="37" y="36"/>
                    <a:pt x="37" y="36"/>
                  </a:cubicBezTo>
                  <a:cubicBezTo>
                    <a:pt x="37" y="36"/>
                    <a:pt x="47" y="28"/>
                    <a:pt x="47" y="7"/>
                  </a:cubicBezTo>
                  <a:cubicBezTo>
                    <a:pt x="47" y="3"/>
                    <a:pt x="50" y="0"/>
                    <a:pt x="56" y="0"/>
                  </a:cubicBezTo>
                  <a:cubicBezTo>
                    <a:pt x="68" y="0"/>
                    <a:pt x="72" y="12"/>
                    <a:pt x="72" y="23"/>
                  </a:cubicBezTo>
                  <a:cubicBezTo>
                    <a:pt x="72" y="30"/>
                    <a:pt x="69" y="37"/>
                    <a:pt x="68" y="41"/>
                  </a:cubicBezTo>
                  <a:cubicBezTo>
                    <a:pt x="90" y="41"/>
                    <a:pt x="90" y="41"/>
                    <a:pt x="90" y="41"/>
                  </a:cubicBezTo>
                  <a:cubicBezTo>
                    <a:pt x="97" y="41"/>
                    <a:pt x="103" y="47"/>
                    <a:pt x="103" y="54"/>
                  </a:cubicBezTo>
                  <a:cubicBezTo>
                    <a:pt x="103" y="57"/>
                    <a:pt x="101" y="61"/>
                    <a:pt x="99" y="63"/>
                  </a:cubicBezTo>
                  <a:cubicBezTo>
                    <a:pt x="97" y="64"/>
                    <a:pt x="97" y="66"/>
                    <a:pt x="98" y="67"/>
                  </a:cubicBezTo>
                  <a:cubicBezTo>
                    <a:pt x="100" y="69"/>
                    <a:pt x="100" y="72"/>
                    <a:pt x="100" y="74"/>
                  </a:cubicBezTo>
                  <a:cubicBezTo>
                    <a:pt x="100" y="78"/>
                    <a:pt x="99" y="81"/>
                    <a:pt x="96" y="84"/>
                  </a:cubicBezTo>
                  <a:cubicBezTo>
                    <a:pt x="95" y="85"/>
                    <a:pt x="95" y="87"/>
                    <a:pt x="95" y="88"/>
                  </a:cubicBezTo>
                  <a:cubicBezTo>
                    <a:pt x="97" y="90"/>
                    <a:pt x="98" y="92"/>
                    <a:pt x="98" y="95"/>
                  </a:cubicBezTo>
                  <a:cubicBezTo>
                    <a:pt x="98" y="99"/>
                    <a:pt x="96" y="102"/>
                    <a:pt x="93" y="105"/>
                  </a:cubicBezTo>
                  <a:cubicBezTo>
                    <a:pt x="92" y="105"/>
                    <a:pt x="92" y="107"/>
                    <a:pt x="92" y="108"/>
                  </a:cubicBezTo>
                  <a:cubicBezTo>
                    <a:pt x="92" y="109"/>
                    <a:pt x="93" y="110"/>
                    <a:pt x="93" y="111"/>
                  </a:cubicBezTo>
                  <a:cubicBezTo>
                    <a:pt x="93" y="122"/>
                    <a:pt x="70" y="128"/>
                    <a:pt x="49" y="128"/>
                  </a:cubicBezTo>
                  <a:close/>
                  <a:moveTo>
                    <a:pt x="56" y="6"/>
                  </a:moveTo>
                  <a:cubicBezTo>
                    <a:pt x="53" y="6"/>
                    <a:pt x="53" y="7"/>
                    <a:pt x="53" y="7"/>
                  </a:cubicBezTo>
                  <a:cubicBezTo>
                    <a:pt x="53" y="32"/>
                    <a:pt x="41" y="41"/>
                    <a:pt x="41" y="41"/>
                  </a:cubicBezTo>
                  <a:cubicBezTo>
                    <a:pt x="5" y="66"/>
                    <a:pt x="5" y="66"/>
                    <a:pt x="5" y="66"/>
                  </a:cubicBezTo>
                  <a:cubicBezTo>
                    <a:pt x="6" y="113"/>
                    <a:pt x="6" y="113"/>
                    <a:pt x="6" y="113"/>
                  </a:cubicBezTo>
                  <a:cubicBezTo>
                    <a:pt x="12" y="116"/>
                    <a:pt x="28" y="122"/>
                    <a:pt x="43" y="122"/>
                  </a:cubicBezTo>
                  <a:cubicBezTo>
                    <a:pt x="49" y="122"/>
                    <a:pt x="49" y="122"/>
                    <a:pt x="49" y="122"/>
                  </a:cubicBezTo>
                  <a:cubicBezTo>
                    <a:pt x="72" y="122"/>
                    <a:pt x="87" y="115"/>
                    <a:pt x="87" y="111"/>
                  </a:cubicBezTo>
                  <a:cubicBezTo>
                    <a:pt x="87" y="110"/>
                    <a:pt x="86" y="110"/>
                    <a:pt x="86" y="110"/>
                  </a:cubicBezTo>
                  <a:cubicBezTo>
                    <a:pt x="85" y="106"/>
                    <a:pt x="86" y="102"/>
                    <a:pt x="89" y="100"/>
                  </a:cubicBezTo>
                  <a:cubicBezTo>
                    <a:pt x="91" y="99"/>
                    <a:pt x="92" y="97"/>
                    <a:pt x="92" y="95"/>
                  </a:cubicBezTo>
                  <a:cubicBezTo>
                    <a:pt x="92" y="94"/>
                    <a:pt x="91" y="92"/>
                    <a:pt x="91" y="91"/>
                  </a:cubicBezTo>
                  <a:cubicBezTo>
                    <a:pt x="88" y="87"/>
                    <a:pt x="88" y="82"/>
                    <a:pt x="92" y="79"/>
                  </a:cubicBezTo>
                  <a:cubicBezTo>
                    <a:pt x="94" y="78"/>
                    <a:pt x="94" y="76"/>
                    <a:pt x="94" y="74"/>
                  </a:cubicBezTo>
                  <a:cubicBezTo>
                    <a:pt x="94" y="73"/>
                    <a:pt x="94" y="72"/>
                    <a:pt x="93" y="71"/>
                  </a:cubicBezTo>
                  <a:cubicBezTo>
                    <a:pt x="90" y="67"/>
                    <a:pt x="91" y="62"/>
                    <a:pt x="95" y="59"/>
                  </a:cubicBezTo>
                  <a:cubicBezTo>
                    <a:pt x="96" y="57"/>
                    <a:pt x="97" y="55"/>
                    <a:pt x="97" y="54"/>
                  </a:cubicBezTo>
                  <a:cubicBezTo>
                    <a:pt x="97" y="50"/>
                    <a:pt x="94" y="47"/>
                    <a:pt x="90" y="47"/>
                  </a:cubicBezTo>
                  <a:cubicBezTo>
                    <a:pt x="64" y="47"/>
                    <a:pt x="64" y="47"/>
                    <a:pt x="64" y="47"/>
                  </a:cubicBezTo>
                  <a:cubicBezTo>
                    <a:pt x="63" y="47"/>
                    <a:pt x="62" y="46"/>
                    <a:pt x="61" y="45"/>
                  </a:cubicBezTo>
                  <a:cubicBezTo>
                    <a:pt x="60" y="44"/>
                    <a:pt x="60" y="43"/>
                    <a:pt x="61" y="42"/>
                  </a:cubicBezTo>
                  <a:cubicBezTo>
                    <a:pt x="61" y="41"/>
                    <a:pt x="66" y="32"/>
                    <a:pt x="66" y="23"/>
                  </a:cubicBezTo>
                  <a:cubicBezTo>
                    <a:pt x="66" y="21"/>
                    <a:pt x="65" y="6"/>
                    <a:pt x="5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40" name="Freeform 286">
              <a:extLst>
                <a:ext uri="{FF2B5EF4-FFF2-40B4-BE49-F238E27FC236}">
                  <a16:creationId xmlns:a16="http://schemas.microsoft.com/office/drawing/2014/main" id="{8EEE5647-CEB8-C49E-FAD1-E91D78B52B43}"/>
                </a:ext>
              </a:extLst>
            </p:cNvPr>
            <p:cNvSpPr>
              <a:spLocks noEditPoints="1"/>
            </p:cNvSpPr>
            <p:nvPr/>
          </p:nvSpPr>
          <p:spPr bwMode="auto">
            <a:xfrm>
              <a:off x="3713" y="2144"/>
              <a:ext cx="53" cy="136"/>
            </a:xfrm>
            <a:custGeom>
              <a:avLst/>
              <a:gdLst>
                <a:gd name="T0" fmla="*/ 21 w 25"/>
                <a:gd name="T1" fmla="*/ 65 h 65"/>
                <a:gd name="T2" fmla="*/ 21 w 25"/>
                <a:gd name="T3" fmla="*/ 65 h 65"/>
                <a:gd name="T4" fmla="*/ 3 w 25"/>
                <a:gd name="T5" fmla="*/ 65 h 65"/>
                <a:gd name="T6" fmla="*/ 0 w 25"/>
                <a:gd name="T7" fmla="*/ 62 h 65"/>
                <a:gd name="T8" fmla="*/ 0 w 25"/>
                <a:gd name="T9" fmla="*/ 3 h 65"/>
                <a:gd name="T10" fmla="*/ 1 w 25"/>
                <a:gd name="T11" fmla="*/ 1 h 65"/>
                <a:gd name="T12" fmla="*/ 3 w 25"/>
                <a:gd name="T13" fmla="*/ 0 h 65"/>
                <a:gd name="T14" fmla="*/ 22 w 25"/>
                <a:gd name="T15" fmla="*/ 0 h 65"/>
                <a:gd name="T16" fmla="*/ 25 w 25"/>
                <a:gd name="T17" fmla="*/ 3 h 65"/>
                <a:gd name="T18" fmla="*/ 25 w 25"/>
                <a:gd name="T19" fmla="*/ 62 h 65"/>
                <a:gd name="T20" fmla="*/ 24 w 25"/>
                <a:gd name="T21" fmla="*/ 65 h 65"/>
                <a:gd name="T22" fmla="*/ 23 w 25"/>
                <a:gd name="T23" fmla="*/ 65 h 65"/>
                <a:gd name="T24" fmla="*/ 21 w 25"/>
                <a:gd name="T25" fmla="*/ 65 h 65"/>
                <a:gd name="T26" fmla="*/ 22 w 25"/>
                <a:gd name="T27" fmla="*/ 62 h 65"/>
                <a:gd name="T28" fmla="*/ 22 w 25"/>
                <a:gd name="T29" fmla="*/ 62 h 65"/>
                <a:gd name="T30" fmla="*/ 6 w 25"/>
                <a:gd name="T31" fmla="*/ 59 h 65"/>
                <a:gd name="T32" fmla="*/ 19 w 25"/>
                <a:gd name="T33" fmla="*/ 59 h 65"/>
                <a:gd name="T34" fmla="*/ 19 w 25"/>
                <a:gd name="T35" fmla="*/ 6 h 65"/>
                <a:gd name="T36" fmla="*/ 6 w 25"/>
                <a:gd name="T37" fmla="*/ 6 h 65"/>
                <a:gd name="T38" fmla="*/ 6 w 25"/>
                <a:gd name="T39"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65">
                  <a:moveTo>
                    <a:pt x="21" y="65"/>
                  </a:moveTo>
                  <a:cubicBezTo>
                    <a:pt x="21" y="65"/>
                    <a:pt x="21" y="65"/>
                    <a:pt x="21" y="65"/>
                  </a:cubicBezTo>
                  <a:cubicBezTo>
                    <a:pt x="3" y="65"/>
                    <a:pt x="3" y="65"/>
                    <a:pt x="3" y="65"/>
                  </a:cubicBezTo>
                  <a:cubicBezTo>
                    <a:pt x="1" y="65"/>
                    <a:pt x="0" y="64"/>
                    <a:pt x="0" y="62"/>
                  </a:cubicBezTo>
                  <a:cubicBezTo>
                    <a:pt x="0" y="3"/>
                    <a:pt x="0" y="3"/>
                    <a:pt x="0" y="3"/>
                  </a:cubicBezTo>
                  <a:cubicBezTo>
                    <a:pt x="0" y="2"/>
                    <a:pt x="0" y="1"/>
                    <a:pt x="1" y="1"/>
                  </a:cubicBezTo>
                  <a:cubicBezTo>
                    <a:pt x="2" y="0"/>
                    <a:pt x="2" y="0"/>
                    <a:pt x="3" y="0"/>
                  </a:cubicBezTo>
                  <a:cubicBezTo>
                    <a:pt x="22" y="0"/>
                    <a:pt x="22" y="0"/>
                    <a:pt x="22" y="0"/>
                  </a:cubicBezTo>
                  <a:cubicBezTo>
                    <a:pt x="23" y="0"/>
                    <a:pt x="25" y="1"/>
                    <a:pt x="25" y="3"/>
                  </a:cubicBezTo>
                  <a:cubicBezTo>
                    <a:pt x="25" y="62"/>
                    <a:pt x="25" y="62"/>
                    <a:pt x="25" y="62"/>
                  </a:cubicBezTo>
                  <a:cubicBezTo>
                    <a:pt x="25" y="63"/>
                    <a:pt x="24" y="64"/>
                    <a:pt x="24" y="65"/>
                  </a:cubicBezTo>
                  <a:cubicBezTo>
                    <a:pt x="23" y="65"/>
                    <a:pt x="23" y="65"/>
                    <a:pt x="23" y="65"/>
                  </a:cubicBezTo>
                  <a:cubicBezTo>
                    <a:pt x="23" y="65"/>
                    <a:pt x="22" y="65"/>
                    <a:pt x="21" y="65"/>
                  </a:cubicBezTo>
                  <a:close/>
                  <a:moveTo>
                    <a:pt x="22" y="62"/>
                  </a:moveTo>
                  <a:cubicBezTo>
                    <a:pt x="22" y="62"/>
                    <a:pt x="22" y="62"/>
                    <a:pt x="22" y="62"/>
                  </a:cubicBezTo>
                  <a:close/>
                  <a:moveTo>
                    <a:pt x="6" y="59"/>
                  </a:moveTo>
                  <a:cubicBezTo>
                    <a:pt x="19" y="59"/>
                    <a:pt x="19" y="59"/>
                    <a:pt x="19" y="59"/>
                  </a:cubicBezTo>
                  <a:cubicBezTo>
                    <a:pt x="19" y="6"/>
                    <a:pt x="19" y="6"/>
                    <a:pt x="19" y="6"/>
                  </a:cubicBezTo>
                  <a:cubicBezTo>
                    <a:pt x="6" y="6"/>
                    <a:pt x="6" y="6"/>
                    <a:pt x="6" y="6"/>
                  </a:cubicBezTo>
                  <a:lnTo>
                    <a:pt x="6"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Tree>
    <p:extLst>
      <p:ext uri="{BB962C8B-B14F-4D97-AF65-F5344CB8AC3E}">
        <p14:creationId xmlns:p14="http://schemas.microsoft.com/office/powerpoint/2010/main" val="39140066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7D67F905-76BE-B955-C837-0880BCDBF954}"/>
              </a:ext>
            </a:extLst>
          </p:cNvPr>
          <p:cNvPicPr>
            <a:picLocks noChangeAspect="1"/>
          </p:cNvPicPr>
          <p:nvPr/>
        </p:nvPicPr>
        <p:blipFill>
          <a:blip r:embed="rId2">
            <a:extLst>
              <a:ext uri="{28A0092B-C50C-407E-A947-70E740481C1C}">
                <a14:useLocalDpi xmlns:a14="http://schemas.microsoft.com/office/drawing/2010/main" val="0"/>
              </a:ext>
            </a:extLst>
          </a:blip>
          <a:srcRect r="4667"/>
          <a:stretch/>
        </p:blipFill>
        <p:spPr>
          <a:xfrm>
            <a:off x="-1" y="0"/>
            <a:ext cx="12191999"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Skuldsaneringens betalningshantering</a:t>
            </a:r>
          </a:p>
          <a:p>
            <a:r>
              <a:rPr lang="sv-SE" dirty="0">
                <a:solidFill>
                  <a:schemeClr val="tx1"/>
                </a:solidFill>
              </a:rPr>
              <a:t>Övergångsfasen - det här året</a:t>
            </a:r>
            <a:endParaRPr lang="sv-SE" dirty="0">
              <a:solidFill>
                <a:schemeClr val="bg1"/>
              </a:solidFill>
            </a:endParaRPr>
          </a:p>
        </p:txBody>
      </p:sp>
      <p:grpSp>
        <p:nvGrpSpPr>
          <p:cNvPr id="22" name="Grupp 21">
            <a:extLst>
              <a:ext uri="{FF2B5EF4-FFF2-40B4-BE49-F238E27FC236}">
                <a16:creationId xmlns:a16="http://schemas.microsoft.com/office/drawing/2014/main" id="{C519BC86-1E06-BFA8-941B-AEFBCA19D67B}"/>
              </a:ext>
            </a:extLst>
          </p:cNvPr>
          <p:cNvGrpSpPr/>
          <p:nvPr/>
        </p:nvGrpSpPr>
        <p:grpSpPr>
          <a:xfrm>
            <a:off x="698063" y="1374801"/>
            <a:ext cx="10799636" cy="4108398"/>
            <a:chOff x="677907" y="1555944"/>
            <a:chExt cx="10799636" cy="4108398"/>
          </a:xfrm>
        </p:grpSpPr>
        <p:grpSp>
          <p:nvGrpSpPr>
            <p:cNvPr id="4" name="Grupp 3">
              <a:extLst>
                <a:ext uri="{FF2B5EF4-FFF2-40B4-BE49-F238E27FC236}">
                  <a16:creationId xmlns:a16="http://schemas.microsoft.com/office/drawing/2014/main" id="{092C5A1E-F299-C710-EE0C-6AC78B317459}"/>
                </a:ext>
              </a:extLst>
            </p:cNvPr>
            <p:cNvGrpSpPr/>
            <p:nvPr/>
          </p:nvGrpSpPr>
          <p:grpSpPr>
            <a:xfrm>
              <a:off x="677907" y="1555944"/>
              <a:ext cx="10763089" cy="792936"/>
              <a:chOff x="714455" y="1223672"/>
              <a:chExt cx="10763089" cy="792936"/>
            </a:xfrm>
          </p:grpSpPr>
          <p:sp>
            <p:nvSpPr>
              <p:cNvPr id="9" name="Rektangel 8">
                <a:extLst>
                  <a:ext uri="{FF2B5EF4-FFF2-40B4-BE49-F238E27FC236}">
                    <a16:creationId xmlns:a16="http://schemas.microsoft.com/office/drawing/2014/main" id="{BDF7DE6C-AC70-809C-D0E5-7258A84C9BCF}"/>
                  </a:ext>
                </a:extLst>
              </p:cNvPr>
              <p:cNvSpPr/>
              <p:nvPr/>
            </p:nvSpPr>
            <p:spPr>
              <a:xfrm>
                <a:off x="4511824" y="1223850"/>
                <a:ext cx="6965720" cy="792758"/>
              </a:xfrm>
              <a:prstGeom prst="rect">
                <a:avLst/>
              </a:prstGeom>
              <a:solidFill>
                <a:schemeClr val="accent5">
                  <a:alpha val="50000"/>
                </a:schemeClr>
              </a:solidFill>
              <a:ln>
                <a:solidFill>
                  <a:schemeClr val="accent5"/>
                </a:solid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Wingdings" panose="05000000000000000000" pitchFamily="2" charset="2"/>
                  <a:buChar char="ü"/>
                </a:pPr>
                <a:r>
                  <a:rPr lang="sv-SE" sz="1800" dirty="0"/>
                  <a:t>Planerade in- och utbetalningar</a:t>
                </a:r>
              </a:p>
              <a:p>
                <a:pPr marL="285750" indent="-285750">
                  <a:buFont typeface="Wingdings" panose="05000000000000000000" pitchFamily="2" charset="2"/>
                  <a:buChar char="ü"/>
                </a:pPr>
                <a:r>
                  <a:rPr lang="sv-SE" sz="1800" dirty="0"/>
                  <a:t>Genomförda in- och utbetalningar</a:t>
                </a:r>
              </a:p>
            </p:txBody>
          </p:sp>
          <p:sp>
            <p:nvSpPr>
              <p:cNvPr id="13" name="textruta 12">
                <a:extLst>
                  <a:ext uri="{FF2B5EF4-FFF2-40B4-BE49-F238E27FC236}">
                    <a16:creationId xmlns:a16="http://schemas.microsoft.com/office/drawing/2014/main" id="{024BB5EE-13D8-DAF2-86E9-BC76F15E0B7B}"/>
                  </a:ext>
                </a:extLst>
              </p:cNvPr>
              <p:cNvSpPr txBox="1"/>
              <p:nvPr/>
            </p:nvSpPr>
            <p:spPr>
              <a:xfrm>
                <a:off x="714455" y="1223672"/>
                <a:ext cx="3797367" cy="792758"/>
              </a:xfrm>
              <a:prstGeom prst="rect">
                <a:avLst/>
              </a:prstGeom>
              <a:noFill/>
              <a:ln>
                <a:solidFill>
                  <a:schemeClr val="accent5"/>
                </a:solidFill>
              </a:ln>
            </p:spPr>
            <p:txBody>
              <a:bodyPr wrap="square" rtlCol="0" anchor="ctr">
                <a:noAutofit/>
              </a:bodyPr>
              <a:lstStyle/>
              <a:p>
                <a:r>
                  <a:rPr lang="sv-SE" b="1" dirty="0">
                    <a:solidFill>
                      <a:schemeClr val="accent5"/>
                    </a:solidFill>
                  </a:rPr>
                  <a:t>Genomgång av transaktioner</a:t>
                </a:r>
              </a:p>
            </p:txBody>
          </p:sp>
        </p:grpSp>
        <p:grpSp>
          <p:nvGrpSpPr>
            <p:cNvPr id="5" name="Grupp 4">
              <a:extLst>
                <a:ext uri="{FF2B5EF4-FFF2-40B4-BE49-F238E27FC236}">
                  <a16:creationId xmlns:a16="http://schemas.microsoft.com/office/drawing/2014/main" id="{E4083512-9BE1-7388-7E55-506773B074E8}"/>
                </a:ext>
              </a:extLst>
            </p:cNvPr>
            <p:cNvGrpSpPr/>
            <p:nvPr/>
          </p:nvGrpSpPr>
          <p:grpSpPr>
            <a:xfrm>
              <a:off x="677907" y="2658260"/>
              <a:ext cx="10766845" cy="799382"/>
              <a:chOff x="710699" y="2521276"/>
              <a:chExt cx="10766845" cy="799382"/>
            </a:xfrm>
          </p:grpSpPr>
          <p:sp>
            <p:nvSpPr>
              <p:cNvPr id="10" name="Rektangel 9">
                <a:extLst>
                  <a:ext uri="{FF2B5EF4-FFF2-40B4-BE49-F238E27FC236}">
                    <a16:creationId xmlns:a16="http://schemas.microsoft.com/office/drawing/2014/main" id="{067B02DF-5767-E9B3-C460-F89916E9D4B4}"/>
                  </a:ext>
                </a:extLst>
              </p:cNvPr>
              <p:cNvSpPr/>
              <p:nvPr/>
            </p:nvSpPr>
            <p:spPr>
              <a:xfrm>
                <a:off x="4511824" y="2521276"/>
                <a:ext cx="6965720" cy="792758"/>
              </a:xfrm>
              <a:prstGeom prst="rect">
                <a:avLst/>
              </a:prstGeom>
              <a:solidFill>
                <a:schemeClr val="accent5">
                  <a:alpha val="50000"/>
                </a:schemeClr>
              </a:solidFill>
              <a:ln>
                <a:solidFill>
                  <a:schemeClr val="accent5"/>
                </a:solid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Wingdings" panose="05000000000000000000" pitchFamily="2" charset="2"/>
                  <a:buChar char="ü"/>
                </a:pPr>
                <a:r>
                  <a:rPr lang="sv-SE" sz="1800" dirty="0"/>
                  <a:t>Överbetalda och returnerade medel identifieras och hanteras strukturerat</a:t>
                </a:r>
              </a:p>
            </p:txBody>
          </p:sp>
          <p:sp>
            <p:nvSpPr>
              <p:cNvPr id="14" name="textruta 13">
                <a:extLst>
                  <a:ext uri="{FF2B5EF4-FFF2-40B4-BE49-F238E27FC236}">
                    <a16:creationId xmlns:a16="http://schemas.microsoft.com/office/drawing/2014/main" id="{87D8A658-F1C3-CE98-63D0-4523E83639A9}"/>
                  </a:ext>
                </a:extLst>
              </p:cNvPr>
              <p:cNvSpPr txBox="1"/>
              <p:nvPr/>
            </p:nvSpPr>
            <p:spPr>
              <a:xfrm>
                <a:off x="710699" y="2527900"/>
                <a:ext cx="3797367" cy="792758"/>
              </a:xfrm>
              <a:prstGeom prst="rect">
                <a:avLst/>
              </a:prstGeom>
              <a:noFill/>
              <a:ln>
                <a:solidFill>
                  <a:schemeClr val="accent5"/>
                </a:solidFill>
              </a:ln>
            </p:spPr>
            <p:txBody>
              <a:bodyPr wrap="square" rtlCol="0" anchor="ctr">
                <a:noAutofit/>
              </a:bodyPr>
              <a:lstStyle/>
              <a:p>
                <a:r>
                  <a:rPr lang="sv-SE" b="1" dirty="0">
                    <a:solidFill>
                      <a:schemeClr val="accent5"/>
                    </a:solidFill>
                  </a:rPr>
                  <a:t>Hantera balanser</a:t>
                </a:r>
              </a:p>
            </p:txBody>
          </p:sp>
        </p:grpSp>
        <p:grpSp>
          <p:nvGrpSpPr>
            <p:cNvPr id="6" name="Grupp 5">
              <a:extLst>
                <a:ext uri="{FF2B5EF4-FFF2-40B4-BE49-F238E27FC236}">
                  <a16:creationId xmlns:a16="http://schemas.microsoft.com/office/drawing/2014/main" id="{BD3A860E-6751-357D-B347-6748562678D1}"/>
                </a:ext>
              </a:extLst>
            </p:cNvPr>
            <p:cNvGrpSpPr/>
            <p:nvPr/>
          </p:nvGrpSpPr>
          <p:grpSpPr>
            <a:xfrm>
              <a:off x="677907" y="3767022"/>
              <a:ext cx="10766845" cy="792758"/>
              <a:chOff x="710699" y="3815397"/>
              <a:chExt cx="10766845" cy="792758"/>
            </a:xfrm>
          </p:grpSpPr>
          <p:sp>
            <p:nvSpPr>
              <p:cNvPr id="11" name="Rektangel 10">
                <a:extLst>
                  <a:ext uri="{FF2B5EF4-FFF2-40B4-BE49-F238E27FC236}">
                    <a16:creationId xmlns:a16="http://schemas.microsoft.com/office/drawing/2014/main" id="{61E6B187-BE40-45AC-615C-FAD70F4B61B4}"/>
                  </a:ext>
                </a:extLst>
              </p:cNvPr>
              <p:cNvSpPr/>
              <p:nvPr/>
            </p:nvSpPr>
            <p:spPr>
              <a:xfrm>
                <a:off x="4511824" y="3815397"/>
                <a:ext cx="6965720" cy="792758"/>
              </a:xfrm>
              <a:prstGeom prst="rect">
                <a:avLst/>
              </a:prstGeom>
              <a:solidFill>
                <a:schemeClr val="accent5">
                  <a:alpha val="50000"/>
                </a:schemeClr>
              </a:solidFill>
              <a:ln>
                <a:solidFill>
                  <a:schemeClr val="accent5"/>
                </a:solid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Wingdings" panose="05000000000000000000" pitchFamily="2" charset="2"/>
                  <a:buChar char="ü"/>
                </a:pPr>
                <a:r>
                  <a:rPr lang="sv-SE" sz="1800" dirty="0"/>
                  <a:t>Hitta och utreda avvikelser</a:t>
                </a:r>
              </a:p>
              <a:p>
                <a:pPr marL="285750" indent="-285750">
                  <a:buFont typeface="Wingdings" panose="05000000000000000000" pitchFamily="2" charset="2"/>
                  <a:buChar char="ü"/>
                </a:pPr>
                <a:r>
                  <a:rPr lang="sv-SE" sz="1800" dirty="0"/>
                  <a:t>Korrigera eventuella brister före </a:t>
                </a:r>
                <a:r>
                  <a:rPr lang="sv-SE" sz="1800" dirty="0" err="1"/>
                  <a:t>migrering</a:t>
                </a:r>
                <a:endParaRPr lang="sv-SE" sz="1800" dirty="0"/>
              </a:p>
            </p:txBody>
          </p:sp>
          <p:sp>
            <p:nvSpPr>
              <p:cNvPr id="15" name="textruta 14">
                <a:extLst>
                  <a:ext uri="{FF2B5EF4-FFF2-40B4-BE49-F238E27FC236}">
                    <a16:creationId xmlns:a16="http://schemas.microsoft.com/office/drawing/2014/main" id="{BEEDB1DE-FEEE-C3DD-682E-B223FE5A0657}"/>
                  </a:ext>
                </a:extLst>
              </p:cNvPr>
              <p:cNvSpPr txBox="1"/>
              <p:nvPr/>
            </p:nvSpPr>
            <p:spPr>
              <a:xfrm>
                <a:off x="710699" y="3818581"/>
                <a:ext cx="3797367" cy="789574"/>
              </a:xfrm>
              <a:prstGeom prst="rect">
                <a:avLst/>
              </a:prstGeom>
              <a:noFill/>
              <a:ln>
                <a:solidFill>
                  <a:schemeClr val="accent5"/>
                </a:solidFill>
              </a:ln>
            </p:spPr>
            <p:txBody>
              <a:bodyPr wrap="square" rtlCol="0" anchor="ctr">
                <a:noAutofit/>
              </a:bodyPr>
              <a:lstStyle/>
              <a:p>
                <a:r>
                  <a:rPr lang="sv-SE" b="1" dirty="0">
                    <a:solidFill>
                      <a:schemeClr val="accent5"/>
                    </a:solidFill>
                  </a:rPr>
                  <a:t>Identifiera och åtgärda brister</a:t>
                </a:r>
              </a:p>
            </p:txBody>
          </p:sp>
        </p:grpSp>
        <p:grpSp>
          <p:nvGrpSpPr>
            <p:cNvPr id="8" name="Grupp 7">
              <a:extLst>
                <a:ext uri="{FF2B5EF4-FFF2-40B4-BE49-F238E27FC236}">
                  <a16:creationId xmlns:a16="http://schemas.microsoft.com/office/drawing/2014/main" id="{65E1632B-BE8E-FCC0-859B-9F1925EC2902}"/>
                </a:ext>
              </a:extLst>
            </p:cNvPr>
            <p:cNvGrpSpPr/>
            <p:nvPr/>
          </p:nvGrpSpPr>
          <p:grpSpPr>
            <a:xfrm>
              <a:off x="677907" y="4869160"/>
              <a:ext cx="10799636" cy="795182"/>
              <a:chOff x="677907" y="5103896"/>
              <a:chExt cx="10799636" cy="795182"/>
            </a:xfrm>
          </p:grpSpPr>
          <p:sp>
            <p:nvSpPr>
              <p:cNvPr id="12" name="Rektangel 11">
                <a:extLst>
                  <a:ext uri="{FF2B5EF4-FFF2-40B4-BE49-F238E27FC236}">
                    <a16:creationId xmlns:a16="http://schemas.microsoft.com/office/drawing/2014/main" id="{07BD2C37-F226-B6DF-B44C-EA775E6A01A6}"/>
                  </a:ext>
                </a:extLst>
              </p:cNvPr>
              <p:cNvSpPr/>
              <p:nvPr/>
            </p:nvSpPr>
            <p:spPr>
              <a:xfrm>
                <a:off x="4511823" y="5103896"/>
                <a:ext cx="6965720" cy="792758"/>
              </a:xfrm>
              <a:prstGeom prst="rect">
                <a:avLst/>
              </a:prstGeom>
              <a:solidFill>
                <a:schemeClr val="accent5">
                  <a:alpha val="50000"/>
                </a:schemeClr>
              </a:solidFill>
              <a:ln>
                <a:solidFill>
                  <a:schemeClr val="accent5"/>
                </a:solidFill>
              </a:ln>
            </p:spPr>
            <p:style>
              <a:lnRef idx="0">
                <a:scrgbClr r="0" g="0" b="0"/>
              </a:lnRef>
              <a:fillRef idx="0">
                <a:scrgbClr r="0" g="0" b="0"/>
              </a:fillRef>
              <a:effectRef idx="0">
                <a:scrgbClr r="0" g="0" b="0"/>
              </a:effectRef>
              <a:fontRef idx="minor">
                <a:schemeClr val="lt1"/>
              </a:fontRef>
            </p:style>
            <p:txBody>
              <a:bodyPr rtlCol="0" anchor="ctr"/>
              <a:lstStyle/>
              <a:p>
                <a:pPr marL="285750" indent="-285750">
                  <a:buFont typeface="Wingdings" panose="05000000000000000000" pitchFamily="2" charset="2"/>
                  <a:buChar char="ü"/>
                </a:pPr>
                <a:r>
                  <a:rPr lang="sv-SE" sz="1800" dirty="0"/>
                  <a:t>Vi utökar antalet resurser markant under året</a:t>
                </a:r>
              </a:p>
              <a:p>
                <a:pPr marL="285750" indent="-285750">
                  <a:buFont typeface="Wingdings" panose="05000000000000000000" pitchFamily="2" charset="2"/>
                  <a:buChar char="ü"/>
                </a:pPr>
                <a:r>
                  <a:rPr lang="sv-SE" sz="1800" dirty="0"/>
                  <a:t>Förstärkning sker såväl tillsvidare som tillfälligt</a:t>
                </a:r>
              </a:p>
            </p:txBody>
          </p:sp>
          <p:sp>
            <p:nvSpPr>
              <p:cNvPr id="16" name="textruta 15">
                <a:extLst>
                  <a:ext uri="{FF2B5EF4-FFF2-40B4-BE49-F238E27FC236}">
                    <a16:creationId xmlns:a16="http://schemas.microsoft.com/office/drawing/2014/main" id="{99F89235-B411-2506-36CF-C239CF93BDDD}"/>
                  </a:ext>
                </a:extLst>
              </p:cNvPr>
              <p:cNvSpPr txBox="1"/>
              <p:nvPr/>
            </p:nvSpPr>
            <p:spPr>
              <a:xfrm>
                <a:off x="677907" y="5106320"/>
                <a:ext cx="3832800" cy="792758"/>
              </a:xfrm>
              <a:prstGeom prst="rect">
                <a:avLst/>
              </a:prstGeom>
              <a:noFill/>
              <a:ln>
                <a:solidFill>
                  <a:schemeClr val="accent5"/>
                </a:solidFill>
              </a:ln>
            </p:spPr>
            <p:txBody>
              <a:bodyPr wrap="square" rtlCol="0" anchor="ctr">
                <a:noAutofit/>
              </a:bodyPr>
              <a:lstStyle/>
              <a:p>
                <a:r>
                  <a:rPr lang="sv-SE" b="1" dirty="0">
                    <a:solidFill>
                      <a:schemeClr val="accent5"/>
                    </a:solidFill>
                  </a:rPr>
                  <a:t>Förstärkt bemanning</a:t>
                </a:r>
              </a:p>
            </p:txBody>
          </p:sp>
        </p:grpSp>
      </p:grpSp>
    </p:spTree>
    <p:extLst>
      <p:ext uri="{BB962C8B-B14F-4D97-AF65-F5344CB8AC3E}">
        <p14:creationId xmlns:p14="http://schemas.microsoft.com/office/powerpoint/2010/main" val="9383500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7D67F905-76BE-B955-C837-0880BCDBF954}"/>
              </a:ext>
            </a:extLst>
          </p:cNvPr>
          <p:cNvPicPr>
            <a:picLocks noChangeAspect="1"/>
          </p:cNvPicPr>
          <p:nvPr/>
        </p:nvPicPr>
        <p:blipFill>
          <a:blip r:embed="rId2">
            <a:extLst>
              <a:ext uri="{28A0092B-C50C-407E-A947-70E740481C1C}">
                <a14:useLocalDpi xmlns:a14="http://schemas.microsoft.com/office/drawing/2010/main" val="0"/>
              </a:ext>
            </a:extLst>
          </a:blip>
          <a:srcRect r="4667"/>
          <a:stretch/>
        </p:blipFill>
        <p:spPr>
          <a:xfrm>
            <a:off x="-1" y="0"/>
            <a:ext cx="12191999"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Skuldsaneringens betalningshantering</a:t>
            </a:r>
          </a:p>
          <a:p>
            <a:r>
              <a:rPr lang="sv-SE" sz="1800" dirty="0">
                <a:solidFill>
                  <a:schemeClr val="tx1"/>
                </a:solidFill>
              </a:rPr>
              <a:t>Påverkan för våra gäldenärer och era klienter</a:t>
            </a:r>
            <a:endParaRPr lang="sv-SE" dirty="0">
              <a:solidFill>
                <a:schemeClr val="tx1"/>
              </a:solidFill>
            </a:endParaRPr>
          </a:p>
        </p:txBody>
      </p:sp>
      <p:grpSp>
        <p:nvGrpSpPr>
          <p:cNvPr id="22" name="Grupp 21">
            <a:extLst>
              <a:ext uri="{FF2B5EF4-FFF2-40B4-BE49-F238E27FC236}">
                <a16:creationId xmlns:a16="http://schemas.microsoft.com/office/drawing/2014/main" id="{C519BC86-1E06-BFA8-941B-AEFBCA19D67B}"/>
              </a:ext>
            </a:extLst>
          </p:cNvPr>
          <p:cNvGrpSpPr/>
          <p:nvPr/>
        </p:nvGrpSpPr>
        <p:grpSpPr>
          <a:xfrm>
            <a:off x="712575" y="1927082"/>
            <a:ext cx="10766845" cy="3003836"/>
            <a:chOff x="677907" y="1555944"/>
            <a:chExt cx="10766845" cy="3003836"/>
          </a:xfrm>
        </p:grpSpPr>
        <p:grpSp>
          <p:nvGrpSpPr>
            <p:cNvPr id="4" name="Grupp 3">
              <a:extLst>
                <a:ext uri="{FF2B5EF4-FFF2-40B4-BE49-F238E27FC236}">
                  <a16:creationId xmlns:a16="http://schemas.microsoft.com/office/drawing/2014/main" id="{092C5A1E-F299-C710-EE0C-6AC78B317459}"/>
                </a:ext>
              </a:extLst>
            </p:cNvPr>
            <p:cNvGrpSpPr/>
            <p:nvPr/>
          </p:nvGrpSpPr>
          <p:grpSpPr>
            <a:xfrm>
              <a:off x="677907" y="1555944"/>
              <a:ext cx="10763089" cy="792936"/>
              <a:chOff x="714455" y="1223672"/>
              <a:chExt cx="10763089" cy="792936"/>
            </a:xfrm>
          </p:grpSpPr>
          <p:sp>
            <p:nvSpPr>
              <p:cNvPr id="9" name="Rektangel 8">
                <a:extLst>
                  <a:ext uri="{FF2B5EF4-FFF2-40B4-BE49-F238E27FC236}">
                    <a16:creationId xmlns:a16="http://schemas.microsoft.com/office/drawing/2014/main" id="{BDF7DE6C-AC70-809C-D0E5-7258A84C9BCF}"/>
                  </a:ext>
                </a:extLst>
              </p:cNvPr>
              <p:cNvSpPr/>
              <p:nvPr/>
            </p:nvSpPr>
            <p:spPr>
              <a:xfrm>
                <a:off x="4511824" y="1223850"/>
                <a:ext cx="6965720" cy="792758"/>
              </a:xfrm>
              <a:prstGeom prst="rect">
                <a:avLst/>
              </a:prstGeom>
              <a:solidFill>
                <a:schemeClr val="accent3">
                  <a:alpha val="50000"/>
                </a:schemeClr>
              </a:solidFill>
              <a:ln>
                <a:solidFill>
                  <a:schemeClr val="accent3"/>
                </a:solidFill>
              </a:ln>
            </p:spPr>
            <p:style>
              <a:lnRef idx="0">
                <a:scrgbClr r="0" g="0" b="0"/>
              </a:lnRef>
              <a:fillRef idx="0">
                <a:scrgbClr r="0" g="0" b="0"/>
              </a:fillRef>
              <a:effectRef idx="0">
                <a:scrgbClr r="0" g="0" b="0"/>
              </a:effectRef>
              <a:fontRef idx="minor">
                <a:schemeClr val="lt1"/>
              </a:fontRef>
            </p:style>
            <p:txBody>
              <a:bodyPr rtlCol="0" anchor="ctr"/>
              <a:lstStyle/>
              <a:p>
                <a:r>
                  <a:rPr lang="en-US" sz="1800" dirty="0">
                    <a:solidFill>
                      <a:schemeClr val="bg1"/>
                    </a:solidFill>
                    <a:ea typeface="Calibri" pitchFamily="34" charset="-122"/>
                    <a:cs typeface="Calibri" pitchFamily="34" charset="-120"/>
                  </a:rPr>
                  <a:t>Vi </a:t>
                </a:r>
                <a:r>
                  <a:rPr lang="en-US" sz="1800" dirty="0" err="1">
                    <a:solidFill>
                      <a:schemeClr val="bg1"/>
                    </a:solidFill>
                    <a:ea typeface="Calibri" pitchFamily="34" charset="-122"/>
                    <a:cs typeface="Calibri" pitchFamily="34" charset="-120"/>
                  </a:rPr>
                  <a:t>skickar</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ut</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ett</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ökat</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antal</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förfrågningar</a:t>
                </a:r>
                <a:r>
                  <a:rPr lang="en-US" sz="1800" dirty="0">
                    <a:solidFill>
                      <a:schemeClr val="bg1"/>
                    </a:solidFill>
                    <a:ea typeface="Calibri" pitchFamily="34" charset="-122"/>
                    <a:cs typeface="Calibri" pitchFamily="34" charset="-120"/>
                  </a:rPr>
                  <a:t> till </a:t>
                </a:r>
                <a:r>
                  <a:rPr lang="en-US" sz="1800" dirty="0" err="1">
                    <a:solidFill>
                      <a:schemeClr val="bg1"/>
                    </a:solidFill>
                    <a:ea typeface="Calibri" pitchFamily="34" charset="-122"/>
                    <a:cs typeface="Calibri" pitchFamily="34" charset="-120"/>
                  </a:rPr>
                  <a:t>gäldenärer</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som</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betalat</a:t>
                </a:r>
                <a:r>
                  <a:rPr lang="en-US" sz="1800" dirty="0">
                    <a:solidFill>
                      <a:schemeClr val="bg1"/>
                    </a:solidFill>
                    <a:ea typeface="Calibri" pitchFamily="34" charset="-122"/>
                    <a:cs typeface="Calibri" pitchFamily="34" charset="-120"/>
                  </a:rPr>
                  <a:t> in för </a:t>
                </a:r>
                <a:r>
                  <a:rPr lang="en-US" sz="1800" dirty="0" err="1">
                    <a:solidFill>
                      <a:schemeClr val="bg1"/>
                    </a:solidFill>
                    <a:ea typeface="Calibri" pitchFamily="34" charset="-122"/>
                    <a:cs typeface="Calibri" pitchFamily="34" charset="-120"/>
                  </a:rPr>
                  <a:t>mycket</a:t>
                </a:r>
                <a:r>
                  <a:rPr lang="en-US" sz="1800" dirty="0">
                    <a:solidFill>
                      <a:schemeClr val="bg1"/>
                    </a:solidFill>
                    <a:ea typeface="Calibri" pitchFamily="34" charset="-122"/>
                    <a:cs typeface="Calibri" pitchFamily="34" charset="-120"/>
                  </a:rPr>
                  <a:t> — vi </a:t>
                </a:r>
                <a:r>
                  <a:rPr lang="en-US" sz="1800" dirty="0" err="1">
                    <a:solidFill>
                      <a:schemeClr val="bg1"/>
                    </a:solidFill>
                    <a:ea typeface="Calibri" pitchFamily="34" charset="-122"/>
                    <a:cs typeface="Calibri" pitchFamily="34" charset="-120"/>
                  </a:rPr>
                  <a:t>behöver</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kontonummer</a:t>
                </a:r>
                <a:r>
                  <a:rPr lang="en-US" sz="1800" dirty="0">
                    <a:solidFill>
                      <a:schemeClr val="bg1"/>
                    </a:solidFill>
                    <a:ea typeface="Calibri" pitchFamily="34" charset="-122"/>
                    <a:cs typeface="Calibri" pitchFamily="34" charset="-120"/>
                  </a:rPr>
                  <a:t> för </a:t>
                </a:r>
                <a:r>
                  <a:rPr lang="en-US" sz="1800" dirty="0" err="1">
                    <a:solidFill>
                      <a:schemeClr val="bg1"/>
                    </a:solidFill>
                    <a:ea typeface="Calibri" pitchFamily="34" charset="-122"/>
                    <a:cs typeface="Calibri" pitchFamily="34" charset="-120"/>
                  </a:rPr>
                  <a:t>återbetalning</a:t>
                </a:r>
                <a:r>
                  <a:rPr lang="en-US" sz="1800" dirty="0">
                    <a:solidFill>
                      <a:schemeClr val="bg1"/>
                    </a:solidFill>
                    <a:ea typeface="Calibri" pitchFamily="34" charset="-122"/>
                    <a:cs typeface="Calibri" pitchFamily="34" charset="-120"/>
                  </a:rPr>
                  <a:t>.</a:t>
                </a:r>
                <a:endParaRPr lang="en-US" sz="1800" dirty="0">
                  <a:solidFill>
                    <a:schemeClr val="bg1"/>
                  </a:solidFill>
                </a:endParaRPr>
              </a:p>
            </p:txBody>
          </p:sp>
          <p:sp>
            <p:nvSpPr>
              <p:cNvPr id="13" name="textruta 12">
                <a:extLst>
                  <a:ext uri="{FF2B5EF4-FFF2-40B4-BE49-F238E27FC236}">
                    <a16:creationId xmlns:a16="http://schemas.microsoft.com/office/drawing/2014/main" id="{024BB5EE-13D8-DAF2-86E9-BC76F15E0B7B}"/>
                  </a:ext>
                </a:extLst>
              </p:cNvPr>
              <p:cNvSpPr txBox="1"/>
              <p:nvPr/>
            </p:nvSpPr>
            <p:spPr>
              <a:xfrm>
                <a:off x="714455" y="1223672"/>
                <a:ext cx="3797367" cy="792758"/>
              </a:xfrm>
              <a:prstGeom prst="rect">
                <a:avLst/>
              </a:prstGeom>
              <a:noFill/>
              <a:ln>
                <a:solidFill>
                  <a:schemeClr val="accent3"/>
                </a:solidFill>
              </a:ln>
            </p:spPr>
            <p:txBody>
              <a:bodyPr wrap="square" rtlCol="0" anchor="ctr">
                <a:noAutofit/>
              </a:bodyPr>
              <a:lstStyle/>
              <a:p>
                <a:pPr marL="0" indent="0">
                  <a:buNone/>
                </a:pPr>
                <a:r>
                  <a:rPr lang="en-US" sz="1800" b="1" dirty="0">
                    <a:solidFill>
                      <a:srgbClr val="006769"/>
                    </a:solidFill>
                    <a:latin typeface="+mj-lt"/>
                    <a:ea typeface="Calibri" pitchFamily="34" charset="-122"/>
                    <a:cs typeface="Calibri" pitchFamily="34" charset="-120"/>
                  </a:rPr>
                  <a:t>Fler </a:t>
                </a:r>
                <a:r>
                  <a:rPr lang="en-US" sz="1800" b="1" dirty="0" err="1">
                    <a:solidFill>
                      <a:srgbClr val="006769"/>
                    </a:solidFill>
                    <a:latin typeface="+mj-lt"/>
                    <a:ea typeface="Calibri" pitchFamily="34" charset="-122"/>
                    <a:cs typeface="Calibri" pitchFamily="34" charset="-120"/>
                  </a:rPr>
                  <a:t>kontoförfrågningar</a:t>
                </a:r>
                <a:endParaRPr lang="en-US" sz="1800" dirty="0">
                  <a:latin typeface="+mj-lt"/>
                </a:endParaRPr>
              </a:p>
            </p:txBody>
          </p:sp>
        </p:grpSp>
        <p:grpSp>
          <p:nvGrpSpPr>
            <p:cNvPr id="5" name="Grupp 4">
              <a:extLst>
                <a:ext uri="{FF2B5EF4-FFF2-40B4-BE49-F238E27FC236}">
                  <a16:creationId xmlns:a16="http://schemas.microsoft.com/office/drawing/2014/main" id="{E4083512-9BE1-7388-7E55-506773B074E8}"/>
                </a:ext>
              </a:extLst>
            </p:cNvPr>
            <p:cNvGrpSpPr/>
            <p:nvPr/>
          </p:nvGrpSpPr>
          <p:grpSpPr>
            <a:xfrm>
              <a:off x="677907" y="2658260"/>
              <a:ext cx="10766845" cy="799382"/>
              <a:chOff x="710699" y="2521276"/>
              <a:chExt cx="10766845" cy="799382"/>
            </a:xfrm>
          </p:grpSpPr>
          <p:sp>
            <p:nvSpPr>
              <p:cNvPr id="10" name="Rektangel 9">
                <a:extLst>
                  <a:ext uri="{FF2B5EF4-FFF2-40B4-BE49-F238E27FC236}">
                    <a16:creationId xmlns:a16="http://schemas.microsoft.com/office/drawing/2014/main" id="{067B02DF-5767-E9B3-C460-F89916E9D4B4}"/>
                  </a:ext>
                </a:extLst>
              </p:cNvPr>
              <p:cNvSpPr/>
              <p:nvPr/>
            </p:nvSpPr>
            <p:spPr>
              <a:xfrm>
                <a:off x="4511824" y="2521276"/>
                <a:ext cx="6965720" cy="792758"/>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1800" dirty="0">
                    <a:solidFill>
                      <a:schemeClr val="bg1"/>
                    </a:solidFill>
                    <a:ea typeface="Calibri" pitchFamily="34" charset="-122"/>
                    <a:cs typeface="Calibri" pitchFamily="34" charset="-120"/>
                  </a:rPr>
                  <a:t>Vi </a:t>
                </a:r>
                <a:r>
                  <a:rPr lang="en-US" sz="1800" dirty="0" err="1">
                    <a:solidFill>
                      <a:schemeClr val="bg1"/>
                    </a:solidFill>
                    <a:ea typeface="Calibri" pitchFamily="34" charset="-122"/>
                    <a:cs typeface="Calibri" pitchFamily="34" charset="-120"/>
                  </a:rPr>
                  <a:t>genomför</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fler</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utbetalningar</a:t>
                </a:r>
                <a:r>
                  <a:rPr lang="en-US" sz="1800" dirty="0">
                    <a:solidFill>
                      <a:schemeClr val="bg1"/>
                    </a:solidFill>
                    <a:ea typeface="Calibri" pitchFamily="34" charset="-122"/>
                    <a:cs typeface="Calibri" pitchFamily="34" charset="-120"/>
                  </a:rPr>
                  <a:t> under </a:t>
                </a:r>
                <a:r>
                  <a:rPr lang="en-US" sz="1800" dirty="0" err="1">
                    <a:solidFill>
                      <a:schemeClr val="bg1"/>
                    </a:solidFill>
                    <a:ea typeface="Calibri" pitchFamily="34" charset="-122"/>
                    <a:cs typeface="Calibri" pitchFamily="34" charset="-120"/>
                  </a:rPr>
                  <a:t>övergångsfasen</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än</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normalt</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vilket</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kan</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väcka</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frågor</a:t>
                </a:r>
                <a:r>
                  <a:rPr lang="en-US" sz="1800" dirty="0">
                    <a:solidFill>
                      <a:schemeClr val="bg1"/>
                    </a:solidFill>
                    <a:ea typeface="Calibri" pitchFamily="34" charset="-122"/>
                    <a:cs typeface="Calibri" pitchFamily="34" charset="-120"/>
                  </a:rPr>
                  <a:t> hos era </a:t>
                </a:r>
                <a:r>
                  <a:rPr lang="en-US" sz="1800" dirty="0" err="1">
                    <a:solidFill>
                      <a:schemeClr val="bg1"/>
                    </a:solidFill>
                    <a:ea typeface="Calibri" pitchFamily="34" charset="-122"/>
                    <a:cs typeface="Calibri" pitchFamily="34" charset="-120"/>
                  </a:rPr>
                  <a:t>klienter</a:t>
                </a:r>
                <a:r>
                  <a:rPr lang="en-US" sz="1800" dirty="0">
                    <a:solidFill>
                      <a:schemeClr val="bg1"/>
                    </a:solidFill>
                    <a:ea typeface="Calibri" pitchFamily="34" charset="-122"/>
                    <a:cs typeface="Calibri" pitchFamily="34" charset="-120"/>
                  </a:rPr>
                  <a:t>.</a:t>
                </a:r>
                <a:endParaRPr lang="en-US" sz="1800" dirty="0">
                  <a:solidFill>
                    <a:schemeClr val="bg1"/>
                  </a:solidFill>
                </a:endParaRPr>
              </a:p>
            </p:txBody>
          </p:sp>
          <p:sp>
            <p:nvSpPr>
              <p:cNvPr id="14" name="textruta 13">
                <a:extLst>
                  <a:ext uri="{FF2B5EF4-FFF2-40B4-BE49-F238E27FC236}">
                    <a16:creationId xmlns:a16="http://schemas.microsoft.com/office/drawing/2014/main" id="{87D8A658-F1C3-CE98-63D0-4523E83639A9}"/>
                  </a:ext>
                </a:extLst>
              </p:cNvPr>
              <p:cNvSpPr txBox="1"/>
              <p:nvPr/>
            </p:nvSpPr>
            <p:spPr>
              <a:xfrm>
                <a:off x="710699" y="2527900"/>
                <a:ext cx="3797367" cy="792758"/>
              </a:xfrm>
              <a:prstGeom prst="rect">
                <a:avLst/>
              </a:prstGeom>
              <a:noFill/>
              <a:ln>
                <a:solidFill>
                  <a:schemeClr val="accent3"/>
                </a:solidFill>
              </a:ln>
            </p:spPr>
            <p:txBody>
              <a:bodyPr wrap="square" rtlCol="0" anchor="ctr">
                <a:noAutofit/>
              </a:bodyPr>
              <a:lstStyle/>
              <a:p>
                <a:pPr marL="0" indent="0">
                  <a:buNone/>
                </a:pPr>
                <a:r>
                  <a:rPr lang="en-US" sz="1800" b="1" dirty="0">
                    <a:solidFill>
                      <a:srgbClr val="006769"/>
                    </a:solidFill>
                    <a:latin typeface="+mj-lt"/>
                    <a:ea typeface="Calibri" pitchFamily="34" charset="-122"/>
                    <a:cs typeface="Calibri" pitchFamily="34" charset="-120"/>
                  </a:rPr>
                  <a:t>Fler </a:t>
                </a:r>
                <a:r>
                  <a:rPr lang="en-US" sz="1800" b="1" dirty="0" err="1">
                    <a:solidFill>
                      <a:srgbClr val="006769"/>
                    </a:solidFill>
                    <a:latin typeface="+mj-lt"/>
                    <a:ea typeface="Calibri" pitchFamily="34" charset="-122"/>
                    <a:cs typeface="Calibri" pitchFamily="34" charset="-120"/>
                  </a:rPr>
                  <a:t>utbetalningar</a:t>
                </a:r>
                <a:endParaRPr lang="en-US" sz="1800" dirty="0">
                  <a:latin typeface="+mj-lt"/>
                </a:endParaRPr>
              </a:p>
            </p:txBody>
          </p:sp>
        </p:grpSp>
        <p:grpSp>
          <p:nvGrpSpPr>
            <p:cNvPr id="6" name="Grupp 5">
              <a:extLst>
                <a:ext uri="{FF2B5EF4-FFF2-40B4-BE49-F238E27FC236}">
                  <a16:creationId xmlns:a16="http://schemas.microsoft.com/office/drawing/2014/main" id="{BD3A860E-6751-357D-B347-6748562678D1}"/>
                </a:ext>
              </a:extLst>
            </p:cNvPr>
            <p:cNvGrpSpPr/>
            <p:nvPr/>
          </p:nvGrpSpPr>
          <p:grpSpPr>
            <a:xfrm>
              <a:off x="677907" y="3767022"/>
              <a:ext cx="10766845" cy="792758"/>
              <a:chOff x="710699" y="3815397"/>
              <a:chExt cx="10766845" cy="792758"/>
            </a:xfrm>
          </p:grpSpPr>
          <p:sp>
            <p:nvSpPr>
              <p:cNvPr id="11" name="Rektangel 10">
                <a:extLst>
                  <a:ext uri="{FF2B5EF4-FFF2-40B4-BE49-F238E27FC236}">
                    <a16:creationId xmlns:a16="http://schemas.microsoft.com/office/drawing/2014/main" id="{61E6B187-BE40-45AC-615C-FAD70F4B61B4}"/>
                  </a:ext>
                </a:extLst>
              </p:cNvPr>
              <p:cNvSpPr/>
              <p:nvPr/>
            </p:nvSpPr>
            <p:spPr>
              <a:xfrm>
                <a:off x="4511824" y="3815397"/>
                <a:ext cx="6965720" cy="792758"/>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1800" dirty="0" err="1">
                    <a:solidFill>
                      <a:schemeClr val="bg1"/>
                    </a:solidFill>
                    <a:ea typeface="Calibri" pitchFamily="34" charset="-122"/>
                    <a:cs typeface="Calibri" pitchFamily="34" charset="-120"/>
                  </a:rPr>
                  <a:t>Får</a:t>
                </a:r>
                <a:r>
                  <a:rPr lang="en-US" sz="1800" dirty="0">
                    <a:solidFill>
                      <a:schemeClr val="bg1"/>
                    </a:solidFill>
                    <a:ea typeface="Calibri" pitchFamily="34" charset="-122"/>
                    <a:cs typeface="Calibri" pitchFamily="34" charset="-120"/>
                  </a:rPr>
                  <a:t> vi </a:t>
                </a:r>
                <a:r>
                  <a:rPr lang="en-US" sz="1800" dirty="0" err="1">
                    <a:solidFill>
                      <a:schemeClr val="bg1"/>
                    </a:solidFill>
                    <a:ea typeface="Calibri" pitchFamily="34" charset="-122"/>
                    <a:cs typeface="Calibri" pitchFamily="34" charset="-120"/>
                  </a:rPr>
                  <a:t>inget</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svar</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på</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kontoförfrågan</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skickas</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en</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avi</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ut.</a:t>
                </a:r>
                <a:r>
                  <a:rPr lang="en-US" sz="1800" dirty="0">
                    <a:solidFill>
                      <a:schemeClr val="bg1"/>
                    </a:solidFill>
                    <a:ea typeface="Calibri" pitchFamily="34" charset="-122"/>
                    <a:cs typeface="Calibri" pitchFamily="34" charset="-120"/>
                  </a:rPr>
                  <a:t> Era </a:t>
                </a:r>
                <a:r>
                  <a:rPr lang="en-US" sz="1800" dirty="0" err="1">
                    <a:solidFill>
                      <a:schemeClr val="bg1"/>
                    </a:solidFill>
                    <a:ea typeface="Calibri" pitchFamily="34" charset="-122"/>
                    <a:cs typeface="Calibri" pitchFamily="34" charset="-120"/>
                  </a:rPr>
                  <a:t>klienter</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kan</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höra</a:t>
                </a:r>
                <a:r>
                  <a:rPr lang="en-US" sz="1800" dirty="0">
                    <a:solidFill>
                      <a:schemeClr val="bg1"/>
                    </a:solidFill>
                    <a:ea typeface="Calibri" pitchFamily="34" charset="-122"/>
                    <a:cs typeface="Calibri" pitchFamily="34" charset="-120"/>
                  </a:rPr>
                  <a:t> av sig </a:t>
                </a:r>
                <a:r>
                  <a:rPr lang="en-US" sz="1800" dirty="0" err="1">
                    <a:solidFill>
                      <a:schemeClr val="bg1"/>
                    </a:solidFill>
                    <a:ea typeface="Calibri" pitchFamily="34" charset="-122"/>
                    <a:cs typeface="Calibri" pitchFamily="34" charset="-120"/>
                  </a:rPr>
                  <a:t>och</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undra</a:t>
                </a:r>
                <a:r>
                  <a:rPr lang="en-US" sz="1800" dirty="0">
                    <a:solidFill>
                      <a:schemeClr val="bg1"/>
                    </a:solidFill>
                    <a:ea typeface="Calibri" pitchFamily="34" charset="-122"/>
                    <a:cs typeface="Calibri" pitchFamily="34" charset="-120"/>
                  </a:rPr>
                  <a:t> </a:t>
                </a:r>
                <a:r>
                  <a:rPr lang="en-US" sz="1800" dirty="0" err="1">
                    <a:solidFill>
                      <a:schemeClr val="bg1"/>
                    </a:solidFill>
                    <a:ea typeface="Calibri" pitchFamily="34" charset="-122"/>
                    <a:cs typeface="Calibri" pitchFamily="34" charset="-120"/>
                  </a:rPr>
                  <a:t>vad</a:t>
                </a:r>
                <a:r>
                  <a:rPr lang="en-US" sz="1800" dirty="0">
                    <a:solidFill>
                      <a:schemeClr val="bg1"/>
                    </a:solidFill>
                    <a:ea typeface="Calibri" pitchFamily="34" charset="-122"/>
                    <a:cs typeface="Calibri" pitchFamily="34" charset="-120"/>
                  </a:rPr>
                  <a:t> det </a:t>
                </a:r>
                <a:r>
                  <a:rPr lang="en-US" sz="1800" dirty="0" err="1">
                    <a:solidFill>
                      <a:schemeClr val="bg1"/>
                    </a:solidFill>
                    <a:ea typeface="Calibri" pitchFamily="34" charset="-122"/>
                    <a:cs typeface="Calibri" pitchFamily="34" charset="-120"/>
                  </a:rPr>
                  <a:t>gäller</a:t>
                </a:r>
                <a:r>
                  <a:rPr lang="en-US" sz="1800" dirty="0">
                    <a:solidFill>
                      <a:schemeClr val="bg1"/>
                    </a:solidFill>
                    <a:ea typeface="Calibri" pitchFamily="34" charset="-122"/>
                    <a:cs typeface="Calibri" pitchFamily="34" charset="-120"/>
                  </a:rPr>
                  <a:t>.</a:t>
                </a:r>
                <a:endParaRPr lang="en-US" sz="1800" dirty="0">
                  <a:solidFill>
                    <a:schemeClr val="bg1"/>
                  </a:solidFill>
                </a:endParaRPr>
              </a:p>
            </p:txBody>
          </p:sp>
          <p:sp>
            <p:nvSpPr>
              <p:cNvPr id="15" name="textruta 14">
                <a:extLst>
                  <a:ext uri="{FF2B5EF4-FFF2-40B4-BE49-F238E27FC236}">
                    <a16:creationId xmlns:a16="http://schemas.microsoft.com/office/drawing/2014/main" id="{BEEDB1DE-FEEE-C3DD-682E-B223FE5A0657}"/>
                  </a:ext>
                </a:extLst>
              </p:cNvPr>
              <p:cNvSpPr txBox="1"/>
              <p:nvPr/>
            </p:nvSpPr>
            <p:spPr>
              <a:xfrm>
                <a:off x="710699" y="3818581"/>
                <a:ext cx="3797367" cy="789574"/>
              </a:xfrm>
              <a:prstGeom prst="rect">
                <a:avLst/>
              </a:prstGeom>
              <a:noFill/>
              <a:ln>
                <a:solidFill>
                  <a:schemeClr val="accent3"/>
                </a:solidFill>
              </a:ln>
            </p:spPr>
            <p:txBody>
              <a:bodyPr wrap="square" rtlCol="0" anchor="ctr">
                <a:noAutofit/>
              </a:bodyPr>
              <a:lstStyle/>
              <a:p>
                <a:pPr marL="0" indent="0">
                  <a:buNone/>
                </a:pPr>
                <a:r>
                  <a:rPr lang="en-US" sz="1800" b="1" dirty="0" err="1">
                    <a:solidFill>
                      <a:srgbClr val="006769"/>
                    </a:solidFill>
                    <a:latin typeface="+mj-lt"/>
                    <a:ea typeface="Calibri" pitchFamily="34" charset="-122"/>
                    <a:cs typeface="Calibri" pitchFamily="34" charset="-120"/>
                  </a:rPr>
                  <a:t>Avier</a:t>
                </a:r>
                <a:r>
                  <a:rPr lang="en-US" sz="1800" b="1" dirty="0">
                    <a:solidFill>
                      <a:srgbClr val="006769"/>
                    </a:solidFill>
                    <a:latin typeface="+mj-lt"/>
                    <a:ea typeface="Calibri" pitchFamily="34" charset="-122"/>
                    <a:cs typeface="Calibri" pitchFamily="34" charset="-120"/>
                  </a:rPr>
                  <a:t> </a:t>
                </a:r>
                <a:r>
                  <a:rPr lang="en-US" sz="1800" b="1" dirty="0" err="1">
                    <a:solidFill>
                      <a:srgbClr val="006769"/>
                    </a:solidFill>
                    <a:latin typeface="+mj-lt"/>
                    <a:ea typeface="Calibri" pitchFamily="34" charset="-122"/>
                    <a:cs typeface="Calibri" pitchFamily="34" charset="-120"/>
                  </a:rPr>
                  <a:t>att</a:t>
                </a:r>
                <a:r>
                  <a:rPr lang="en-US" sz="1800" b="1" dirty="0">
                    <a:solidFill>
                      <a:srgbClr val="006769"/>
                    </a:solidFill>
                    <a:latin typeface="+mj-lt"/>
                    <a:ea typeface="Calibri" pitchFamily="34" charset="-122"/>
                    <a:cs typeface="Calibri" pitchFamily="34" charset="-120"/>
                  </a:rPr>
                  <a:t> </a:t>
                </a:r>
                <a:r>
                  <a:rPr lang="en-US" sz="1800" b="1" dirty="0" err="1">
                    <a:solidFill>
                      <a:srgbClr val="006769"/>
                    </a:solidFill>
                    <a:latin typeface="+mj-lt"/>
                    <a:ea typeface="Calibri" pitchFamily="34" charset="-122"/>
                    <a:cs typeface="Calibri" pitchFamily="34" charset="-120"/>
                  </a:rPr>
                  <a:t>lösa</a:t>
                </a:r>
                <a:r>
                  <a:rPr lang="en-US" sz="1800" b="1" dirty="0">
                    <a:solidFill>
                      <a:srgbClr val="006769"/>
                    </a:solidFill>
                    <a:latin typeface="+mj-lt"/>
                    <a:ea typeface="Calibri" pitchFamily="34" charset="-122"/>
                    <a:cs typeface="Calibri" pitchFamily="34" charset="-120"/>
                  </a:rPr>
                  <a:t> in</a:t>
                </a:r>
                <a:endParaRPr lang="en-US" sz="1800" dirty="0">
                  <a:latin typeface="+mj-lt"/>
                </a:endParaRPr>
              </a:p>
            </p:txBody>
          </p:sp>
        </p:grpSp>
      </p:grpSp>
    </p:spTree>
    <p:extLst>
      <p:ext uri="{BB962C8B-B14F-4D97-AF65-F5344CB8AC3E}">
        <p14:creationId xmlns:p14="http://schemas.microsoft.com/office/powerpoint/2010/main" val="25633725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7D67F905-76BE-B955-C837-0880BCDBF954}"/>
              </a:ext>
            </a:extLst>
          </p:cNvPr>
          <p:cNvPicPr>
            <a:picLocks noChangeAspect="1"/>
          </p:cNvPicPr>
          <p:nvPr/>
        </p:nvPicPr>
        <p:blipFill>
          <a:blip r:embed="rId2">
            <a:extLst>
              <a:ext uri="{28A0092B-C50C-407E-A947-70E740481C1C}">
                <a14:useLocalDpi xmlns:a14="http://schemas.microsoft.com/office/drawing/2010/main" val="0"/>
              </a:ext>
            </a:extLst>
          </a:blip>
          <a:srcRect r="4667"/>
          <a:stretch/>
        </p:blipFill>
        <p:spPr>
          <a:xfrm>
            <a:off x="-1" y="0"/>
            <a:ext cx="12191999"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Skuldsaneringens betalningshantering</a:t>
            </a:r>
          </a:p>
          <a:p>
            <a:r>
              <a:rPr lang="sv-SE" sz="1800" dirty="0">
                <a:solidFill>
                  <a:schemeClr val="tx1"/>
                </a:solidFill>
              </a:rPr>
              <a:t>Vår förändringsresa nu och framåt</a:t>
            </a:r>
          </a:p>
        </p:txBody>
      </p:sp>
      <p:sp>
        <p:nvSpPr>
          <p:cNvPr id="16" name="Flödesschema: Sidbrytningskoppling 15">
            <a:extLst>
              <a:ext uri="{FF2B5EF4-FFF2-40B4-BE49-F238E27FC236}">
                <a16:creationId xmlns:a16="http://schemas.microsoft.com/office/drawing/2014/main" id="{304C3660-0B57-B90D-4AE8-7D6CE0CAB8AF}"/>
              </a:ext>
            </a:extLst>
          </p:cNvPr>
          <p:cNvSpPr/>
          <p:nvPr/>
        </p:nvSpPr>
        <p:spPr>
          <a:xfrm>
            <a:off x="542457" y="2306932"/>
            <a:ext cx="1350000" cy="2412268"/>
          </a:xfrm>
          <a:prstGeom prst="flowChartOffpageConnector">
            <a:avLst/>
          </a:prstGeom>
          <a:solidFill>
            <a:srgbClr val="E1E1DE"/>
          </a:solidFill>
          <a:ln>
            <a:solidFill>
              <a:srgbClr val="E1E1DE"/>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sv-SE" sz="1050" dirty="0">
                <a:solidFill>
                  <a:schemeClr val="tx1"/>
                </a:solidFill>
              </a:rPr>
              <a:t>Förberedande. Ingen påverkan för era klienter.</a:t>
            </a:r>
          </a:p>
          <a:p>
            <a:pPr algn="ctr"/>
            <a:endParaRPr lang="sv-SE" sz="1050" dirty="0">
              <a:solidFill>
                <a:schemeClr val="tx1"/>
              </a:solidFill>
            </a:endParaRPr>
          </a:p>
        </p:txBody>
      </p:sp>
      <p:sp>
        <p:nvSpPr>
          <p:cNvPr id="17" name="textruta 16">
            <a:extLst>
              <a:ext uri="{FF2B5EF4-FFF2-40B4-BE49-F238E27FC236}">
                <a16:creationId xmlns:a16="http://schemas.microsoft.com/office/drawing/2014/main" id="{1DE11DCD-6C35-6A71-9E23-71CB971DEAA1}"/>
              </a:ext>
            </a:extLst>
          </p:cNvPr>
          <p:cNvSpPr txBox="1"/>
          <p:nvPr/>
        </p:nvSpPr>
        <p:spPr>
          <a:xfrm>
            <a:off x="540928" y="2780391"/>
            <a:ext cx="1346400" cy="648000"/>
          </a:xfrm>
          <a:prstGeom prst="rect">
            <a:avLst/>
          </a:prstGeom>
          <a:noFill/>
        </p:spPr>
        <p:txBody>
          <a:bodyPr wrap="square" rtlCol="0">
            <a:noAutofit/>
          </a:bodyPr>
          <a:lstStyle/>
          <a:p>
            <a:pPr algn="ctr"/>
            <a:r>
              <a:rPr lang="sv-SE" sz="1150" b="1" dirty="0"/>
              <a:t>Release 1</a:t>
            </a:r>
          </a:p>
        </p:txBody>
      </p:sp>
      <p:sp>
        <p:nvSpPr>
          <p:cNvPr id="18" name="Flödesschema: Sidbrytningskoppling 17">
            <a:extLst>
              <a:ext uri="{FF2B5EF4-FFF2-40B4-BE49-F238E27FC236}">
                <a16:creationId xmlns:a16="http://schemas.microsoft.com/office/drawing/2014/main" id="{53730D84-D2D9-3B9B-4490-B25AFF02E9AC}"/>
              </a:ext>
            </a:extLst>
          </p:cNvPr>
          <p:cNvSpPr/>
          <p:nvPr/>
        </p:nvSpPr>
        <p:spPr>
          <a:xfrm>
            <a:off x="2979163" y="2306932"/>
            <a:ext cx="1350000" cy="2412268"/>
          </a:xfrm>
          <a:prstGeom prst="flowChartOffpageConnector">
            <a:avLst/>
          </a:prstGeom>
          <a:solidFill>
            <a:srgbClr val="E1E1DE"/>
          </a:solidFill>
          <a:ln>
            <a:solidFill>
              <a:srgbClr val="E1E1DE"/>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sv-SE" sz="1050" dirty="0">
                <a:solidFill>
                  <a:schemeClr val="tx1"/>
                </a:solidFill>
              </a:rPr>
              <a:t>Vi arbetar med förberedelserna inför det nya systemet.</a:t>
            </a:r>
          </a:p>
        </p:txBody>
      </p:sp>
      <p:sp>
        <p:nvSpPr>
          <p:cNvPr id="20" name="textruta 19">
            <a:extLst>
              <a:ext uri="{FF2B5EF4-FFF2-40B4-BE49-F238E27FC236}">
                <a16:creationId xmlns:a16="http://schemas.microsoft.com/office/drawing/2014/main" id="{4A9B41CE-E9B4-7E62-0FFA-DEFBE2B72E0F}"/>
              </a:ext>
            </a:extLst>
          </p:cNvPr>
          <p:cNvSpPr txBox="1"/>
          <p:nvPr/>
        </p:nvSpPr>
        <p:spPr>
          <a:xfrm>
            <a:off x="2979163" y="2780391"/>
            <a:ext cx="1346400" cy="648000"/>
          </a:xfrm>
          <a:prstGeom prst="rect">
            <a:avLst/>
          </a:prstGeom>
          <a:noFill/>
        </p:spPr>
        <p:txBody>
          <a:bodyPr wrap="square" rtlCol="0">
            <a:noAutofit/>
          </a:bodyPr>
          <a:lstStyle/>
          <a:p>
            <a:pPr algn="ctr"/>
            <a:r>
              <a:rPr lang="sv-SE" sz="1150" b="1" dirty="0"/>
              <a:t>Övergångs-fasen</a:t>
            </a:r>
          </a:p>
        </p:txBody>
      </p:sp>
      <p:sp>
        <p:nvSpPr>
          <p:cNvPr id="23" name="textruta 22">
            <a:extLst>
              <a:ext uri="{FF2B5EF4-FFF2-40B4-BE49-F238E27FC236}">
                <a16:creationId xmlns:a16="http://schemas.microsoft.com/office/drawing/2014/main" id="{8E44CBFB-7939-128F-300A-79235DD8F595}"/>
              </a:ext>
            </a:extLst>
          </p:cNvPr>
          <p:cNvSpPr txBox="1"/>
          <p:nvPr/>
        </p:nvSpPr>
        <p:spPr>
          <a:xfrm>
            <a:off x="479376" y="5098421"/>
            <a:ext cx="1476162" cy="584775"/>
          </a:xfrm>
          <a:prstGeom prst="rect">
            <a:avLst/>
          </a:prstGeom>
          <a:noFill/>
        </p:spPr>
        <p:txBody>
          <a:bodyPr wrap="square" rtlCol="0">
            <a:spAutoFit/>
          </a:bodyPr>
          <a:lstStyle/>
          <a:p>
            <a:pPr algn="ctr"/>
            <a:r>
              <a:rPr lang="sv-SE" sz="1600" b="1" dirty="0">
                <a:solidFill>
                  <a:schemeClr val="accent5"/>
                </a:solidFill>
              </a:rPr>
              <a:t>Kvartal 2 2026</a:t>
            </a:r>
          </a:p>
        </p:txBody>
      </p:sp>
      <p:sp>
        <p:nvSpPr>
          <p:cNvPr id="26" name="Flödesschema: Koppling 25">
            <a:extLst>
              <a:ext uri="{FF2B5EF4-FFF2-40B4-BE49-F238E27FC236}">
                <a16:creationId xmlns:a16="http://schemas.microsoft.com/office/drawing/2014/main" id="{D28A5005-8B71-68E9-FCF4-3A99B2202EC5}"/>
              </a:ext>
            </a:extLst>
          </p:cNvPr>
          <p:cNvSpPr/>
          <p:nvPr/>
        </p:nvSpPr>
        <p:spPr>
          <a:xfrm>
            <a:off x="728128" y="1662263"/>
            <a:ext cx="972000" cy="97200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41" name="textruta 40">
            <a:extLst>
              <a:ext uri="{FF2B5EF4-FFF2-40B4-BE49-F238E27FC236}">
                <a16:creationId xmlns:a16="http://schemas.microsoft.com/office/drawing/2014/main" id="{B7B2AFF6-4A9D-83DD-71E0-39BEB49E05AC}"/>
              </a:ext>
            </a:extLst>
          </p:cNvPr>
          <p:cNvSpPr txBox="1"/>
          <p:nvPr/>
        </p:nvSpPr>
        <p:spPr>
          <a:xfrm>
            <a:off x="2916082" y="5098421"/>
            <a:ext cx="1476162" cy="584775"/>
          </a:xfrm>
          <a:prstGeom prst="rect">
            <a:avLst/>
          </a:prstGeom>
          <a:noFill/>
        </p:spPr>
        <p:txBody>
          <a:bodyPr wrap="square" rtlCol="0">
            <a:spAutoFit/>
          </a:bodyPr>
          <a:lstStyle/>
          <a:p>
            <a:pPr algn="ctr"/>
            <a:r>
              <a:rPr lang="sv-SE" sz="1600" b="1" dirty="0">
                <a:solidFill>
                  <a:schemeClr val="accent4"/>
                </a:solidFill>
              </a:rPr>
              <a:t>Kvartal 2 – 4</a:t>
            </a:r>
            <a:br>
              <a:rPr lang="sv-SE" sz="1600" b="1" dirty="0">
                <a:solidFill>
                  <a:schemeClr val="accent4"/>
                </a:solidFill>
              </a:rPr>
            </a:br>
            <a:r>
              <a:rPr lang="sv-SE" sz="1600" b="1" dirty="0">
                <a:solidFill>
                  <a:schemeClr val="accent4"/>
                </a:solidFill>
              </a:rPr>
              <a:t>2026</a:t>
            </a:r>
          </a:p>
        </p:txBody>
      </p:sp>
      <p:sp>
        <p:nvSpPr>
          <p:cNvPr id="45" name="Flödesschema: Sidbrytningskoppling 44">
            <a:extLst>
              <a:ext uri="{FF2B5EF4-FFF2-40B4-BE49-F238E27FC236}">
                <a16:creationId xmlns:a16="http://schemas.microsoft.com/office/drawing/2014/main" id="{5FCD0302-0D08-0BA8-7997-65E54EDF5676}"/>
              </a:ext>
            </a:extLst>
          </p:cNvPr>
          <p:cNvSpPr/>
          <p:nvPr/>
        </p:nvSpPr>
        <p:spPr>
          <a:xfrm>
            <a:off x="7860627" y="2306932"/>
            <a:ext cx="1350000" cy="2412268"/>
          </a:xfrm>
          <a:prstGeom prst="flowChartOffpageConnector">
            <a:avLst/>
          </a:prstGeom>
          <a:solidFill>
            <a:srgbClr val="E1E1DE"/>
          </a:solidFill>
          <a:ln>
            <a:solidFill>
              <a:srgbClr val="E1E1DE"/>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sv-SE" sz="1000" dirty="0">
                <a:solidFill>
                  <a:schemeClr val="tx1"/>
                </a:solidFill>
              </a:rPr>
              <a:t>Vi bygger vidare på vårt nya system</a:t>
            </a:r>
          </a:p>
          <a:p>
            <a:pPr algn="ctr"/>
            <a:endParaRPr lang="sv-SE" sz="1000" dirty="0">
              <a:solidFill>
                <a:schemeClr val="tx1"/>
              </a:solidFill>
            </a:endParaRPr>
          </a:p>
          <a:p>
            <a:pPr algn="ctr"/>
            <a:endParaRPr lang="sv-SE" sz="1000" dirty="0">
              <a:solidFill>
                <a:schemeClr val="tx1"/>
              </a:solidFill>
            </a:endParaRPr>
          </a:p>
        </p:txBody>
      </p:sp>
      <p:sp>
        <p:nvSpPr>
          <p:cNvPr id="47" name="textruta 46">
            <a:extLst>
              <a:ext uri="{FF2B5EF4-FFF2-40B4-BE49-F238E27FC236}">
                <a16:creationId xmlns:a16="http://schemas.microsoft.com/office/drawing/2014/main" id="{F275DEF3-BF8B-E5F0-1592-C2684FEF96CE}"/>
              </a:ext>
            </a:extLst>
          </p:cNvPr>
          <p:cNvSpPr txBox="1"/>
          <p:nvPr/>
        </p:nvSpPr>
        <p:spPr>
          <a:xfrm>
            <a:off x="7782499" y="5098421"/>
            <a:ext cx="1476162" cy="338554"/>
          </a:xfrm>
          <a:prstGeom prst="rect">
            <a:avLst/>
          </a:prstGeom>
          <a:noFill/>
        </p:spPr>
        <p:txBody>
          <a:bodyPr wrap="square" rtlCol="0">
            <a:spAutoFit/>
          </a:bodyPr>
          <a:lstStyle/>
          <a:p>
            <a:pPr algn="ctr"/>
            <a:r>
              <a:rPr lang="sv-SE" sz="1600" b="1" dirty="0">
                <a:solidFill>
                  <a:schemeClr val="accent4"/>
                </a:solidFill>
              </a:rPr>
              <a:t>2027</a:t>
            </a:r>
          </a:p>
        </p:txBody>
      </p:sp>
      <p:sp>
        <p:nvSpPr>
          <p:cNvPr id="48" name="textruta 47">
            <a:extLst>
              <a:ext uri="{FF2B5EF4-FFF2-40B4-BE49-F238E27FC236}">
                <a16:creationId xmlns:a16="http://schemas.microsoft.com/office/drawing/2014/main" id="{928EB9DA-0649-861C-3957-28402123E425}"/>
              </a:ext>
            </a:extLst>
          </p:cNvPr>
          <p:cNvSpPr txBox="1"/>
          <p:nvPr/>
        </p:nvSpPr>
        <p:spPr>
          <a:xfrm>
            <a:off x="7869912" y="2780391"/>
            <a:ext cx="1346400" cy="648000"/>
          </a:xfrm>
          <a:prstGeom prst="rect">
            <a:avLst/>
          </a:prstGeom>
          <a:noFill/>
        </p:spPr>
        <p:txBody>
          <a:bodyPr wrap="square" rtlCol="0">
            <a:noAutofit/>
          </a:bodyPr>
          <a:lstStyle/>
          <a:p>
            <a:pPr algn="ctr"/>
            <a:r>
              <a:rPr lang="sv-SE" sz="1150" b="1" dirty="0"/>
              <a:t>Vi utvecklar</a:t>
            </a:r>
            <a:br>
              <a:rPr lang="sv-SE" sz="1150" b="1" dirty="0"/>
            </a:br>
            <a:r>
              <a:rPr lang="sv-SE" sz="1150" b="1" dirty="0"/>
              <a:t>vidare</a:t>
            </a:r>
          </a:p>
        </p:txBody>
      </p:sp>
      <p:sp>
        <p:nvSpPr>
          <p:cNvPr id="50" name="Flödesschema: Koppling 49">
            <a:extLst>
              <a:ext uri="{FF2B5EF4-FFF2-40B4-BE49-F238E27FC236}">
                <a16:creationId xmlns:a16="http://schemas.microsoft.com/office/drawing/2014/main" id="{DADA8FEB-EC3A-EA0B-836D-7C18794634C5}"/>
              </a:ext>
            </a:extLst>
          </p:cNvPr>
          <p:cNvSpPr/>
          <p:nvPr/>
        </p:nvSpPr>
        <p:spPr>
          <a:xfrm>
            <a:off x="8034580" y="1662623"/>
            <a:ext cx="972000" cy="97200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61" name="Flödesschema: Sidbrytningskoppling 60">
            <a:extLst>
              <a:ext uri="{FF2B5EF4-FFF2-40B4-BE49-F238E27FC236}">
                <a16:creationId xmlns:a16="http://schemas.microsoft.com/office/drawing/2014/main" id="{AC14100E-EFA5-234E-DC1E-33DA99B318CA}"/>
              </a:ext>
            </a:extLst>
          </p:cNvPr>
          <p:cNvSpPr/>
          <p:nvPr/>
        </p:nvSpPr>
        <p:spPr>
          <a:xfrm>
            <a:off x="10257900" y="2304759"/>
            <a:ext cx="1350000" cy="2412268"/>
          </a:xfrm>
          <a:prstGeom prst="flowChartOffpageConnector">
            <a:avLst/>
          </a:prstGeom>
          <a:solidFill>
            <a:srgbClr val="E1E1DE"/>
          </a:solidFill>
          <a:ln>
            <a:solidFill>
              <a:srgbClr val="E1E1DE"/>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sv-SE" sz="1000" dirty="0">
                <a:solidFill>
                  <a:schemeClr val="tx1"/>
                </a:solidFill>
              </a:rPr>
              <a:t>Skuldsaneringen får nytt verksamhetsstöd.</a:t>
            </a:r>
          </a:p>
          <a:p>
            <a:pPr algn="ctr"/>
            <a:endParaRPr lang="sv-SE" sz="1000" dirty="0">
              <a:solidFill>
                <a:schemeClr val="tx1"/>
              </a:solidFill>
            </a:endParaRPr>
          </a:p>
        </p:txBody>
      </p:sp>
      <p:sp>
        <p:nvSpPr>
          <p:cNvPr id="62" name="textruta 61">
            <a:extLst>
              <a:ext uri="{FF2B5EF4-FFF2-40B4-BE49-F238E27FC236}">
                <a16:creationId xmlns:a16="http://schemas.microsoft.com/office/drawing/2014/main" id="{FFB2428E-4E2B-E1FC-91AB-A027CFD7AFDA}"/>
              </a:ext>
            </a:extLst>
          </p:cNvPr>
          <p:cNvSpPr txBox="1"/>
          <p:nvPr/>
        </p:nvSpPr>
        <p:spPr>
          <a:xfrm>
            <a:off x="10264844" y="2780391"/>
            <a:ext cx="1346400" cy="648000"/>
          </a:xfrm>
          <a:prstGeom prst="rect">
            <a:avLst/>
          </a:prstGeom>
          <a:noFill/>
        </p:spPr>
        <p:txBody>
          <a:bodyPr wrap="square" rtlCol="0">
            <a:noAutofit/>
          </a:bodyPr>
          <a:lstStyle/>
          <a:p>
            <a:pPr algn="ctr"/>
            <a:r>
              <a:rPr lang="sv-SE" sz="1150" b="1" dirty="0"/>
              <a:t>Nytt system för ärendehantering</a:t>
            </a:r>
          </a:p>
        </p:txBody>
      </p:sp>
      <p:sp>
        <p:nvSpPr>
          <p:cNvPr id="63" name="textruta 62">
            <a:extLst>
              <a:ext uri="{FF2B5EF4-FFF2-40B4-BE49-F238E27FC236}">
                <a16:creationId xmlns:a16="http://schemas.microsoft.com/office/drawing/2014/main" id="{CCC2CA6C-9E61-A7DC-47F4-71319558CB75}"/>
              </a:ext>
            </a:extLst>
          </p:cNvPr>
          <p:cNvSpPr txBox="1"/>
          <p:nvPr/>
        </p:nvSpPr>
        <p:spPr>
          <a:xfrm>
            <a:off x="10215696" y="5098421"/>
            <a:ext cx="1476162" cy="584775"/>
          </a:xfrm>
          <a:prstGeom prst="rect">
            <a:avLst/>
          </a:prstGeom>
          <a:noFill/>
        </p:spPr>
        <p:txBody>
          <a:bodyPr wrap="square" rtlCol="0">
            <a:spAutoFit/>
          </a:bodyPr>
          <a:lstStyle/>
          <a:p>
            <a:pPr algn="ctr"/>
            <a:r>
              <a:rPr lang="sv-SE" sz="1600" b="1" dirty="0">
                <a:solidFill>
                  <a:schemeClr val="tx2"/>
                </a:solidFill>
              </a:rPr>
              <a:t>2028 </a:t>
            </a:r>
            <a:br>
              <a:rPr lang="sv-SE" sz="1600" b="1" dirty="0">
                <a:solidFill>
                  <a:schemeClr val="tx2"/>
                </a:solidFill>
              </a:rPr>
            </a:br>
            <a:r>
              <a:rPr lang="sv-SE" sz="1600" b="1" dirty="0">
                <a:solidFill>
                  <a:schemeClr val="tx2"/>
                </a:solidFill>
              </a:rPr>
              <a:t>och framåt</a:t>
            </a:r>
          </a:p>
        </p:txBody>
      </p:sp>
      <p:sp>
        <p:nvSpPr>
          <p:cNvPr id="66" name="Flödesschema: Koppling 65">
            <a:extLst>
              <a:ext uri="{FF2B5EF4-FFF2-40B4-BE49-F238E27FC236}">
                <a16:creationId xmlns:a16="http://schemas.microsoft.com/office/drawing/2014/main" id="{64CF6CCB-442C-3F5D-BF19-B2B4B417CF8B}"/>
              </a:ext>
            </a:extLst>
          </p:cNvPr>
          <p:cNvSpPr/>
          <p:nvPr/>
        </p:nvSpPr>
        <p:spPr>
          <a:xfrm>
            <a:off x="10451668" y="1637590"/>
            <a:ext cx="972000" cy="97200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43" name="Flödesschema: Koppling 42">
            <a:extLst>
              <a:ext uri="{FF2B5EF4-FFF2-40B4-BE49-F238E27FC236}">
                <a16:creationId xmlns:a16="http://schemas.microsoft.com/office/drawing/2014/main" id="{67A38803-7B49-A7CA-B795-87231FA59266}"/>
              </a:ext>
            </a:extLst>
          </p:cNvPr>
          <p:cNvSpPr/>
          <p:nvPr/>
        </p:nvSpPr>
        <p:spPr>
          <a:xfrm>
            <a:off x="3171142" y="1608415"/>
            <a:ext cx="972000" cy="97200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83" name="Flödesschema: Sidbrytningskoppling 82">
            <a:extLst>
              <a:ext uri="{FF2B5EF4-FFF2-40B4-BE49-F238E27FC236}">
                <a16:creationId xmlns:a16="http://schemas.microsoft.com/office/drawing/2014/main" id="{1D13BB71-717C-8308-47FF-861347737938}"/>
              </a:ext>
            </a:extLst>
          </p:cNvPr>
          <p:cNvSpPr/>
          <p:nvPr/>
        </p:nvSpPr>
        <p:spPr>
          <a:xfrm>
            <a:off x="5420998" y="2306932"/>
            <a:ext cx="1350000" cy="2412268"/>
          </a:xfrm>
          <a:prstGeom prst="flowChartOffpageConnector">
            <a:avLst/>
          </a:prstGeom>
          <a:solidFill>
            <a:srgbClr val="E1E1DE"/>
          </a:solidFill>
          <a:ln>
            <a:solidFill>
              <a:srgbClr val="E1E1DE"/>
            </a:solid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sv-SE" sz="1000" dirty="0">
                <a:solidFill>
                  <a:schemeClr val="tx1"/>
                </a:solidFill>
              </a:rPr>
              <a:t>Nytt system för att hantera betalningar inom skuldsaneringen.</a:t>
            </a:r>
          </a:p>
        </p:txBody>
      </p:sp>
      <p:sp>
        <p:nvSpPr>
          <p:cNvPr id="84" name="textruta 83">
            <a:extLst>
              <a:ext uri="{FF2B5EF4-FFF2-40B4-BE49-F238E27FC236}">
                <a16:creationId xmlns:a16="http://schemas.microsoft.com/office/drawing/2014/main" id="{9E128D61-5320-56F9-BC58-D10BEFA831E4}"/>
              </a:ext>
            </a:extLst>
          </p:cNvPr>
          <p:cNvSpPr txBox="1"/>
          <p:nvPr/>
        </p:nvSpPr>
        <p:spPr>
          <a:xfrm>
            <a:off x="5431580" y="2780391"/>
            <a:ext cx="1346400" cy="648000"/>
          </a:xfrm>
          <a:prstGeom prst="rect">
            <a:avLst/>
          </a:prstGeom>
          <a:noFill/>
        </p:spPr>
        <p:txBody>
          <a:bodyPr wrap="square" rtlCol="0">
            <a:noAutofit/>
          </a:bodyPr>
          <a:lstStyle/>
          <a:p>
            <a:pPr algn="ctr"/>
            <a:r>
              <a:rPr lang="sv-SE" sz="1150" b="1" dirty="0"/>
              <a:t>Ny</a:t>
            </a:r>
            <a:br>
              <a:rPr lang="sv-SE" sz="1150" b="1" dirty="0"/>
            </a:br>
            <a:r>
              <a:rPr lang="sv-SE" sz="1150" b="1" dirty="0"/>
              <a:t>betalnings-</a:t>
            </a:r>
            <a:br>
              <a:rPr lang="sv-SE" sz="1150" b="1" dirty="0"/>
            </a:br>
            <a:r>
              <a:rPr lang="sv-SE" sz="1150" b="1" dirty="0"/>
              <a:t>förmedling</a:t>
            </a:r>
          </a:p>
        </p:txBody>
      </p:sp>
      <p:sp>
        <p:nvSpPr>
          <p:cNvPr id="85" name="textruta 84">
            <a:extLst>
              <a:ext uri="{FF2B5EF4-FFF2-40B4-BE49-F238E27FC236}">
                <a16:creationId xmlns:a16="http://schemas.microsoft.com/office/drawing/2014/main" id="{BD17DFE9-D298-3479-0F66-08904573C39A}"/>
              </a:ext>
            </a:extLst>
          </p:cNvPr>
          <p:cNvSpPr txBox="1"/>
          <p:nvPr/>
        </p:nvSpPr>
        <p:spPr>
          <a:xfrm>
            <a:off x="5349302" y="5098421"/>
            <a:ext cx="1476162" cy="584775"/>
          </a:xfrm>
          <a:prstGeom prst="rect">
            <a:avLst/>
          </a:prstGeom>
          <a:noFill/>
        </p:spPr>
        <p:txBody>
          <a:bodyPr wrap="square" rtlCol="0">
            <a:spAutoFit/>
          </a:bodyPr>
          <a:lstStyle/>
          <a:p>
            <a:pPr algn="ctr"/>
            <a:r>
              <a:rPr lang="sv-SE" sz="1600" b="1" dirty="0">
                <a:solidFill>
                  <a:schemeClr val="tx2"/>
                </a:solidFill>
              </a:rPr>
              <a:t>Årsskiftet</a:t>
            </a:r>
            <a:br>
              <a:rPr lang="sv-SE" sz="1600" b="1" dirty="0">
                <a:solidFill>
                  <a:schemeClr val="tx2"/>
                </a:solidFill>
              </a:rPr>
            </a:br>
            <a:r>
              <a:rPr lang="sv-SE" sz="1600" b="1" dirty="0">
                <a:solidFill>
                  <a:schemeClr val="tx2"/>
                </a:solidFill>
              </a:rPr>
              <a:t>2026 - 2027</a:t>
            </a:r>
          </a:p>
        </p:txBody>
      </p:sp>
      <p:sp>
        <p:nvSpPr>
          <p:cNvPr id="86" name="Flödesschema: Koppling 85">
            <a:extLst>
              <a:ext uri="{FF2B5EF4-FFF2-40B4-BE49-F238E27FC236}">
                <a16:creationId xmlns:a16="http://schemas.microsoft.com/office/drawing/2014/main" id="{E0EFECB2-5DE3-2481-7514-5ACEFFC30B42}"/>
              </a:ext>
            </a:extLst>
          </p:cNvPr>
          <p:cNvSpPr/>
          <p:nvPr/>
        </p:nvSpPr>
        <p:spPr>
          <a:xfrm>
            <a:off x="5997383" y="4831964"/>
            <a:ext cx="180000" cy="180000"/>
          </a:xfrm>
          <a:prstGeom prst="flowChartConnector">
            <a:avLst/>
          </a:prstGeom>
          <a:solidFill>
            <a:srgbClr val="C2C2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8" name="Flödesschema: Koppling 87">
            <a:extLst>
              <a:ext uri="{FF2B5EF4-FFF2-40B4-BE49-F238E27FC236}">
                <a16:creationId xmlns:a16="http://schemas.microsoft.com/office/drawing/2014/main" id="{22AC2229-79EF-4DA8-0368-1D08AAA71BF1}"/>
              </a:ext>
            </a:extLst>
          </p:cNvPr>
          <p:cNvSpPr/>
          <p:nvPr/>
        </p:nvSpPr>
        <p:spPr>
          <a:xfrm>
            <a:off x="5601383" y="1653410"/>
            <a:ext cx="972000" cy="972000"/>
          </a:xfrm>
          <a:prstGeom prst="flowChartConnector">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grpSp>
        <p:nvGrpSpPr>
          <p:cNvPr id="89" name="Group 267">
            <a:extLst>
              <a:ext uri="{FF2B5EF4-FFF2-40B4-BE49-F238E27FC236}">
                <a16:creationId xmlns:a16="http://schemas.microsoft.com/office/drawing/2014/main" id="{43DE5858-05A5-18B2-95C6-7BB0BF0A0570}"/>
              </a:ext>
            </a:extLst>
          </p:cNvPr>
          <p:cNvGrpSpPr>
            <a:grpSpLocks noChangeAspect="1"/>
          </p:cNvGrpSpPr>
          <p:nvPr/>
        </p:nvGrpSpPr>
        <p:grpSpPr bwMode="auto">
          <a:xfrm>
            <a:off x="5753123" y="1843192"/>
            <a:ext cx="661260" cy="544266"/>
            <a:chOff x="3700" y="2052"/>
            <a:chExt cx="280" cy="214"/>
          </a:xfrm>
          <a:solidFill>
            <a:schemeClr val="tx2"/>
          </a:solidFill>
        </p:grpSpPr>
        <p:sp>
          <p:nvSpPr>
            <p:cNvPr id="90" name="Freeform 268">
              <a:extLst>
                <a:ext uri="{FF2B5EF4-FFF2-40B4-BE49-F238E27FC236}">
                  <a16:creationId xmlns:a16="http://schemas.microsoft.com/office/drawing/2014/main" id="{5CB3405C-1A06-D29B-C472-24F85F944250}"/>
                </a:ext>
              </a:extLst>
            </p:cNvPr>
            <p:cNvSpPr>
              <a:spLocks/>
            </p:cNvSpPr>
            <p:nvPr/>
          </p:nvSpPr>
          <p:spPr bwMode="auto">
            <a:xfrm>
              <a:off x="3700" y="2052"/>
              <a:ext cx="224" cy="159"/>
            </a:xfrm>
            <a:custGeom>
              <a:avLst/>
              <a:gdLst>
                <a:gd name="T0" fmla="*/ 86 w 107"/>
                <a:gd name="T1" fmla="*/ 75 h 75"/>
                <a:gd name="T2" fmla="*/ 10 w 107"/>
                <a:gd name="T3" fmla="*/ 75 h 75"/>
                <a:gd name="T4" fmla="*/ 0 w 107"/>
                <a:gd name="T5" fmla="*/ 65 h 75"/>
                <a:gd name="T6" fmla="*/ 0 w 107"/>
                <a:gd name="T7" fmla="*/ 10 h 75"/>
                <a:gd name="T8" fmla="*/ 10 w 107"/>
                <a:gd name="T9" fmla="*/ 0 h 75"/>
                <a:gd name="T10" fmla="*/ 97 w 107"/>
                <a:gd name="T11" fmla="*/ 0 h 75"/>
                <a:gd name="T12" fmla="*/ 107 w 107"/>
                <a:gd name="T13" fmla="*/ 10 h 75"/>
                <a:gd name="T14" fmla="*/ 107 w 107"/>
                <a:gd name="T15" fmla="*/ 24 h 75"/>
                <a:gd name="T16" fmla="*/ 104 w 107"/>
                <a:gd name="T17" fmla="*/ 27 h 75"/>
                <a:gd name="T18" fmla="*/ 101 w 107"/>
                <a:gd name="T19" fmla="*/ 24 h 75"/>
                <a:gd name="T20" fmla="*/ 101 w 107"/>
                <a:gd name="T21" fmla="*/ 10 h 75"/>
                <a:gd name="T22" fmla="*/ 97 w 107"/>
                <a:gd name="T23" fmla="*/ 6 h 75"/>
                <a:gd name="T24" fmla="*/ 10 w 107"/>
                <a:gd name="T25" fmla="*/ 6 h 75"/>
                <a:gd name="T26" fmla="*/ 6 w 107"/>
                <a:gd name="T27" fmla="*/ 10 h 75"/>
                <a:gd name="T28" fmla="*/ 6 w 107"/>
                <a:gd name="T29" fmla="*/ 65 h 75"/>
                <a:gd name="T30" fmla="*/ 10 w 107"/>
                <a:gd name="T31" fmla="*/ 69 h 75"/>
                <a:gd name="T32" fmla="*/ 86 w 107"/>
                <a:gd name="T33" fmla="*/ 69 h 75"/>
                <a:gd name="T34" fmla="*/ 89 w 107"/>
                <a:gd name="T35" fmla="*/ 72 h 75"/>
                <a:gd name="T36" fmla="*/ 86 w 107"/>
                <a:gd name="T3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75">
                  <a:moveTo>
                    <a:pt x="86" y="75"/>
                  </a:moveTo>
                  <a:cubicBezTo>
                    <a:pt x="10" y="75"/>
                    <a:pt x="10" y="75"/>
                    <a:pt x="10" y="75"/>
                  </a:cubicBezTo>
                  <a:cubicBezTo>
                    <a:pt x="5" y="75"/>
                    <a:pt x="0" y="71"/>
                    <a:pt x="0" y="65"/>
                  </a:cubicBezTo>
                  <a:cubicBezTo>
                    <a:pt x="0" y="10"/>
                    <a:pt x="0" y="10"/>
                    <a:pt x="0" y="10"/>
                  </a:cubicBezTo>
                  <a:cubicBezTo>
                    <a:pt x="0" y="5"/>
                    <a:pt x="5" y="0"/>
                    <a:pt x="10" y="0"/>
                  </a:cubicBezTo>
                  <a:cubicBezTo>
                    <a:pt x="97" y="0"/>
                    <a:pt x="97" y="0"/>
                    <a:pt x="97" y="0"/>
                  </a:cubicBezTo>
                  <a:cubicBezTo>
                    <a:pt x="102" y="0"/>
                    <a:pt x="107" y="5"/>
                    <a:pt x="107" y="10"/>
                  </a:cubicBezTo>
                  <a:cubicBezTo>
                    <a:pt x="107" y="24"/>
                    <a:pt x="107" y="24"/>
                    <a:pt x="107" y="24"/>
                  </a:cubicBezTo>
                  <a:cubicBezTo>
                    <a:pt x="107" y="25"/>
                    <a:pt x="105" y="27"/>
                    <a:pt x="104" y="27"/>
                  </a:cubicBezTo>
                  <a:cubicBezTo>
                    <a:pt x="102" y="27"/>
                    <a:pt x="101" y="25"/>
                    <a:pt x="101" y="24"/>
                  </a:cubicBezTo>
                  <a:cubicBezTo>
                    <a:pt x="101" y="10"/>
                    <a:pt x="101" y="10"/>
                    <a:pt x="101" y="10"/>
                  </a:cubicBezTo>
                  <a:cubicBezTo>
                    <a:pt x="101" y="8"/>
                    <a:pt x="99" y="6"/>
                    <a:pt x="97" y="6"/>
                  </a:cubicBezTo>
                  <a:cubicBezTo>
                    <a:pt x="10" y="6"/>
                    <a:pt x="10" y="6"/>
                    <a:pt x="10" y="6"/>
                  </a:cubicBezTo>
                  <a:cubicBezTo>
                    <a:pt x="8" y="6"/>
                    <a:pt x="6" y="8"/>
                    <a:pt x="6" y="10"/>
                  </a:cubicBezTo>
                  <a:cubicBezTo>
                    <a:pt x="6" y="65"/>
                    <a:pt x="6" y="65"/>
                    <a:pt x="6" y="65"/>
                  </a:cubicBezTo>
                  <a:cubicBezTo>
                    <a:pt x="6" y="67"/>
                    <a:pt x="8" y="69"/>
                    <a:pt x="10" y="69"/>
                  </a:cubicBezTo>
                  <a:cubicBezTo>
                    <a:pt x="86" y="69"/>
                    <a:pt x="86" y="69"/>
                    <a:pt x="86" y="69"/>
                  </a:cubicBezTo>
                  <a:cubicBezTo>
                    <a:pt x="88" y="69"/>
                    <a:pt x="89" y="71"/>
                    <a:pt x="89" y="72"/>
                  </a:cubicBezTo>
                  <a:cubicBezTo>
                    <a:pt x="89" y="74"/>
                    <a:pt x="88" y="75"/>
                    <a:pt x="8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1" name="Freeform 269">
              <a:extLst>
                <a:ext uri="{FF2B5EF4-FFF2-40B4-BE49-F238E27FC236}">
                  <a16:creationId xmlns:a16="http://schemas.microsoft.com/office/drawing/2014/main" id="{4A325A82-9638-A227-3E02-EA5B72160DD9}"/>
                </a:ext>
              </a:extLst>
            </p:cNvPr>
            <p:cNvSpPr>
              <a:spLocks/>
            </p:cNvSpPr>
            <p:nvPr/>
          </p:nvSpPr>
          <p:spPr bwMode="auto">
            <a:xfrm>
              <a:off x="3706" y="2171"/>
              <a:ext cx="182" cy="12"/>
            </a:xfrm>
            <a:custGeom>
              <a:avLst/>
              <a:gdLst>
                <a:gd name="T0" fmla="*/ 84 w 87"/>
                <a:gd name="T1" fmla="*/ 6 h 6"/>
                <a:gd name="T2" fmla="*/ 3 w 87"/>
                <a:gd name="T3" fmla="*/ 6 h 6"/>
                <a:gd name="T4" fmla="*/ 0 w 87"/>
                <a:gd name="T5" fmla="*/ 3 h 6"/>
                <a:gd name="T6" fmla="*/ 3 w 87"/>
                <a:gd name="T7" fmla="*/ 0 h 6"/>
                <a:gd name="T8" fmla="*/ 84 w 87"/>
                <a:gd name="T9" fmla="*/ 0 h 6"/>
                <a:gd name="T10" fmla="*/ 87 w 87"/>
                <a:gd name="T11" fmla="*/ 3 h 6"/>
                <a:gd name="T12" fmla="*/ 84 w 87"/>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87" h="6">
                  <a:moveTo>
                    <a:pt x="84" y="6"/>
                  </a:moveTo>
                  <a:cubicBezTo>
                    <a:pt x="3" y="6"/>
                    <a:pt x="3" y="6"/>
                    <a:pt x="3" y="6"/>
                  </a:cubicBezTo>
                  <a:cubicBezTo>
                    <a:pt x="2" y="6"/>
                    <a:pt x="0" y="5"/>
                    <a:pt x="0" y="3"/>
                  </a:cubicBezTo>
                  <a:cubicBezTo>
                    <a:pt x="0" y="2"/>
                    <a:pt x="2" y="0"/>
                    <a:pt x="3" y="0"/>
                  </a:cubicBezTo>
                  <a:cubicBezTo>
                    <a:pt x="84" y="0"/>
                    <a:pt x="84" y="0"/>
                    <a:pt x="84" y="0"/>
                  </a:cubicBezTo>
                  <a:cubicBezTo>
                    <a:pt x="86" y="0"/>
                    <a:pt x="87" y="2"/>
                    <a:pt x="87" y="3"/>
                  </a:cubicBezTo>
                  <a:cubicBezTo>
                    <a:pt x="87" y="5"/>
                    <a:pt x="86" y="6"/>
                    <a:pt x="8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2" name="Freeform 270">
              <a:extLst>
                <a:ext uri="{FF2B5EF4-FFF2-40B4-BE49-F238E27FC236}">
                  <a16:creationId xmlns:a16="http://schemas.microsoft.com/office/drawing/2014/main" id="{DF1D94D5-D0FB-1B7F-0051-F950A9878169}"/>
                </a:ext>
              </a:extLst>
            </p:cNvPr>
            <p:cNvSpPr>
              <a:spLocks/>
            </p:cNvSpPr>
            <p:nvPr/>
          </p:nvSpPr>
          <p:spPr bwMode="auto">
            <a:xfrm>
              <a:off x="3769" y="2228"/>
              <a:ext cx="96" cy="12"/>
            </a:xfrm>
            <a:custGeom>
              <a:avLst/>
              <a:gdLst>
                <a:gd name="T0" fmla="*/ 43 w 46"/>
                <a:gd name="T1" fmla="*/ 6 h 6"/>
                <a:gd name="T2" fmla="*/ 3 w 46"/>
                <a:gd name="T3" fmla="*/ 6 h 6"/>
                <a:gd name="T4" fmla="*/ 0 w 46"/>
                <a:gd name="T5" fmla="*/ 3 h 6"/>
                <a:gd name="T6" fmla="*/ 3 w 46"/>
                <a:gd name="T7" fmla="*/ 0 h 6"/>
                <a:gd name="T8" fmla="*/ 43 w 46"/>
                <a:gd name="T9" fmla="*/ 0 h 6"/>
                <a:gd name="T10" fmla="*/ 46 w 46"/>
                <a:gd name="T11" fmla="*/ 3 h 6"/>
                <a:gd name="T12" fmla="*/ 43 w 4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6" h="6">
                  <a:moveTo>
                    <a:pt x="43" y="6"/>
                  </a:moveTo>
                  <a:cubicBezTo>
                    <a:pt x="3" y="6"/>
                    <a:pt x="3" y="6"/>
                    <a:pt x="3" y="6"/>
                  </a:cubicBezTo>
                  <a:cubicBezTo>
                    <a:pt x="1" y="6"/>
                    <a:pt x="0" y="5"/>
                    <a:pt x="0" y="3"/>
                  </a:cubicBezTo>
                  <a:cubicBezTo>
                    <a:pt x="0" y="1"/>
                    <a:pt x="1" y="0"/>
                    <a:pt x="3" y="0"/>
                  </a:cubicBezTo>
                  <a:cubicBezTo>
                    <a:pt x="43" y="0"/>
                    <a:pt x="43" y="0"/>
                    <a:pt x="43" y="0"/>
                  </a:cubicBezTo>
                  <a:cubicBezTo>
                    <a:pt x="44" y="0"/>
                    <a:pt x="46" y="1"/>
                    <a:pt x="46" y="3"/>
                  </a:cubicBezTo>
                  <a:cubicBezTo>
                    <a:pt x="46" y="5"/>
                    <a:pt x="44" y="6"/>
                    <a:pt x="4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3" name="Freeform 271">
              <a:extLst>
                <a:ext uri="{FF2B5EF4-FFF2-40B4-BE49-F238E27FC236}">
                  <a16:creationId xmlns:a16="http://schemas.microsoft.com/office/drawing/2014/main" id="{8C1B4C7E-C7B9-FC23-ACF0-AD02FEBF8ADA}"/>
                </a:ext>
              </a:extLst>
            </p:cNvPr>
            <p:cNvSpPr>
              <a:spLocks noEditPoints="1"/>
            </p:cNvSpPr>
            <p:nvPr/>
          </p:nvSpPr>
          <p:spPr bwMode="auto">
            <a:xfrm>
              <a:off x="3875" y="2101"/>
              <a:ext cx="105" cy="165"/>
            </a:xfrm>
            <a:custGeom>
              <a:avLst/>
              <a:gdLst>
                <a:gd name="T0" fmla="*/ 43 w 50"/>
                <a:gd name="T1" fmla="*/ 78 h 78"/>
                <a:gd name="T2" fmla="*/ 7 w 50"/>
                <a:gd name="T3" fmla="*/ 78 h 78"/>
                <a:gd name="T4" fmla="*/ 0 w 50"/>
                <a:gd name="T5" fmla="*/ 71 h 78"/>
                <a:gd name="T6" fmla="*/ 0 w 50"/>
                <a:gd name="T7" fmla="*/ 6 h 78"/>
                <a:gd name="T8" fmla="*/ 7 w 50"/>
                <a:gd name="T9" fmla="*/ 0 h 78"/>
                <a:gd name="T10" fmla="*/ 43 w 50"/>
                <a:gd name="T11" fmla="*/ 0 h 78"/>
                <a:gd name="T12" fmla="*/ 50 w 50"/>
                <a:gd name="T13" fmla="*/ 6 h 78"/>
                <a:gd name="T14" fmla="*/ 50 w 50"/>
                <a:gd name="T15" fmla="*/ 71 h 78"/>
                <a:gd name="T16" fmla="*/ 43 w 50"/>
                <a:gd name="T17" fmla="*/ 78 h 78"/>
                <a:gd name="T18" fmla="*/ 7 w 50"/>
                <a:gd name="T19" fmla="*/ 6 h 78"/>
                <a:gd name="T20" fmla="*/ 6 w 50"/>
                <a:gd name="T21" fmla="*/ 6 h 78"/>
                <a:gd name="T22" fmla="*/ 6 w 50"/>
                <a:gd name="T23" fmla="*/ 71 h 78"/>
                <a:gd name="T24" fmla="*/ 7 w 50"/>
                <a:gd name="T25" fmla="*/ 72 h 78"/>
                <a:gd name="T26" fmla="*/ 43 w 50"/>
                <a:gd name="T27" fmla="*/ 72 h 78"/>
                <a:gd name="T28" fmla="*/ 44 w 50"/>
                <a:gd name="T29" fmla="*/ 71 h 78"/>
                <a:gd name="T30" fmla="*/ 44 w 50"/>
                <a:gd name="T31" fmla="*/ 6 h 78"/>
                <a:gd name="T32" fmla="*/ 43 w 50"/>
                <a:gd name="T33" fmla="*/ 6 h 78"/>
                <a:gd name="T34" fmla="*/ 7 w 50"/>
                <a:gd name="T35" fmla="*/ 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78">
                  <a:moveTo>
                    <a:pt x="43" y="78"/>
                  </a:moveTo>
                  <a:cubicBezTo>
                    <a:pt x="7" y="78"/>
                    <a:pt x="7" y="78"/>
                    <a:pt x="7" y="78"/>
                  </a:cubicBezTo>
                  <a:cubicBezTo>
                    <a:pt x="3" y="78"/>
                    <a:pt x="0" y="74"/>
                    <a:pt x="0" y="71"/>
                  </a:cubicBezTo>
                  <a:cubicBezTo>
                    <a:pt x="0" y="6"/>
                    <a:pt x="0" y="6"/>
                    <a:pt x="0" y="6"/>
                  </a:cubicBezTo>
                  <a:cubicBezTo>
                    <a:pt x="0" y="3"/>
                    <a:pt x="3" y="0"/>
                    <a:pt x="7" y="0"/>
                  </a:cubicBezTo>
                  <a:cubicBezTo>
                    <a:pt x="43" y="0"/>
                    <a:pt x="43" y="0"/>
                    <a:pt x="43" y="0"/>
                  </a:cubicBezTo>
                  <a:cubicBezTo>
                    <a:pt x="47" y="0"/>
                    <a:pt x="50" y="3"/>
                    <a:pt x="50" y="6"/>
                  </a:cubicBezTo>
                  <a:cubicBezTo>
                    <a:pt x="50" y="71"/>
                    <a:pt x="50" y="71"/>
                    <a:pt x="50" y="71"/>
                  </a:cubicBezTo>
                  <a:cubicBezTo>
                    <a:pt x="50" y="74"/>
                    <a:pt x="47" y="78"/>
                    <a:pt x="43" y="78"/>
                  </a:cubicBezTo>
                  <a:close/>
                  <a:moveTo>
                    <a:pt x="7" y="6"/>
                  </a:moveTo>
                  <a:cubicBezTo>
                    <a:pt x="7" y="6"/>
                    <a:pt x="6" y="6"/>
                    <a:pt x="6" y="6"/>
                  </a:cubicBezTo>
                  <a:cubicBezTo>
                    <a:pt x="6" y="71"/>
                    <a:pt x="6" y="71"/>
                    <a:pt x="6" y="71"/>
                  </a:cubicBezTo>
                  <a:cubicBezTo>
                    <a:pt x="6" y="71"/>
                    <a:pt x="7" y="72"/>
                    <a:pt x="7" y="72"/>
                  </a:cubicBezTo>
                  <a:cubicBezTo>
                    <a:pt x="43" y="72"/>
                    <a:pt x="43" y="72"/>
                    <a:pt x="43" y="72"/>
                  </a:cubicBezTo>
                  <a:cubicBezTo>
                    <a:pt x="43" y="72"/>
                    <a:pt x="44" y="71"/>
                    <a:pt x="44" y="71"/>
                  </a:cubicBezTo>
                  <a:cubicBezTo>
                    <a:pt x="44" y="6"/>
                    <a:pt x="44" y="6"/>
                    <a:pt x="44" y="6"/>
                  </a:cubicBezTo>
                  <a:cubicBezTo>
                    <a:pt x="44" y="6"/>
                    <a:pt x="43" y="6"/>
                    <a:pt x="43" y="6"/>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4" name="Freeform 272">
              <a:extLst>
                <a:ext uri="{FF2B5EF4-FFF2-40B4-BE49-F238E27FC236}">
                  <a16:creationId xmlns:a16="http://schemas.microsoft.com/office/drawing/2014/main" id="{3FA25B09-A0C8-4753-8491-79ABC739C5C6}"/>
                </a:ext>
              </a:extLst>
            </p:cNvPr>
            <p:cNvSpPr>
              <a:spLocks/>
            </p:cNvSpPr>
            <p:nvPr/>
          </p:nvSpPr>
          <p:spPr bwMode="auto">
            <a:xfrm>
              <a:off x="3875" y="2211"/>
              <a:ext cx="105" cy="13"/>
            </a:xfrm>
            <a:custGeom>
              <a:avLst/>
              <a:gdLst>
                <a:gd name="T0" fmla="*/ 47 w 50"/>
                <a:gd name="T1" fmla="*/ 6 h 6"/>
                <a:gd name="T2" fmla="*/ 3 w 50"/>
                <a:gd name="T3" fmla="*/ 6 h 6"/>
                <a:gd name="T4" fmla="*/ 0 w 50"/>
                <a:gd name="T5" fmla="*/ 3 h 6"/>
                <a:gd name="T6" fmla="*/ 3 w 50"/>
                <a:gd name="T7" fmla="*/ 0 h 6"/>
                <a:gd name="T8" fmla="*/ 47 w 50"/>
                <a:gd name="T9" fmla="*/ 0 h 6"/>
                <a:gd name="T10" fmla="*/ 50 w 50"/>
                <a:gd name="T11" fmla="*/ 3 h 6"/>
                <a:gd name="T12" fmla="*/ 47 w 5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0" h="6">
                  <a:moveTo>
                    <a:pt x="47" y="6"/>
                  </a:moveTo>
                  <a:cubicBezTo>
                    <a:pt x="3" y="6"/>
                    <a:pt x="3" y="6"/>
                    <a:pt x="3" y="6"/>
                  </a:cubicBezTo>
                  <a:cubicBezTo>
                    <a:pt x="2" y="6"/>
                    <a:pt x="0" y="5"/>
                    <a:pt x="0" y="3"/>
                  </a:cubicBezTo>
                  <a:cubicBezTo>
                    <a:pt x="0" y="1"/>
                    <a:pt x="2" y="0"/>
                    <a:pt x="3" y="0"/>
                  </a:cubicBezTo>
                  <a:cubicBezTo>
                    <a:pt x="47" y="0"/>
                    <a:pt x="47" y="0"/>
                    <a:pt x="47" y="0"/>
                  </a:cubicBezTo>
                  <a:cubicBezTo>
                    <a:pt x="48" y="0"/>
                    <a:pt x="50" y="1"/>
                    <a:pt x="50" y="3"/>
                  </a:cubicBezTo>
                  <a:cubicBezTo>
                    <a:pt x="50" y="5"/>
                    <a:pt x="48" y="6"/>
                    <a:pt x="4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5" name="Freeform 273">
              <a:extLst>
                <a:ext uri="{FF2B5EF4-FFF2-40B4-BE49-F238E27FC236}">
                  <a16:creationId xmlns:a16="http://schemas.microsoft.com/office/drawing/2014/main" id="{8C667317-CF6D-9E9B-FE8B-F8734096C4BC}"/>
                </a:ext>
              </a:extLst>
            </p:cNvPr>
            <p:cNvSpPr>
              <a:spLocks/>
            </p:cNvSpPr>
            <p:nvPr/>
          </p:nvSpPr>
          <p:spPr bwMode="auto">
            <a:xfrm>
              <a:off x="3875" y="2126"/>
              <a:ext cx="105" cy="13"/>
            </a:xfrm>
            <a:custGeom>
              <a:avLst/>
              <a:gdLst>
                <a:gd name="T0" fmla="*/ 47 w 50"/>
                <a:gd name="T1" fmla="*/ 6 h 6"/>
                <a:gd name="T2" fmla="*/ 3 w 50"/>
                <a:gd name="T3" fmla="*/ 6 h 6"/>
                <a:gd name="T4" fmla="*/ 0 w 50"/>
                <a:gd name="T5" fmla="*/ 3 h 6"/>
                <a:gd name="T6" fmla="*/ 3 w 50"/>
                <a:gd name="T7" fmla="*/ 0 h 6"/>
                <a:gd name="T8" fmla="*/ 47 w 50"/>
                <a:gd name="T9" fmla="*/ 0 h 6"/>
                <a:gd name="T10" fmla="*/ 50 w 50"/>
                <a:gd name="T11" fmla="*/ 3 h 6"/>
                <a:gd name="T12" fmla="*/ 47 w 5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0" h="6">
                  <a:moveTo>
                    <a:pt x="47" y="6"/>
                  </a:moveTo>
                  <a:cubicBezTo>
                    <a:pt x="3" y="6"/>
                    <a:pt x="3" y="6"/>
                    <a:pt x="3" y="6"/>
                  </a:cubicBezTo>
                  <a:cubicBezTo>
                    <a:pt x="2" y="6"/>
                    <a:pt x="0" y="4"/>
                    <a:pt x="0" y="3"/>
                  </a:cubicBezTo>
                  <a:cubicBezTo>
                    <a:pt x="0" y="1"/>
                    <a:pt x="2" y="0"/>
                    <a:pt x="3" y="0"/>
                  </a:cubicBezTo>
                  <a:cubicBezTo>
                    <a:pt x="47" y="0"/>
                    <a:pt x="47" y="0"/>
                    <a:pt x="47" y="0"/>
                  </a:cubicBezTo>
                  <a:cubicBezTo>
                    <a:pt x="48" y="0"/>
                    <a:pt x="50" y="1"/>
                    <a:pt x="50" y="3"/>
                  </a:cubicBezTo>
                  <a:cubicBezTo>
                    <a:pt x="50" y="4"/>
                    <a:pt x="48" y="6"/>
                    <a:pt x="4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6" name="Oval 274">
              <a:extLst>
                <a:ext uri="{FF2B5EF4-FFF2-40B4-BE49-F238E27FC236}">
                  <a16:creationId xmlns:a16="http://schemas.microsoft.com/office/drawing/2014/main" id="{B9CD51B4-1B84-74BB-EA29-DFCDDE52685B}"/>
                </a:ext>
              </a:extLst>
            </p:cNvPr>
            <p:cNvSpPr>
              <a:spLocks noChangeArrowheads="1"/>
            </p:cNvSpPr>
            <p:nvPr/>
          </p:nvSpPr>
          <p:spPr bwMode="auto">
            <a:xfrm>
              <a:off x="3921" y="22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7" name="Freeform 275">
              <a:extLst>
                <a:ext uri="{FF2B5EF4-FFF2-40B4-BE49-F238E27FC236}">
                  <a16:creationId xmlns:a16="http://schemas.microsoft.com/office/drawing/2014/main" id="{0CA40A07-9778-B09D-16D6-278CA442B0B1}"/>
                </a:ext>
              </a:extLst>
            </p:cNvPr>
            <p:cNvSpPr>
              <a:spLocks noEditPoints="1"/>
            </p:cNvSpPr>
            <p:nvPr/>
          </p:nvSpPr>
          <p:spPr bwMode="auto">
            <a:xfrm>
              <a:off x="3777" y="2084"/>
              <a:ext cx="69" cy="70"/>
            </a:xfrm>
            <a:custGeom>
              <a:avLst/>
              <a:gdLst>
                <a:gd name="T0" fmla="*/ 28 w 33"/>
                <a:gd name="T1" fmla="*/ 21 h 33"/>
                <a:gd name="T2" fmla="*/ 32 w 33"/>
                <a:gd name="T3" fmla="*/ 20 h 33"/>
                <a:gd name="T4" fmla="*/ 33 w 33"/>
                <a:gd name="T5" fmla="*/ 15 h 33"/>
                <a:gd name="T6" fmla="*/ 29 w 33"/>
                <a:gd name="T7" fmla="*/ 14 h 33"/>
                <a:gd name="T8" fmla="*/ 27 w 33"/>
                <a:gd name="T9" fmla="*/ 10 h 33"/>
                <a:gd name="T10" fmla="*/ 27 w 33"/>
                <a:gd name="T11" fmla="*/ 10 h 33"/>
                <a:gd name="T12" fmla="*/ 29 w 33"/>
                <a:gd name="T13" fmla="*/ 7 h 33"/>
                <a:gd name="T14" fmla="*/ 26 w 33"/>
                <a:gd name="T15" fmla="*/ 3 h 33"/>
                <a:gd name="T16" fmla="*/ 22 w 33"/>
                <a:gd name="T17" fmla="*/ 5 h 33"/>
                <a:gd name="T18" fmla="*/ 20 w 33"/>
                <a:gd name="T19" fmla="*/ 4 h 33"/>
                <a:gd name="T20" fmla="*/ 18 w 33"/>
                <a:gd name="T21" fmla="*/ 4 h 33"/>
                <a:gd name="T22" fmla="*/ 18 w 33"/>
                <a:gd name="T23" fmla="*/ 4 h 33"/>
                <a:gd name="T24" fmla="*/ 17 w 33"/>
                <a:gd name="T25" fmla="*/ 0 h 33"/>
                <a:gd name="T26" fmla="*/ 12 w 33"/>
                <a:gd name="T27" fmla="*/ 1 h 33"/>
                <a:gd name="T28" fmla="*/ 11 w 33"/>
                <a:gd name="T29" fmla="*/ 5 h 33"/>
                <a:gd name="T30" fmla="*/ 8 w 33"/>
                <a:gd name="T31" fmla="*/ 7 h 33"/>
                <a:gd name="T32" fmla="*/ 8 w 33"/>
                <a:gd name="T33" fmla="*/ 7 h 33"/>
                <a:gd name="T34" fmla="*/ 4 w 33"/>
                <a:gd name="T35" fmla="*/ 6 h 33"/>
                <a:gd name="T36" fmla="*/ 1 w 33"/>
                <a:gd name="T37" fmla="*/ 10 h 33"/>
                <a:gd name="T38" fmla="*/ 4 w 33"/>
                <a:gd name="T39" fmla="*/ 13 h 33"/>
                <a:gd name="T40" fmla="*/ 4 w 33"/>
                <a:gd name="T41" fmla="*/ 17 h 33"/>
                <a:gd name="T42" fmla="*/ 0 w 33"/>
                <a:gd name="T43" fmla="*/ 20 h 33"/>
                <a:gd name="T44" fmla="*/ 2 w 33"/>
                <a:gd name="T45" fmla="*/ 24 h 33"/>
                <a:gd name="T46" fmla="*/ 6 w 33"/>
                <a:gd name="T47" fmla="*/ 24 h 33"/>
                <a:gd name="T48" fmla="*/ 9 w 33"/>
                <a:gd name="T49" fmla="*/ 27 h 33"/>
                <a:gd name="T50" fmla="*/ 9 w 33"/>
                <a:gd name="T51" fmla="*/ 31 h 33"/>
                <a:gd name="T52" fmla="*/ 12 w 33"/>
                <a:gd name="T53" fmla="*/ 32 h 33"/>
                <a:gd name="T54" fmla="*/ 14 w 33"/>
                <a:gd name="T55" fmla="*/ 33 h 33"/>
                <a:gd name="T56" fmla="*/ 16 w 33"/>
                <a:gd name="T57" fmla="*/ 29 h 33"/>
                <a:gd name="T58" fmla="*/ 20 w 33"/>
                <a:gd name="T59" fmla="*/ 29 h 33"/>
                <a:gd name="T60" fmla="*/ 23 w 33"/>
                <a:gd name="T61" fmla="*/ 31 h 33"/>
                <a:gd name="T62" fmla="*/ 27 w 33"/>
                <a:gd name="T63" fmla="*/ 28 h 33"/>
                <a:gd name="T64" fmla="*/ 26 w 33"/>
                <a:gd name="T65" fmla="*/ 25 h 33"/>
                <a:gd name="T66" fmla="*/ 28 w 33"/>
                <a:gd name="T67" fmla="*/ 21 h 33"/>
                <a:gd name="T68" fmla="*/ 17 w 33"/>
                <a:gd name="T69" fmla="*/ 22 h 33"/>
                <a:gd name="T70" fmla="*/ 10 w 33"/>
                <a:gd name="T71" fmla="*/ 17 h 33"/>
                <a:gd name="T72" fmla="*/ 15 w 33"/>
                <a:gd name="T73" fmla="*/ 11 h 33"/>
                <a:gd name="T74" fmla="*/ 22 w 33"/>
                <a:gd name="T75" fmla="*/ 15 h 33"/>
                <a:gd name="T76" fmla="*/ 17 w 33"/>
                <a:gd name="T77"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33">
                  <a:moveTo>
                    <a:pt x="28" y="21"/>
                  </a:moveTo>
                  <a:cubicBezTo>
                    <a:pt x="32" y="20"/>
                    <a:pt x="32" y="20"/>
                    <a:pt x="32" y="20"/>
                  </a:cubicBezTo>
                  <a:cubicBezTo>
                    <a:pt x="33" y="19"/>
                    <a:pt x="33" y="17"/>
                    <a:pt x="33" y="15"/>
                  </a:cubicBezTo>
                  <a:cubicBezTo>
                    <a:pt x="29" y="14"/>
                    <a:pt x="29" y="14"/>
                    <a:pt x="29" y="14"/>
                  </a:cubicBezTo>
                  <a:cubicBezTo>
                    <a:pt x="29" y="12"/>
                    <a:pt x="28" y="11"/>
                    <a:pt x="27" y="10"/>
                  </a:cubicBezTo>
                  <a:cubicBezTo>
                    <a:pt x="27" y="10"/>
                    <a:pt x="27" y="10"/>
                    <a:pt x="27" y="10"/>
                  </a:cubicBezTo>
                  <a:cubicBezTo>
                    <a:pt x="29" y="7"/>
                    <a:pt x="29" y="7"/>
                    <a:pt x="29" y="7"/>
                  </a:cubicBezTo>
                  <a:cubicBezTo>
                    <a:pt x="28" y="5"/>
                    <a:pt x="27" y="4"/>
                    <a:pt x="26" y="3"/>
                  </a:cubicBezTo>
                  <a:cubicBezTo>
                    <a:pt x="22" y="5"/>
                    <a:pt x="22" y="5"/>
                    <a:pt x="22" y="5"/>
                  </a:cubicBezTo>
                  <a:cubicBezTo>
                    <a:pt x="21" y="5"/>
                    <a:pt x="21" y="4"/>
                    <a:pt x="20" y="4"/>
                  </a:cubicBezTo>
                  <a:cubicBezTo>
                    <a:pt x="19" y="4"/>
                    <a:pt x="19" y="4"/>
                    <a:pt x="18" y="4"/>
                  </a:cubicBezTo>
                  <a:cubicBezTo>
                    <a:pt x="18" y="4"/>
                    <a:pt x="18" y="4"/>
                    <a:pt x="18" y="4"/>
                  </a:cubicBezTo>
                  <a:cubicBezTo>
                    <a:pt x="17" y="0"/>
                    <a:pt x="17" y="0"/>
                    <a:pt x="17" y="0"/>
                  </a:cubicBezTo>
                  <a:cubicBezTo>
                    <a:pt x="15" y="0"/>
                    <a:pt x="13" y="0"/>
                    <a:pt x="12" y="1"/>
                  </a:cubicBezTo>
                  <a:cubicBezTo>
                    <a:pt x="11" y="5"/>
                    <a:pt x="11" y="5"/>
                    <a:pt x="11" y="5"/>
                  </a:cubicBezTo>
                  <a:cubicBezTo>
                    <a:pt x="10" y="5"/>
                    <a:pt x="9" y="6"/>
                    <a:pt x="8" y="7"/>
                  </a:cubicBezTo>
                  <a:cubicBezTo>
                    <a:pt x="8" y="7"/>
                    <a:pt x="8" y="7"/>
                    <a:pt x="8" y="7"/>
                  </a:cubicBezTo>
                  <a:cubicBezTo>
                    <a:pt x="4" y="6"/>
                    <a:pt x="4" y="6"/>
                    <a:pt x="4" y="6"/>
                  </a:cubicBezTo>
                  <a:cubicBezTo>
                    <a:pt x="3" y="7"/>
                    <a:pt x="2" y="9"/>
                    <a:pt x="1" y="10"/>
                  </a:cubicBezTo>
                  <a:cubicBezTo>
                    <a:pt x="4" y="13"/>
                    <a:pt x="4" y="13"/>
                    <a:pt x="4" y="13"/>
                  </a:cubicBezTo>
                  <a:cubicBezTo>
                    <a:pt x="4" y="15"/>
                    <a:pt x="3" y="16"/>
                    <a:pt x="4" y="17"/>
                  </a:cubicBezTo>
                  <a:cubicBezTo>
                    <a:pt x="0" y="20"/>
                    <a:pt x="0" y="20"/>
                    <a:pt x="0" y="20"/>
                  </a:cubicBezTo>
                  <a:cubicBezTo>
                    <a:pt x="1" y="21"/>
                    <a:pt x="1" y="23"/>
                    <a:pt x="2" y="24"/>
                  </a:cubicBezTo>
                  <a:cubicBezTo>
                    <a:pt x="6" y="24"/>
                    <a:pt x="6" y="24"/>
                    <a:pt x="6" y="24"/>
                  </a:cubicBezTo>
                  <a:cubicBezTo>
                    <a:pt x="7" y="25"/>
                    <a:pt x="8" y="26"/>
                    <a:pt x="9" y="27"/>
                  </a:cubicBezTo>
                  <a:cubicBezTo>
                    <a:pt x="9" y="31"/>
                    <a:pt x="9" y="31"/>
                    <a:pt x="9" y="31"/>
                  </a:cubicBezTo>
                  <a:cubicBezTo>
                    <a:pt x="10" y="32"/>
                    <a:pt x="11" y="32"/>
                    <a:pt x="12" y="32"/>
                  </a:cubicBezTo>
                  <a:cubicBezTo>
                    <a:pt x="12" y="32"/>
                    <a:pt x="13" y="32"/>
                    <a:pt x="14" y="33"/>
                  </a:cubicBezTo>
                  <a:cubicBezTo>
                    <a:pt x="16" y="29"/>
                    <a:pt x="16" y="29"/>
                    <a:pt x="16" y="29"/>
                  </a:cubicBezTo>
                  <a:cubicBezTo>
                    <a:pt x="18" y="29"/>
                    <a:pt x="19" y="29"/>
                    <a:pt x="20" y="29"/>
                  </a:cubicBezTo>
                  <a:cubicBezTo>
                    <a:pt x="23" y="31"/>
                    <a:pt x="23" y="31"/>
                    <a:pt x="23" y="31"/>
                  </a:cubicBezTo>
                  <a:cubicBezTo>
                    <a:pt x="25" y="31"/>
                    <a:pt x="26" y="30"/>
                    <a:pt x="27" y="28"/>
                  </a:cubicBezTo>
                  <a:cubicBezTo>
                    <a:pt x="26" y="25"/>
                    <a:pt x="26" y="25"/>
                    <a:pt x="26" y="25"/>
                  </a:cubicBezTo>
                  <a:cubicBezTo>
                    <a:pt x="27" y="24"/>
                    <a:pt x="28" y="22"/>
                    <a:pt x="28" y="21"/>
                  </a:cubicBezTo>
                  <a:close/>
                  <a:moveTo>
                    <a:pt x="17" y="22"/>
                  </a:moveTo>
                  <a:cubicBezTo>
                    <a:pt x="14" y="23"/>
                    <a:pt x="11" y="21"/>
                    <a:pt x="10" y="17"/>
                  </a:cubicBezTo>
                  <a:cubicBezTo>
                    <a:pt x="10" y="14"/>
                    <a:pt x="12" y="11"/>
                    <a:pt x="15" y="11"/>
                  </a:cubicBezTo>
                  <a:cubicBezTo>
                    <a:pt x="19" y="10"/>
                    <a:pt x="22" y="12"/>
                    <a:pt x="22" y="15"/>
                  </a:cubicBezTo>
                  <a:cubicBezTo>
                    <a:pt x="23" y="19"/>
                    <a:pt x="21" y="22"/>
                    <a:pt x="1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nvGrpSpPr>
          <p:cNvPr id="101" name="Grupp 100">
            <a:extLst>
              <a:ext uri="{FF2B5EF4-FFF2-40B4-BE49-F238E27FC236}">
                <a16:creationId xmlns:a16="http://schemas.microsoft.com/office/drawing/2014/main" id="{EC5C2743-D06E-5E85-27BE-A396C38B33EC}"/>
              </a:ext>
            </a:extLst>
          </p:cNvPr>
          <p:cNvGrpSpPr/>
          <p:nvPr/>
        </p:nvGrpSpPr>
        <p:grpSpPr>
          <a:xfrm>
            <a:off x="572954" y="4833891"/>
            <a:ext cx="11052000" cy="186316"/>
            <a:chOff x="603575" y="3539836"/>
            <a:chExt cx="11052000" cy="186316"/>
          </a:xfrm>
        </p:grpSpPr>
        <p:sp>
          <p:nvSpPr>
            <p:cNvPr id="8" name="Pil: höger 7">
              <a:extLst>
                <a:ext uri="{FF2B5EF4-FFF2-40B4-BE49-F238E27FC236}">
                  <a16:creationId xmlns:a16="http://schemas.microsoft.com/office/drawing/2014/main" id="{C58C9E81-4ADF-B7A1-B848-F2C07961ACD3}"/>
                </a:ext>
              </a:extLst>
            </p:cNvPr>
            <p:cNvSpPr/>
            <p:nvPr/>
          </p:nvSpPr>
          <p:spPr>
            <a:xfrm>
              <a:off x="603575" y="3599889"/>
              <a:ext cx="11052000" cy="72008"/>
            </a:xfrm>
            <a:prstGeom prst="rightArrow">
              <a:avLst/>
            </a:prstGeom>
            <a:solidFill>
              <a:schemeClr val="accent3"/>
            </a:solidFill>
            <a:ln w="254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cxnSp>
          <p:nvCxnSpPr>
            <p:cNvPr id="12" name="Rak koppling 11">
              <a:extLst>
                <a:ext uri="{FF2B5EF4-FFF2-40B4-BE49-F238E27FC236}">
                  <a16:creationId xmlns:a16="http://schemas.microsoft.com/office/drawing/2014/main" id="{5D6BFC6A-D9EF-0DD7-511D-CF9904FF686F}"/>
                </a:ext>
              </a:extLst>
            </p:cNvPr>
            <p:cNvCxnSpPr>
              <a:cxnSpLocks/>
            </p:cNvCxnSpPr>
            <p:nvPr/>
          </p:nvCxnSpPr>
          <p:spPr>
            <a:xfrm>
              <a:off x="603575" y="3546132"/>
              <a:ext cx="0" cy="18002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00" name="Rak koppling 99">
              <a:extLst>
                <a:ext uri="{FF2B5EF4-FFF2-40B4-BE49-F238E27FC236}">
                  <a16:creationId xmlns:a16="http://schemas.microsoft.com/office/drawing/2014/main" id="{E0A80C38-1A56-FBBB-50C5-08E09D62698B}"/>
                </a:ext>
              </a:extLst>
            </p:cNvPr>
            <p:cNvCxnSpPr>
              <a:cxnSpLocks/>
            </p:cNvCxnSpPr>
            <p:nvPr/>
          </p:nvCxnSpPr>
          <p:spPr>
            <a:xfrm>
              <a:off x="603575" y="3539836"/>
              <a:ext cx="0" cy="18002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9" name="Flödesschema: Koppling 18">
            <a:extLst>
              <a:ext uri="{FF2B5EF4-FFF2-40B4-BE49-F238E27FC236}">
                <a16:creationId xmlns:a16="http://schemas.microsoft.com/office/drawing/2014/main" id="{66697176-B268-F1A9-9E44-C77766F43313}"/>
              </a:ext>
            </a:extLst>
          </p:cNvPr>
          <p:cNvSpPr/>
          <p:nvPr/>
        </p:nvSpPr>
        <p:spPr>
          <a:xfrm>
            <a:off x="8430603" y="4831964"/>
            <a:ext cx="180000" cy="180000"/>
          </a:xfrm>
          <a:prstGeom prst="flowChartConnector">
            <a:avLst/>
          </a:prstGeom>
          <a:solidFill>
            <a:srgbClr val="EBBD7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4" name="Flödesschema: Koppling 23">
            <a:extLst>
              <a:ext uri="{FF2B5EF4-FFF2-40B4-BE49-F238E27FC236}">
                <a16:creationId xmlns:a16="http://schemas.microsoft.com/office/drawing/2014/main" id="{26079B5C-AD87-2F6D-644D-3DEB42B02D15}"/>
              </a:ext>
            </a:extLst>
          </p:cNvPr>
          <p:cNvSpPr/>
          <p:nvPr/>
        </p:nvSpPr>
        <p:spPr>
          <a:xfrm>
            <a:off x="1130943" y="4831964"/>
            <a:ext cx="180000" cy="180000"/>
          </a:xfrm>
          <a:prstGeom prst="flowChartConnector">
            <a:avLst/>
          </a:prstGeom>
          <a:solidFill>
            <a:srgbClr val="A278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42" name="Flödesschema: Koppling 41">
            <a:extLst>
              <a:ext uri="{FF2B5EF4-FFF2-40B4-BE49-F238E27FC236}">
                <a16:creationId xmlns:a16="http://schemas.microsoft.com/office/drawing/2014/main" id="{8A11A6E9-BE0A-009A-30D3-4A71456E61B5}"/>
              </a:ext>
            </a:extLst>
          </p:cNvPr>
          <p:cNvSpPr/>
          <p:nvPr/>
        </p:nvSpPr>
        <p:spPr>
          <a:xfrm>
            <a:off x="3564163" y="4831964"/>
            <a:ext cx="180000" cy="180000"/>
          </a:xfrm>
          <a:prstGeom prst="flowChartConnector">
            <a:avLst/>
          </a:prstGeom>
          <a:solidFill>
            <a:srgbClr val="EBBD7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4" name="Flödesschema: Koppling 63">
            <a:extLst>
              <a:ext uri="{FF2B5EF4-FFF2-40B4-BE49-F238E27FC236}">
                <a16:creationId xmlns:a16="http://schemas.microsoft.com/office/drawing/2014/main" id="{BA8842CE-5EEB-0509-B436-03EE3C7DA29A}"/>
              </a:ext>
            </a:extLst>
          </p:cNvPr>
          <p:cNvSpPr/>
          <p:nvPr/>
        </p:nvSpPr>
        <p:spPr>
          <a:xfrm>
            <a:off x="10863824" y="4831964"/>
            <a:ext cx="180000" cy="180000"/>
          </a:xfrm>
          <a:prstGeom prst="flowChartConnector">
            <a:avLst/>
          </a:prstGeom>
          <a:solidFill>
            <a:srgbClr val="C2C26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grpSp>
        <p:nvGrpSpPr>
          <p:cNvPr id="103" name="Group 108">
            <a:extLst>
              <a:ext uri="{FF2B5EF4-FFF2-40B4-BE49-F238E27FC236}">
                <a16:creationId xmlns:a16="http://schemas.microsoft.com/office/drawing/2014/main" id="{C5EFA97F-328E-E394-DF89-C3FA078B3CBE}"/>
              </a:ext>
            </a:extLst>
          </p:cNvPr>
          <p:cNvGrpSpPr>
            <a:grpSpLocks noChangeAspect="1"/>
          </p:cNvGrpSpPr>
          <p:nvPr/>
        </p:nvGrpSpPr>
        <p:grpSpPr bwMode="auto">
          <a:xfrm>
            <a:off x="8195541" y="1835941"/>
            <a:ext cx="705064" cy="575298"/>
            <a:chOff x="3677" y="2027"/>
            <a:chExt cx="326" cy="266"/>
          </a:xfrm>
          <a:solidFill>
            <a:schemeClr val="accent4"/>
          </a:solidFill>
        </p:grpSpPr>
        <p:sp>
          <p:nvSpPr>
            <p:cNvPr id="104" name="Freeform 109">
              <a:extLst>
                <a:ext uri="{FF2B5EF4-FFF2-40B4-BE49-F238E27FC236}">
                  <a16:creationId xmlns:a16="http://schemas.microsoft.com/office/drawing/2014/main" id="{D0C6740A-2BA6-AA14-F4E5-E022A18CA1C0}"/>
                </a:ext>
              </a:extLst>
            </p:cNvPr>
            <p:cNvSpPr>
              <a:spLocks noEditPoints="1"/>
            </p:cNvSpPr>
            <p:nvPr/>
          </p:nvSpPr>
          <p:spPr bwMode="auto">
            <a:xfrm>
              <a:off x="3767" y="2153"/>
              <a:ext cx="146" cy="140"/>
            </a:xfrm>
            <a:custGeom>
              <a:avLst/>
              <a:gdLst>
                <a:gd name="T0" fmla="*/ 55 w 70"/>
                <a:gd name="T1" fmla="*/ 67 h 67"/>
                <a:gd name="T2" fmla="*/ 53 w 70"/>
                <a:gd name="T3" fmla="*/ 67 h 67"/>
                <a:gd name="T4" fmla="*/ 35 w 70"/>
                <a:gd name="T5" fmla="*/ 57 h 67"/>
                <a:gd name="T6" fmla="*/ 17 w 70"/>
                <a:gd name="T7" fmla="*/ 67 h 67"/>
                <a:gd name="T8" fmla="*/ 14 w 70"/>
                <a:gd name="T9" fmla="*/ 67 h 67"/>
                <a:gd name="T10" fmla="*/ 12 w 70"/>
                <a:gd name="T11" fmla="*/ 64 h 67"/>
                <a:gd name="T12" fmla="*/ 16 w 70"/>
                <a:gd name="T13" fmla="*/ 43 h 67"/>
                <a:gd name="T14" fmla="*/ 1 w 70"/>
                <a:gd name="T15" fmla="*/ 29 h 67"/>
                <a:gd name="T16" fmla="*/ 0 w 70"/>
                <a:gd name="T17" fmla="*/ 26 h 67"/>
                <a:gd name="T18" fmla="*/ 3 w 70"/>
                <a:gd name="T19" fmla="*/ 24 h 67"/>
                <a:gd name="T20" fmla="*/ 23 w 70"/>
                <a:gd name="T21" fmla="*/ 21 h 67"/>
                <a:gd name="T22" fmla="*/ 32 w 70"/>
                <a:gd name="T23" fmla="*/ 2 h 67"/>
                <a:gd name="T24" fmla="*/ 38 w 70"/>
                <a:gd name="T25" fmla="*/ 2 h 67"/>
                <a:gd name="T26" fmla="*/ 47 w 70"/>
                <a:gd name="T27" fmla="*/ 21 h 67"/>
                <a:gd name="T28" fmla="*/ 67 w 70"/>
                <a:gd name="T29" fmla="*/ 24 h 67"/>
                <a:gd name="T30" fmla="*/ 70 w 70"/>
                <a:gd name="T31" fmla="*/ 26 h 67"/>
                <a:gd name="T32" fmla="*/ 69 w 70"/>
                <a:gd name="T33" fmla="*/ 29 h 67"/>
                <a:gd name="T34" fmla="*/ 54 w 70"/>
                <a:gd name="T35" fmla="*/ 43 h 67"/>
                <a:gd name="T36" fmla="*/ 58 w 70"/>
                <a:gd name="T37" fmla="*/ 64 h 67"/>
                <a:gd name="T38" fmla="*/ 56 w 70"/>
                <a:gd name="T39" fmla="*/ 67 h 67"/>
                <a:gd name="T40" fmla="*/ 55 w 70"/>
                <a:gd name="T41" fmla="*/ 67 h 67"/>
                <a:gd name="T42" fmla="*/ 35 w 70"/>
                <a:gd name="T43" fmla="*/ 51 h 67"/>
                <a:gd name="T44" fmla="*/ 36 w 70"/>
                <a:gd name="T45" fmla="*/ 51 h 67"/>
                <a:gd name="T46" fmla="*/ 51 w 70"/>
                <a:gd name="T47" fmla="*/ 59 h 67"/>
                <a:gd name="T48" fmla="*/ 48 w 70"/>
                <a:gd name="T49" fmla="*/ 43 h 67"/>
                <a:gd name="T50" fmla="*/ 49 w 70"/>
                <a:gd name="T51" fmla="*/ 40 h 67"/>
                <a:gd name="T52" fmla="*/ 60 w 70"/>
                <a:gd name="T53" fmla="*/ 29 h 67"/>
                <a:gd name="T54" fmla="*/ 44 w 70"/>
                <a:gd name="T55" fmla="*/ 27 h 67"/>
                <a:gd name="T56" fmla="*/ 42 w 70"/>
                <a:gd name="T57" fmla="*/ 25 h 67"/>
                <a:gd name="T58" fmla="*/ 35 w 70"/>
                <a:gd name="T59" fmla="*/ 11 h 67"/>
                <a:gd name="T60" fmla="*/ 28 w 70"/>
                <a:gd name="T61" fmla="*/ 25 h 67"/>
                <a:gd name="T62" fmla="*/ 26 w 70"/>
                <a:gd name="T63" fmla="*/ 27 h 67"/>
                <a:gd name="T64" fmla="*/ 10 w 70"/>
                <a:gd name="T65" fmla="*/ 29 h 67"/>
                <a:gd name="T66" fmla="*/ 21 w 70"/>
                <a:gd name="T67" fmla="*/ 40 h 67"/>
                <a:gd name="T68" fmla="*/ 22 w 70"/>
                <a:gd name="T69" fmla="*/ 43 h 67"/>
                <a:gd name="T70" fmla="*/ 19 w 70"/>
                <a:gd name="T71" fmla="*/ 59 h 67"/>
                <a:gd name="T72" fmla="*/ 34 w 70"/>
                <a:gd name="T73" fmla="*/ 51 h 67"/>
                <a:gd name="T74" fmla="*/ 35 w 70"/>
                <a:gd name="T75" fmla="*/ 5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 h="67">
                  <a:moveTo>
                    <a:pt x="55" y="67"/>
                  </a:moveTo>
                  <a:cubicBezTo>
                    <a:pt x="54" y="67"/>
                    <a:pt x="54" y="67"/>
                    <a:pt x="53" y="67"/>
                  </a:cubicBezTo>
                  <a:cubicBezTo>
                    <a:pt x="35" y="57"/>
                    <a:pt x="35" y="57"/>
                    <a:pt x="35" y="57"/>
                  </a:cubicBezTo>
                  <a:cubicBezTo>
                    <a:pt x="17" y="67"/>
                    <a:pt x="17" y="67"/>
                    <a:pt x="17" y="67"/>
                  </a:cubicBezTo>
                  <a:cubicBezTo>
                    <a:pt x="16" y="67"/>
                    <a:pt x="15" y="67"/>
                    <a:pt x="14" y="67"/>
                  </a:cubicBezTo>
                  <a:cubicBezTo>
                    <a:pt x="13" y="66"/>
                    <a:pt x="12" y="65"/>
                    <a:pt x="12" y="64"/>
                  </a:cubicBezTo>
                  <a:cubicBezTo>
                    <a:pt x="16" y="43"/>
                    <a:pt x="16" y="43"/>
                    <a:pt x="16" y="43"/>
                  </a:cubicBezTo>
                  <a:cubicBezTo>
                    <a:pt x="1" y="29"/>
                    <a:pt x="1" y="29"/>
                    <a:pt x="1" y="29"/>
                  </a:cubicBezTo>
                  <a:cubicBezTo>
                    <a:pt x="0" y="28"/>
                    <a:pt x="0" y="27"/>
                    <a:pt x="0" y="26"/>
                  </a:cubicBezTo>
                  <a:cubicBezTo>
                    <a:pt x="1" y="25"/>
                    <a:pt x="2" y="24"/>
                    <a:pt x="3" y="24"/>
                  </a:cubicBezTo>
                  <a:cubicBezTo>
                    <a:pt x="23" y="21"/>
                    <a:pt x="23" y="21"/>
                    <a:pt x="23" y="21"/>
                  </a:cubicBezTo>
                  <a:cubicBezTo>
                    <a:pt x="32" y="2"/>
                    <a:pt x="32" y="2"/>
                    <a:pt x="32" y="2"/>
                  </a:cubicBezTo>
                  <a:cubicBezTo>
                    <a:pt x="33" y="0"/>
                    <a:pt x="37" y="0"/>
                    <a:pt x="38" y="2"/>
                  </a:cubicBezTo>
                  <a:cubicBezTo>
                    <a:pt x="47" y="21"/>
                    <a:pt x="47" y="21"/>
                    <a:pt x="47" y="21"/>
                  </a:cubicBezTo>
                  <a:cubicBezTo>
                    <a:pt x="67" y="24"/>
                    <a:pt x="67" y="24"/>
                    <a:pt x="67" y="24"/>
                  </a:cubicBezTo>
                  <a:cubicBezTo>
                    <a:pt x="68" y="24"/>
                    <a:pt x="69" y="25"/>
                    <a:pt x="70" y="26"/>
                  </a:cubicBezTo>
                  <a:cubicBezTo>
                    <a:pt x="70" y="27"/>
                    <a:pt x="70" y="28"/>
                    <a:pt x="69" y="29"/>
                  </a:cubicBezTo>
                  <a:cubicBezTo>
                    <a:pt x="54" y="43"/>
                    <a:pt x="54" y="43"/>
                    <a:pt x="54" y="43"/>
                  </a:cubicBezTo>
                  <a:cubicBezTo>
                    <a:pt x="58" y="64"/>
                    <a:pt x="58" y="64"/>
                    <a:pt x="58" y="64"/>
                  </a:cubicBezTo>
                  <a:cubicBezTo>
                    <a:pt x="58" y="65"/>
                    <a:pt x="57" y="66"/>
                    <a:pt x="56" y="67"/>
                  </a:cubicBezTo>
                  <a:cubicBezTo>
                    <a:pt x="56" y="67"/>
                    <a:pt x="55" y="67"/>
                    <a:pt x="55" y="67"/>
                  </a:cubicBezTo>
                  <a:close/>
                  <a:moveTo>
                    <a:pt x="35" y="51"/>
                  </a:moveTo>
                  <a:cubicBezTo>
                    <a:pt x="35" y="51"/>
                    <a:pt x="36" y="51"/>
                    <a:pt x="36" y="51"/>
                  </a:cubicBezTo>
                  <a:cubicBezTo>
                    <a:pt x="51" y="59"/>
                    <a:pt x="51" y="59"/>
                    <a:pt x="51" y="59"/>
                  </a:cubicBezTo>
                  <a:cubicBezTo>
                    <a:pt x="48" y="43"/>
                    <a:pt x="48" y="43"/>
                    <a:pt x="48" y="43"/>
                  </a:cubicBezTo>
                  <a:cubicBezTo>
                    <a:pt x="48" y="42"/>
                    <a:pt x="48" y="41"/>
                    <a:pt x="49" y="40"/>
                  </a:cubicBezTo>
                  <a:cubicBezTo>
                    <a:pt x="60" y="29"/>
                    <a:pt x="60" y="29"/>
                    <a:pt x="60" y="29"/>
                  </a:cubicBezTo>
                  <a:cubicBezTo>
                    <a:pt x="44" y="27"/>
                    <a:pt x="44" y="27"/>
                    <a:pt x="44" y="27"/>
                  </a:cubicBezTo>
                  <a:cubicBezTo>
                    <a:pt x="43" y="27"/>
                    <a:pt x="43" y="26"/>
                    <a:pt x="42" y="25"/>
                  </a:cubicBezTo>
                  <a:cubicBezTo>
                    <a:pt x="35" y="11"/>
                    <a:pt x="35" y="11"/>
                    <a:pt x="35" y="11"/>
                  </a:cubicBezTo>
                  <a:cubicBezTo>
                    <a:pt x="28" y="25"/>
                    <a:pt x="28" y="25"/>
                    <a:pt x="28" y="25"/>
                  </a:cubicBezTo>
                  <a:cubicBezTo>
                    <a:pt x="27" y="26"/>
                    <a:pt x="27" y="27"/>
                    <a:pt x="26" y="27"/>
                  </a:cubicBezTo>
                  <a:cubicBezTo>
                    <a:pt x="10" y="29"/>
                    <a:pt x="10" y="29"/>
                    <a:pt x="10" y="29"/>
                  </a:cubicBezTo>
                  <a:cubicBezTo>
                    <a:pt x="21" y="40"/>
                    <a:pt x="21" y="40"/>
                    <a:pt x="21" y="40"/>
                  </a:cubicBezTo>
                  <a:cubicBezTo>
                    <a:pt x="22" y="41"/>
                    <a:pt x="22" y="42"/>
                    <a:pt x="22" y="43"/>
                  </a:cubicBezTo>
                  <a:cubicBezTo>
                    <a:pt x="19" y="59"/>
                    <a:pt x="19" y="59"/>
                    <a:pt x="19" y="59"/>
                  </a:cubicBezTo>
                  <a:cubicBezTo>
                    <a:pt x="34" y="51"/>
                    <a:pt x="34" y="51"/>
                    <a:pt x="34" y="51"/>
                  </a:cubicBezTo>
                  <a:cubicBezTo>
                    <a:pt x="34" y="51"/>
                    <a:pt x="35" y="51"/>
                    <a:pt x="35"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5" name="Freeform 110">
              <a:extLst>
                <a:ext uri="{FF2B5EF4-FFF2-40B4-BE49-F238E27FC236}">
                  <a16:creationId xmlns:a16="http://schemas.microsoft.com/office/drawing/2014/main" id="{6453E13A-886D-85F8-61F1-950BBFB19E01}"/>
                </a:ext>
              </a:extLst>
            </p:cNvPr>
            <p:cNvSpPr>
              <a:spLocks/>
            </p:cNvSpPr>
            <p:nvPr/>
          </p:nvSpPr>
          <p:spPr bwMode="auto">
            <a:xfrm>
              <a:off x="3677" y="2123"/>
              <a:ext cx="121" cy="141"/>
            </a:xfrm>
            <a:custGeom>
              <a:avLst/>
              <a:gdLst>
                <a:gd name="T0" fmla="*/ 15 w 58"/>
                <a:gd name="T1" fmla="*/ 67 h 67"/>
                <a:gd name="T2" fmla="*/ 14 w 58"/>
                <a:gd name="T3" fmla="*/ 66 h 67"/>
                <a:gd name="T4" fmla="*/ 12 w 58"/>
                <a:gd name="T5" fmla="*/ 64 h 67"/>
                <a:gd name="T6" fmla="*/ 16 w 58"/>
                <a:gd name="T7" fmla="*/ 43 h 67"/>
                <a:gd name="T8" fmla="*/ 1 w 58"/>
                <a:gd name="T9" fmla="*/ 29 h 67"/>
                <a:gd name="T10" fmla="*/ 0 w 58"/>
                <a:gd name="T11" fmla="*/ 26 h 67"/>
                <a:gd name="T12" fmla="*/ 3 w 58"/>
                <a:gd name="T13" fmla="*/ 24 h 67"/>
                <a:gd name="T14" fmla="*/ 23 w 58"/>
                <a:gd name="T15" fmla="*/ 21 h 67"/>
                <a:gd name="T16" fmla="*/ 32 w 58"/>
                <a:gd name="T17" fmla="*/ 2 h 67"/>
                <a:gd name="T18" fmla="*/ 38 w 58"/>
                <a:gd name="T19" fmla="*/ 2 h 67"/>
                <a:gd name="T20" fmla="*/ 47 w 58"/>
                <a:gd name="T21" fmla="*/ 21 h 67"/>
                <a:gd name="T22" fmla="*/ 55 w 58"/>
                <a:gd name="T23" fmla="*/ 22 h 67"/>
                <a:gd name="T24" fmla="*/ 58 w 58"/>
                <a:gd name="T25" fmla="*/ 25 h 67"/>
                <a:gd name="T26" fmla="*/ 54 w 58"/>
                <a:gd name="T27" fmla="*/ 28 h 67"/>
                <a:gd name="T28" fmla="*/ 44 w 58"/>
                <a:gd name="T29" fmla="*/ 27 h 67"/>
                <a:gd name="T30" fmla="*/ 42 w 58"/>
                <a:gd name="T31" fmla="*/ 25 h 67"/>
                <a:gd name="T32" fmla="*/ 35 w 58"/>
                <a:gd name="T33" fmla="*/ 10 h 67"/>
                <a:gd name="T34" fmla="*/ 28 w 58"/>
                <a:gd name="T35" fmla="*/ 25 h 67"/>
                <a:gd name="T36" fmla="*/ 26 w 58"/>
                <a:gd name="T37" fmla="*/ 27 h 67"/>
                <a:gd name="T38" fmla="*/ 10 w 58"/>
                <a:gd name="T39" fmla="*/ 29 h 67"/>
                <a:gd name="T40" fmla="*/ 21 w 58"/>
                <a:gd name="T41" fmla="*/ 40 h 67"/>
                <a:gd name="T42" fmla="*/ 22 w 58"/>
                <a:gd name="T43" fmla="*/ 43 h 67"/>
                <a:gd name="T44" fmla="*/ 19 w 58"/>
                <a:gd name="T45" fmla="*/ 59 h 67"/>
                <a:gd name="T46" fmla="*/ 33 w 58"/>
                <a:gd name="T47" fmla="*/ 51 h 67"/>
                <a:gd name="T48" fmla="*/ 36 w 58"/>
                <a:gd name="T49" fmla="*/ 51 h 67"/>
                <a:gd name="T50" fmla="*/ 45 w 58"/>
                <a:gd name="T51" fmla="*/ 56 h 67"/>
                <a:gd name="T52" fmla="*/ 47 w 58"/>
                <a:gd name="T53" fmla="*/ 60 h 67"/>
                <a:gd name="T54" fmla="*/ 43 w 58"/>
                <a:gd name="T55" fmla="*/ 61 h 67"/>
                <a:gd name="T56" fmla="*/ 35 w 58"/>
                <a:gd name="T57" fmla="*/ 57 h 67"/>
                <a:gd name="T58" fmla="*/ 17 w 58"/>
                <a:gd name="T59" fmla="*/ 67 h 67"/>
                <a:gd name="T60" fmla="*/ 15 w 58"/>
                <a:gd name="T6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8" h="67">
                  <a:moveTo>
                    <a:pt x="15" y="67"/>
                  </a:moveTo>
                  <a:cubicBezTo>
                    <a:pt x="15" y="67"/>
                    <a:pt x="14" y="67"/>
                    <a:pt x="14" y="66"/>
                  </a:cubicBezTo>
                  <a:cubicBezTo>
                    <a:pt x="13" y="66"/>
                    <a:pt x="12" y="65"/>
                    <a:pt x="12" y="64"/>
                  </a:cubicBezTo>
                  <a:cubicBezTo>
                    <a:pt x="16" y="43"/>
                    <a:pt x="16" y="43"/>
                    <a:pt x="16" y="43"/>
                  </a:cubicBezTo>
                  <a:cubicBezTo>
                    <a:pt x="1" y="29"/>
                    <a:pt x="1" y="29"/>
                    <a:pt x="1" y="29"/>
                  </a:cubicBezTo>
                  <a:cubicBezTo>
                    <a:pt x="0" y="28"/>
                    <a:pt x="0" y="27"/>
                    <a:pt x="0" y="26"/>
                  </a:cubicBezTo>
                  <a:cubicBezTo>
                    <a:pt x="1" y="25"/>
                    <a:pt x="2" y="24"/>
                    <a:pt x="3" y="24"/>
                  </a:cubicBezTo>
                  <a:cubicBezTo>
                    <a:pt x="23" y="21"/>
                    <a:pt x="23" y="21"/>
                    <a:pt x="23" y="21"/>
                  </a:cubicBezTo>
                  <a:cubicBezTo>
                    <a:pt x="32" y="2"/>
                    <a:pt x="32" y="2"/>
                    <a:pt x="32" y="2"/>
                  </a:cubicBezTo>
                  <a:cubicBezTo>
                    <a:pt x="33" y="0"/>
                    <a:pt x="37" y="0"/>
                    <a:pt x="38" y="2"/>
                  </a:cubicBezTo>
                  <a:cubicBezTo>
                    <a:pt x="47" y="21"/>
                    <a:pt x="47" y="21"/>
                    <a:pt x="47" y="21"/>
                  </a:cubicBezTo>
                  <a:cubicBezTo>
                    <a:pt x="55" y="22"/>
                    <a:pt x="55" y="22"/>
                    <a:pt x="55" y="22"/>
                  </a:cubicBezTo>
                  <a:cubicBezTo>
                    <a:pt x="57" y="22"/>
                    <a:pt x="58" y="24"/>
                    <a:pt x="58" y="25"/>
                  </a:cubicBezTo>
                  <a:cubicBezTo>
                    <a:pt x="58" y="27"/>
                    <a:pt x="56" y="28"/>
                    <a:pt x="54" y="28"/>
                  </a:cubicBezTo>
                  <a:cubicBezTo>
                    <a:pt x="44" y="27"/>
                    <a:pt x="44" y="27"/>
                    <a:pt x="44" y="27"/>
                  </a:cubicBezTo>
                  <a:cubicBezTo>
                    <a:pt x="43" y="26"/>
                    <a:pt x="42" y="26"/>
                    <a:pt x="42" y="25"/>
                  </a:cubicBezTo>
                  <a:cubicBezTo>
                    <a:pt x="35" y="10"/>
                    <a:pt x="35" y="10"/>
                    <a:pt x="35" y="10"/>
                  </a:cubicBezTo>
                  <a:cubicBezTo>
                    <a:pt x="28" y="25"/>
                    <a:pt x="28" y="25"/>
                    <a:pt x="28" y="25"/>
                  </a:cubicBezTo>
                  <a:cubicBezTo>
                    <a:pt x="27" y="26"/>
                    <a:pt x="26" y="26"/>
                    <a:pt x="26" y="27"/>
                  </a:cubicBezTo>
                  <a:cubicBezTo>
                    <a:pt x="10" y="29"/>
                    <a:pt x="10" y="29"/>
                    <a:pt x="10" y="29"/>
                  </a:cubicBezTo>
                  <a:cubicBezTo>
                    <a:pt x="21" y="40"/>
                    <a:pt x="21" y="40"/>
                    <a:pt x="21" y="40"/>
                  </a:cubicBezTo>
                  <a:cubicBezTo>
                    <a:pt x="22" y="41"/>
                    <a:pt x="22" y="42"/>
                    <a:pt x="22" y="43"/>
                  </a:cubicBezTo>
                  <a:cubicBezTo>
                    <a:pt x="19" y="59"/>
                    <a:pt x="19" y="59"/>
                    <a:pt x="19" y="59"/>
                  </a:cubicBezTo>
                  <a:cubicBezTo>
                    <a:pt x="33" y="51"/>
                    <a:pt x="33" y="51"/>
                    <a:pt x="33" y="51"/>
                  </a:cubicBezTo>
                  <a:cubicBezTo>
                    <a:pt x="34" y="51"/>
                    <a:pt x="35" y="51"/>
                    <a:pt x="36" y="51"/>
                  </a:cubicBezTo>
                  <a:cubicBezTo>
                    <a:pt x="45" y="56"/>
                    <a:pt x="45" y="56"/>
                    <a:pt x="45" y="56"/>
                  </a:cubicBezTo>
                  <a:cubicBezTo>
                    <a:pt x="47" y="57"/>
                    <a:pt x="47" y="58"/>
                    <a:pt x="47" y="60"/>
                  </a:cubicBezTo>
                  <a:cubicBezTo>
                    <a:pt x="46" y="61"/>
                    <a:pt x="44" y="62"/>
                    <a:pt x="43" y="61"/>
                  </a:cubicBezTo>
                  <a:cubicBezTo>
                    <a:pt x="35" y="57"/>
                    <a:pt x="35" y="57"/>
                    <a:pt x="35" y="57"/>
                  </a:cubicBezTo>
                  <a:cubicBezTo>
                    <a:pt x="17" y="67"/>
                    <a:pt x="17" y="67"/>
                    <a:pt x="17" y="67"/>
                  </a:cubicBezTo>
                  <a:cubicBezTo>
                    <a:pt x="16" y="67"/>
                    <a:pt x="16" y="67"/>
                    <a:pt x="15"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6" name="Freeform 111">
              <a:extLst>
                <a:ext uri="{FF2B5EF4-FFF2-40B4-BE49-F238E27FC236}">
                  <a16:creationId xmlns:a16="http://schemas.microsoft.com/office/drawing/2014/main" id="{60AD5F09-8C25-B4F5-B01A-B39B2C3F380E}"/>
                </a:ext>
              </a:extLst>
            </p:cNvPr>
            <p:cNvSpPr>
              <a:spLocks/>
            </p:cNvSpPr>
            <p:nvPr/>
          </p:nvSpPr>
          <p:spPr bwMode="auto">
            <a:xfrm>
              <a:off x="3882" y="2123"/>
              <a:ext cx="121" cy="141"/>
            </a:xfrm>
            <a:custGeom>
              <a:avLst/>
              <a:gdLst>
                <a:gd name="T0" fmla="*/ 43 w 58"/>
                <a:gd name="T1" fmla="*/ 67 h 67"/>
                <a:gd name="T2" fmla="*/ 41 w 58"/>
                <a:gd name="T3" fmla="*/ 67 h 67"/>
                <a:gd name="T4" fmla="*/ 23 w 58"/>
                <a:gd name="T5" fmla="*/ 57 h 67"/>
                <a:gd name="T6" fmla="*/ 15 w 58"/>
                <a:gd name="T7" fmla="*/ 61 h 67"/>
                <a:gd name="T8" fmla="*/ 11 w 58"/>
                <a:gd name="T9" fmla="*/ 60 h 67"/>
                <a:gd name="T10" fmla="*/ 13 w 58"/>
                <a:gd name="T11" fmla="*/ 56 h 67"/>
                <a:gd name="T12" fmla="*/ 22 w 58"/>
                <a:gd name="T13" fmla="*/ 51 h 67"/>
                <a:gd name="T14" fmla="*/ 25 w 58"/>
                <a:gd name="T15" fmla="*/ 51 h 67"/>
                <a:gd name="T16" fmla="*/ 39 w 58"/>
                <a:gd name="T17" fmla="*/ 59 h 67"/>
                <a:gd name="T18" fmla="*/ 36 w 58"/>
                <a:gd name="T19" fmla="*/ 43 h 67"/>
                <a:gd name="T20" fmla="*/ 37 w 58"/>
                <a:gd name="T21" fmla="*/ 40 h 67"/>
                <a:gd name="T22" fmla="*/ 48 w 58"/>
                <a:gd name="T23" fmla="*/ 29 h 67"/>
                <a:gd name="T24" fmla="*/ 32 w 58"/>
                <a:gd name="T25" fmla="*/ 27 h 67"/>
                <a:gd name="T26" fmla="*/ 30 w 58"/>
                <a:gd name="T27" fmla="*/ 25 h 67"/>
                <a:gd name="T28" fmla="*/ 23 w 58"/>
                <a:gd name="T29" fmla="*/ 10 h 67"/>
                <a:gd name="T30" fmla="*/ 16 w 58"/>
                <a:gd name="T31" fmla="*/ 25 h 67"/>
                <a:gd name="T32" fmla="*/ 14 w 58"/>
                <a:gd name="T33" fmla="*/ 27 h 67"/>
                <a:gd name="T34" fmla="*/ 4 w 58"/>
                <a:gd name="T35" fmla="*/ 28 h 67"/>
                <a:gd name="T36" fmla="*/ 0 w 58"/>
                <a:gd name="T37" fmla="*/ 25 h 67"/>
                <a:gd name="T38" fmla="*/ 3 w 58"/>
                <a:gd name="T39" fmla="*/ 22 h 67"/>
                <a:gd name="T40" fmla="*/ 11 w 58"/>
                <a:gd name="T41" fmla="*/ 21 h 67"/>
                <a:gd name="T42" fmla="*/ 20 w 58"/>
                <a:gd name="T43" fmla="*/ 2 h 67"/>
                <a:gd name="T44" fmla="*/ 26 w 58"/>
                <a:gd name="T45" fmla="*/ 2 h 67"/>
                <a:gd name="T46" fmla="*/ 35 w 58"/>
                <a:gd name="T47" fmla="*/ 21 h 67"/>
                <a:gd name="T48" fmla="*/ 55 w 58"/>
                <a:gd name="T49" fmla="*/ 24 h 67"/>
                <a:gd name="T50" fmla="*/ 58 w 58"/>
                <a:gd name="T51" fmla="*/ 26 h 67"/>
                <a:gd name="T52" fmla="*/ 57 w 58"/>
                <a:gd name="T53" fmla="*/ 29 h 67"/>
                <a:gd name="T54" fmla="*/ 42 w 58"/>
                <a:gd name="T55" fmla="*/ 43 h 67"/>
                <a:gd name="T56" fmla="*/ 46 w 58"/>
                <a:gd name="T57" fmla="*/ 64 h 67"/>
                <a:gd name="T58" fmla="*/ 44 w 58"/>
                <a:gd name="T59" fmla="*/ 66 h 67"/>
                <a:gd name="T60" fmla="*/ 43 w 58"/>
                <a:gd name="T6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8" h="67">
                  <a:moveTo>
                    <a:pt x="43" y="67"/>
                  </a:moveTo>
                  <a:cubicBezTo>
                    <a:pt x="42" y="67"/>
                    <a:pt x="42" y="67"/>
                    <a:pt x="41" y="67"/>
                  </a:cubicBezTo>
                  <a:cubicBezTo>
                    <a:pt x="23" y="57"/>
                    <a:pt x="23" y="57"/>
                    <a:pt x="23" y="57"/>
                  </a:cubicBezTo>
                  <a:cubicBezTo>
                    <a:pt x="15" y="61"/>
                    <a:pt x="15" y="61"/>
                    <a:pt x="15" y="61"/>
                  </a:cubicBezTo>
                  <a:cubicBezTo>
                    <a:pt x="14" y="62"/>
                    <a:pt x="12" y="61"/>
                    <a:pt x="11" y="60"/>
                  </a:cubicBezTo>
                  <a:cubicBezTo>
                    <a:pt x="11" y="58"/>
                    <a:pt x="11" y="57"/>
                    <a:pt x="13" y="56"/>
                  </a:cubicBezTo>
                  <a:cubicBezTo>
                    <a:pt x="22" y="51"/>
                    <a:pt x="22" y="51"/>
                    <a:pt x="22" y="51"/>
                  </a:cubicBezTo>
                  <a:cubicBezTo>
                    <a:pt x="23" y="51"/>
                    <a:pt x="24" y="51"/>
                    <a:pt x="25" y="51"/>
                  </a:cubicBezTo>
                  <a:cubicBezTo>
                    <a:pt x="39" y="59"/>
                    <a:pt x="39" y="59"/>
                    <a:pt x="39" y="59"/>
                  </a:cubicBezTo>
                  <a:cubicBezTo>
                    <a:pt x="36" y="43"/>
                    <a:pt x="36" y="43"/>
                    <a:pt x="36" y="43"/>
                  </a:cubicBezTo>
                  <a:cubicBezTo>
                    <a:pt x="36" y="42"/>
                    <a:pt x="36" y="41"/>
                    <a:pt x="37" y="40"/>
                  </a:cubicBezTo>
                  <a:cubicBezTo>
                    <a:pt x="48" y="29"/>
                    <a:pt x="48" y="29"/>
                    <a:pt x="48" y="29"/>
                  </a:cubicBezTo>
                  <a:cubicBezTo>
                    <a:pt x="32" y="27"/>
                    <a:pt x="32" y="27"/>
                    <a:pt x="32" y="27"/>
                  </a:cubicBezTo>
                  <a:cubicBezTo>
                    <a:pt x="32" y="26"/>
                    <a:pt x="31" y="26"/>
                    <a:pt x="30" y="25"/>
                  </a:cubicBezTo>
                  <a:cubicBezTo>
                    <a:pt x="23" y="10"/>
                    <a:pt x="23" y="10"/>
                    <a:pt x="23" y="10"/>
                  </a:cubicBezTo>
                  <a:cubicBezTo>
                    <a:pt x="16" y="25"/>
                    <a:pt x="16" y="25"/>
                    <a:pt x="16" y="25"/>
                  </a:cubicBezTo>
                  <a:cubicBezTo>
                    <a:pt x="16" y="26"/>
                    <a:pt x="15" y="26"/>
                    <a:pt x="14" y="27"/>
                  </a:cubicBezTo>
                  <a:cubicBezTo>
                    <a:pt x="4" y="28"/>
                    <a:pt x="4" y="28"/>
                    <a:pt x="4" y="28"/>
                  </a:cubicBezTo>
                  <a:cubicBezTo>
                    <a:pt x="2" y="28"/>
                    <a:pt x="0" y="27"/>
                    <a:pt x="0" y="25"/>
                  </a:cubicBezTo>
                  <a:cubicBezTo>
                    <a:pt x="0" y="24"/>
                    <a:pt x="1" y="22"/>
                    <a:pt x="3" y="22"/>
                  </a:cubicBezTo>
                  <a:cubicBezTo>
                    <a:pt x="11" y="21"/>
                    <a:pt x="11" y="21"/>
                    <a:pt x="11" y="21"/>
                  </a:cubicBezTo>
                  <a:cubicBezTo>
                    <a:pt x="20" y="2"/>
                    <a:pt x="20" y="2"/>
                    <a:pt x="20" y="2"/>
                  </a:cubicBezTo>
                  <a:cubicBezTo>
                    <a:pt x="21" y="0"/>
                    <a:pt x="25" y="0"/>
                    <a:pt x="26" y="2"/>
                  </a:cubicBezTo>
                  <a:cubicBezTo>
                    <a:pt x="35" y="21"/>
                    <a:pt x="35" y="21"/>
                    <a:pt x="35" y="21"/>
                  </a:cubicBezTo>
                  <a:cubicBezTo>
                    <a:pt x="55" y="24"/>
                    <a:pt x="55" y="24"/>
                    <a:pt x="55" y="24"/>
                  </a:cubicBezTo>
                  <a:cubicBezTo>
                    <a:pt x="56" y="24"/>
                    <a:pt x="57" y="25"/>
                    <a:pt x="58" y="26"/>
                  </a:cubicBezTo>
                  <a:cubicBezTo>
                    <a:pt x="58" y="27"/>
                    <a:pt x="58" y="28"/>
                    <a:pt x="57" y="29"/>
                  </a:cubicBezTo>
                  <a:cubicBezTo>
                    <a:pt x="42" y="43"/>
                    <a:pt x="42" y="43"/>
                    <a:pt x="42" y="43"/>
                  </a:cubicBezTo>
                  <a:cubicBezTo>
                    <a:pt x="46" y="64"/>
                    <a:pt x="46" y="64"/>
                    <a:pt x="46" y="64"/>
                  </a:cubicBezTo>
                  <a:cubicBezTo>
                    <a:pt x="46" y="65"/>
                    <a:pt x="45" y="66"/>
                    <a:pt x="44" y="66"/>
                  </a:cubicBezTo>
                  <a:cubicBezTo>
                    <a:pt x="44" y="67"/>
                    <a:pt x="43" y="67"/>
                    <a:pt x="43"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7" name="Freeform 112">
              <a:extLst>
                <a:ext uri="{FF2B5EF4-FFF2-40B4-BE49-F238E27FC236}">
                  <a16:creationId xmlns:a16="http://schemas.microsoft.com/office/drawing/2014/main" id="{D9CEDA66-D56E-AA14-A07B-9AFC5B8161A5}"/>
                </a:ext>
              </a:extLst>
            </p:cNvPr>
            <p:cNvSpPr>
              <a:spLocks noEditPoints="1"/>
            </p:cNvSpPr>
            <p:nvPr/>
          </p:nvSpPr>
          <p:spPr bwMode="auto">
            <a:xfrm>
              <a:off x="3800" y="2027"/>
              <a:ext cx="80" cy="77"/>
            </a:xfrm>
            <a:custGeom>
              <a:avLst/>
              <a:gdLst>
                <a:gd name="T0" fmla="*/ 19 w 38"/>
                <a:gd name="T1" fmla="*/ 37 h 37"/>
                <a:gd name="T2" fmla="*/ 0 w 38"/>
                <a:gd name="T3" fmla="*/ 19 h 37"/>
                <a:gd name="T4" fmla="*/ 19 w 38"/>
                <a:gd name="T5" fmla="*/ 0 h 37"/>
                <a:gd name="T6" fmla="*/ 38 w 38"/>
                <a:gd name="T7" fmla="*/ 19 h 37"/>
                <a:gd name="T8" fmla="*/ 19 w 38"/>
                <a:gd name="T9" fmla="*/ 37 h 37"/>
                <a:gd name="T10" fmla="*/ 19 w 38"/>
                <a:gd name="T11" fmla="*/ 6 h 37"/>
                <a:gd name="T12" fmla="*/ 6 w 38"/>
                <a:gd name="T13" fmla="*/ 19 h 37"/>
                <a:gd name="T14" fmla="*/ 19 w 38"/>
                <a:gd name="T15" fmla="*/ 31 h 37"/>
                <a:gd name="T16" fmla="*/ 32 w 38"/>
                <a:gd name="T17" fmla="*/ 19 h 37"/>
                <a:gd name="T18" fmla="*/ 19 w 38"/>
                <a:gd name="T19"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7">
                  <a:moveTo>
                    <a:pt x="19" y="37"/>
                  </a:moveTo>
                  <a:cubicBezTo>
                    <a:pt x="9" y="37"/>
                    <a:pt x="0" y="29"/>
                    <a:pt x="0" y="19"/>
                  </a:cubicBezTo>
                  <a:cubicBezTo>
                    <a:pt x="0" y="9"/>
                    <a:pt x="9" y="0"/>
                    <a:pt x="19" y="0"/>
                  </a:cubicBezTo>
                  <a:cubicBezTo>
                    <a:pt x="29" y="0"/>
                    <a:pt x="38" y="9"/>
                    <a:pt x="38" y="19"/>
                  </a:cubicBezTo>
                  <a:cubicBezTo>
                    <a:pt x="38" y="29"/>
                    <a:pt x="29" y="37"/>
                    <a:pt x="19" y="37"/>
                  </a:cubicBezTo>
                  <a:close/>
                  <a:moveTo>
                    <a:pt x="19" y="6"/>
                  </a:moveTo>
                  <a:cubicBezTo>
                    <a:pt x="12" y="6"/>
                    <a:pt x="6" y="12"/>
                    <a:pt x="6" y="19"/>
                  </a:cubicBezTo>
                  <a:cubicBezTo>
                    <a:pt x="6" y="26"/>
                    <a:pt x="12" y="31"/>
                    <a:pt x="19" y="31"/>
                  </a:cubicBezTo>
                  <a:cubicBezTo>
                    <a:pt x="26" y="31"/>
                    <a:pt x="32" y="26"/>
                    <a:pt x="32" y="19"/>
                  </a:cubicBezTo>
                  <a:cubicBezTo>
                    <a:pt x="32" y="12"/>
                    <a:pt x="26" y="6"/>
                    <a:pt x="1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8" name="Freeform 113">
              <a:extLst>
                <a:ext uri="{FF2B5EF4-FFF2-40B4-BE49-F238E27FC236}">
                  <a16:creationId xmlns:a16="http://schemas.microsoft.com/office/drawing/2014/main" id="{AB4A3060-166B-3E5E-3038-8269F8C876DE}"/>
                </a:ext>
              </a:extLst>
            </p:cNvPr>
            <p:cNvSpPr>
              <a:spLocks/>
            </p:cNvSpPr>
            <p:nvPr/>
          </p:nvSpPr>
          <p:spPr bwMode="auto">
            <a:xfrm>
              <a:off x="3781" y="2092"/>
              <a:ext cx="117" cy="67"/>
            </a:xfrm>
            <a:custGeom>
              <a:avLst/>
              <a:gdLst>
                <a:gd name="T0" fmla="*/ 53 w 56"/>
                <a:gd name="T1" fmla="*/ 32 h 32"/>
                <a:gd name="T2" fmla="*/ 50 w 56"/>
                <a:gd name="T3" fmla="*/ 29 h 32"/>
                <a:gd name="T4" fmla="*/ 28 w 56"/>
                <a:gd name="T5" fmla="*/ 6 h 32"/>
                <a:gd name="T6" fmla="*/ 6 w 56"/>
                <a:gd name="T7" fmla="*/ 29 h 32"/>
                <a:gd name="T8" fmla="*/ 3 w 56"/>
                <a:gd name="T9" fmla="*/ 32 h 32"/>
                <a:gd name="T10" fmla="*/ 0 w 56"/>
                <a:gd name="T11" fmla="*/ 29 h 32"/>
                <a:gd name="T12" fmla="*/ 28 w 56"/>
                <a:gd name="T13" fmla="*/ 0 h 32"/>
                <a:gd name="T14" fmla="*/ 56 w 56"/>
                <a:gd name="T15" fmla="*/ 29 h 32"/>
                <a:gd name="T16" fmla="*/ 53 w 56"/>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2">
                  <a:moveTo>
                    <a:pt x="53" y="32"/>
                  </a:moveTo>
                  <a:cubicBezTo>
                    <a:pt x="52" y="32"/>
                    <a:pt x="50" y="30"/>
                    <a:pt x="50" y="29"/>
                  </a:cubicBezTo>
                  <a:cubicBezTo>
                    <a:pt x="50" y="16"/>
                    <a:pt x="40" y="6"/>
                    <a:pt x="28" y="6"/>
                  </a:cubicBezTo>
                  <a:cubicBezTo>
                    <a:pt x="16" y="6"/>
                    <a:pt x="6" y="16"/>
                    <a:pt x="6" y="29"/>
                  </a:cubicBezTo>
                  <a:cubicBezTo>
                    <a:pt x="6" y="30"/>
                    <a:pt x="4" y="32"/>
                    <a:pt x="3" y="32"/>
                  </a:cubicBezTo>
                  <a:cubicBezTo>
                    <a:pt x="1" y="32"/>
                    <a:pt x="0" y="30"/>
                    <a:pt x="0" y="29"/>
                  </a:cubicBezTo>
                  <a:cubicBezTo>
                    <a:pt x="0" y="13"/>
                    <a:pt x="12" y="0"/>
                    <a:pt x="28" y="0"/>
                  </a:cubicBezTo>
                  <a:cubicBezTo>
                    <a:pt x="44" y="0"/>
                    <a:pt x="56" y="13"/>
                    <a:pt x="56" y="29"/>
                  </a:cubicBezTo>
                  <a:cubicBezTo>
                    <a:pt x="56" y="30"/>
                    <a:pt x="55" y="32"/>
                    <a:pt x="5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nvGrpSpPr>
          <p:cNvPr id="109" name="Grupp 108">
            <a:extLst>
              <a:ext uri="{FF2B5EF4-FFF2-40B4-BE49-F238E27FC236}">
                <a16:creationId xmlns:a16="http://schemas.microsoft.com/office/drawing/2014/main" id="{04C7D280-6425-C73D-21A8-11BA00C5922F}"/>
              </a:ext>
            </a:extLst>
          </p:cNvPr>
          <p:cNvGrpSpPr/>
          <p:nvPr/>
        </p:nvGrpSpPr>
        <p:grpSpPr>
          <a:xfrm>
            <a:off x="930849" y="1834193"/>
            <a:ext cx="565867" cy="666241"/>
            <a:chOff x="4161981" y="728366"/>
            <a:chExt cx="666973" cy="712363"/>
          </a:xfrm>
          <a:solidFill>
            <a:schemeClr val="accent5"/>
          </a:solidFill>
        </p:grpSpPr>
        <p:sp>
          <p:nvSpPr>
            <p:cNvPr id="110" name="Freeform 86">
              <a:extLst>
                <a:ext uri="{FF2B5EF4-FFF2-40B4-BE49-F238E27FC236}">
                  <a16:creationId xmlns:a16="http://schemas.microsoft.com/office/drawing/2014/main" id="{6FFB4F62-3AD2-57B1-D758-4A826FCFA7E9}"/>
                </a:ext>
              </a:extLst>
            </p:cNvPr>
            <p:cNvSpPr>
              <a:spLocks noEditPoints="1"/>
            </p:cNvSpPr>
            <p:nvPr/>
          </p:nvSpPr>
          <p:spPr bwMode="auto">
            <a:xfrm>
              <a:off x="4161981" y="728366"/>
              <a:ext cx="666973" cy="446844"/>
            </a:xfrm>
            <a:custGeom>
              <a:avLst/>
              <a:gdLst>
                <a:gd name="T0" fmla="*/ 38 w 52"/>
                <a:gd name="T1" fmla="*/ 40 h 40"/>
                <a:gd name="T2" fmla="*/ 15 w 52"/>
                <a:gd name="T3" fmla="*/ 40 h 40"/>
                <a:gd name="T4" fmla="*/ 0 w 52"/>
                <a:gd name="T5" fmla="*/ 24 h 40"/>
                <a:gd name="T6" fmla="*/ 12 w 52"/>
                <a:gd name="T7" fmla="*/ 9 h 40"/>
                <a:gd name="T8" fmla="*/ 26 w 52"/>
                <a:gd name="T9" fmla="*/ 0 h 40"/>
                <a:gd name="T10" fmla="*/ 41 w 52"/>
                <a:gd name="T11" fmla="*/ 13 h 40"/>
                <a:gd name="T12" fmla="*/ 52 w 52"/>
                <a:gd name="T13" fmla="*/ 26 h 40"/>
                <a:gd name="T14" fmla="*/ 38 w 52"/>
                <a:gd name="T15" fmla="*/ 40 h 40"/>
                <a:gd name="T16" fmla="*/ 26 w 52"/>
                <a:gd name="T17" fmla="*/ 6 h 40"/>
                <a:gd name="T18" fmla="*/ 17 w 52"/>
                <a:gd name="T19" fmla="*/ 13 h 40"/>
                <a:gd name="T20" fmla="*/ 14 w 52"/>
                <a:gd name="T21" fmla="*/ 15 h 40"/>
                <a:gd name="T22" fmla="*/ 6 w 52"/>
                <a:gd name="T23" fmla="*/ 24 h 40"/>
                <a:gd name="T24" fmla="*/ 15 w 52"/>
                <a:gd name="T25" fmla="*/ 34 h 40"/>
                <a:gd name="T26" fmla="*/ 38 w 52"/>
                <a:gd name="T27" fmla="*/ 34 h 40"/>
                <a:gd name="T28" fmla="*/ 46 w 52"/>
                <a:gd name="T29" fmla="*/ 26 h 40"/>
                <a:gd name="T30" fmla="*/ 38 w 52"/>
                <a:gd name="T31" fmla="*/ 19 h 40"/>
                <a:gd name="T32" fmla="*/ 38 w 52"/>
                <a:gd name="T33" fmla="*/ 19 h 40"/>
                <a:gd name="T34" fmla="*/ 35 w 52"/>
                <a:gd name="T35" fmla="*/ 16 h 40"/>
                <a:gd name="T36" fmla="*/ 26 w 52"/>
                <a:gd name="T3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40">
                  <a:moveTo>
                    <a:pt x="38" y="40"/>
                  </a:moveTo>
                  <a:cubicBezTo>
                    <a:pt x="15" y="40"/>
                    <a:pt x="15" y="40"/>
                    <a:pt x="15" y="40"/>
                  </a:cubicBezTo>
                  <a:cubicBezTo>
                    <a:pt x="7" y="40"/>
                    <a:pt x="0" y="33"/>
                    <a:pt x="0" y="24"/>
                  </a:cubicBezTo>
                  <a:cubicBezTo>
                    <a:pt x="0" y="17"/>
                    <a:pt x="5" y="11"/>
                    <a:pt x="12" y="9"/>
                  </a:cubicBezTo>
                  <a:cubicBezTo>
                    <a:pt x="14" y="4"/>
                    <a:pt x="20" y="0"/>
                    <a:pt x="26" y="0"/>
                  </a:cubicBezTo>
                  <a:cubicBezTo>
                    <a:pt x="34" y="0"/>
                    <a:pt x="40" y="6"/>
                    <a:pt x="41" y="13"/>
                  </a:cubicBezTo>
                  <a:cubicBezTo>
                    <a:pt x="47" y="14"/>
                    <a:pt x="52" y="20"/>
                    <a:pt x="52" y="26"/>
                  </a:cubicBezTo>
                  <a:cubicBezTo>
                    <a:pt x="52" y="34"/>
                    <a:pt x="46" y="40"/>
                    <a:pt x="38" y="40"/>
                  </a:cubicBezTo>
                  <a:close/>
                  <a:moveTo>
                    <a:pt x="26" y="6"/>
                  </a:moveTo>
                  <a:cubicBezTo>
                    <a:pt x="22" y="6"/>
                    <a:pt x="18" y="9"/>
                    <a:pt x="17" y="13"/>
                  </a:cubicBezTo>
                  <a:cubicBezTo>
                    <a:pt x="17" y="14"/>
                    <a:pt x="16" y="15"/>
                    <a:pt x="14" y="15"/>
                  </a:cubicBezTo>
                  <a:cubicBezTo>
                    <a:pt x="10" y="16"/>
                    <a:pt x="6" y="20"/>
                    <a:pt x="6" y="24"/>
                  </a:cubicBezTo>
                  <a:cubicBezTo>
                    <a:pt x="6" y="29"/>
                    <a:pt x="10" y="34"/>
                    <a:pt x="15" y="34"/>
                  </a:cubicBezTo>
                  <a:cubicBezTo>
                    <a:pt x="38" y="34"/>
                    <a:pt x="38" y="34"/>
                    <a:pt x="38" y="34"/>
                  </a:cubicBezTo>
                  <a:cubicBezTo>
                    <a:pt x="43" y="34"/>
                    <a:pt x="46" y="30"/>
                    <a:pt x="46" y="26"/>
                  </a:cubicBezTo>
                  <a:cubicBezTo>
                    <a:pt x="46" y="22"/>
                    <a:pt x="43" y="19"/>
                    <a:pt x="38" y="19"/>
                  </a:cubicBezTo>
                  <a:cubicBezTo>
                    <a:pt x="38" y="19"/>
                    <a:pt x="38" y="19"/>
                    <a:pt x="38" y="19"/>
                  </a:cubicBezTo>
                  <a:cubicBezTo>
                    <a:pt x="37" y="18"/>
                    <a:pt x="35" y="17"/>
                    <a:pt x="35" y="16"/>
                  </a:cubicBezTo>
                  <a:cubicBezTo>
                    <a:pt x="35" y="11"/>
                    <a:pt x="31" y="6"/>
                    <a:pt x="26" y="6"/>
                  </a:cubicBezTo>
                  <a:close/>
                </a:path>
              </a:pathLst>
            </a:custGeom>
            <a:grpFill/>
            <a:ln>
              <a:noFill/>
            </a:ln>
          </p:spPr>
          <p:txBody>
            <a:bodyPr vert="horz" wrap="square" lIns="91440" tIns="45720" rIns="91440" bIns="45720" numCol="1" anchor="t" anchorCtr="0" compatLnSpc="1">
              <a:prstTxWarp prst="textNoShape">
                <a:avLst/>
              </a:prstTxWarp>
            </a:bodyPr>
            <a:lstStyle/>
            <a:p>
              <a:endParaRPr lang="sv-SE"/>
            </a:p>
          </p:txBody>
        </p:sp>
        <p:sp>
          <p:nvSpPr>
            <p:cNvPr id="111" name="Nedåtpil 64">
              <a:extLst>
                <a:ext uri="{FF2B5EF4-FFF2-40B4-BE49-F238E27FC236}">
                  <a16:creationId xmlns:a16="http://schemas.microsoft.com/office/drawing/2014/main" id="{FF929B07-DEA4-86E6-E2DA-31BD5AD52131}"/>
                </a:ext>
              </a:extLst>
            </p:cNvPr>
            <p:cNvSpPr/>
            <p:nvPr/>
          </p:nvSpPr>
          <p:spPr>
            <a:xfrm>
              <a:off x="4370857" y="1125309"/>
              <a:ext cx="265079" cy="315420"/>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grpSp>
      <p:grpSp>
        <p:nvGrpSpPr>
          <p:cNvPr id="112" name="Group 56">
            <a:extLst>
              <a:ext uri="{FF2B5EF4-FFF2-40B4-BE49-F238E27FC236}">
                <a16:creationId xmlns:a16="http://schemas.microsoft.com/office/drawing/2014/main" id="{0E3AF3B5-9352-8A56-03A0-DF089D82FECD}"/>
              </a:ext>
            </a:extLst>
          </p:cNvPr>
          <p:cNvGrpSpPr>
            <a:grpSpLocks noChangeAspect="1"/>
          </p:cNvGrpSpPr>
          <p:nvPr/>
        </p:nvGrpSpPr>
        <p:grpSpPr bwMode="auto">
          <a:xfrm rot="16200000">
            <a:off x="3353716" y="1762385"/>
            <a:ext cx="587014" cy="619401"/>
            <a:chOff x="506" y="2828"/>
            <a:chExt cx="435" cy="459"/>
          </a:xfrm>
          <a:solidFill>
            <a:schemeClr val="accent4"/>
          </a:solidFill>
        </p:grpSpPr>
        <p:sp>
          <p:nvSpPr>
            <p:cNvPr id="113" name="Freeform 65">
              <a:extLst>
                <a:ext uri="{FF2B5EF4-FFF2-40B4-BE49-F238E27FC236}">
                  <a16:creationId xmlns:a16="http://schemas.microsoft.com/office/drawing/2014/main" id="{C946BD03-541C-C1DC-6285-5507E3872ABD}"/>
                </a:ext>
              </a:extLst>
            </p:cNvPr>
            <p:cNvSpPr>
              <a:spLocks/>
            </p:cNvSpPr>
            <p:nvPr/>
          </p:nvSpPr>
          <p:spPr bwMode="auto">
            <a:xfrm>
              <a:off x="711" y="3215"/>
              <a:ext cx="167" cy="60"/>
            </a:xfrm>
            <a:custGeom>
              <a:avLst/>
              <a:gdLst>
                <a:gd name="T0" fmla="*/ 55 w 55"/>
                <a:gd name="T1" fmla="*/ 20 h 20"/>
                <a:gd name="T2" fmla="*/ 17 w 55"/>
                <a:gd name="T3" fmla="*/ 20 h 20"/>
                <a:gd name="T4" fmla="*/ 15 w 55"/>
                <a:gd name="T5" fmla="*/ 19 h 20"/>
                <a:gd name="T6" fmla="*/ 0 w 55"/>
                <a:gd name="T7" fmla="*/ 4 h 20"/>
                <a:gd name="T8" fmla="*/ 5 w 55"/>
                <a:gd name="T9" fmla="*/ 0 h 20"/>
                <a:gd name="T10" fmla="*/ 19 w 55"/>
                <a:gd name="T11" fmla="*/ 14 h 20"/>
                <a:gd name="T12" fmla="*/ 55 w 55"/>
                <a:gd name="T13" fmla="*/ 14 h 20"/>
                <a:gd name="T14" fmla="*/ 55 w 5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20">
                  <a:moveTo>
                    <a:pt x="55" y="20"/>
                  </a:moveTo>
                  <a:cubicBezTo>
                    <a:pt x="17" y="20"/>
                    <a:pt x="17" y="20"/>
                    <a:pt x="17" y="20"/>
                  </a:cubicBezTo>
                  <a:cubicBezTo>
                    <a:pt x="16" y="20"/>
                    <a:pt x="16" y="20"/>
                    <a:pt x="15" y="19"/>
                  </a:cubicBezTo>
                  <a:cubicBezTo>
                    <a:pt x="0" y="4"/>
                    <a:pt x="0" y="4"/>
                    <a:pt x="0" y="4"/>
                  </a:cubicBezTo>
                  <a:cubicBezTo>
                    <a:pt x="5" y="0"/>
                    <a:pt x="5" y="0"/>
                    <a:pt x="5" y="0"/>
                  </a:cubicBezTo>
                  <a:cubicBezTo>
                    <a:pt x="19" y="14"/>
                    <a:pt x="19" y="14"/>
                    <a:pt x="19" y="14"/>
                  </a:cubicBezTo>
                  <a:cubicBezTo>
                    <a:pt x="55" y="14"/>
                    <a:pt x="55" y="14"/>
                    <a:pt x="55" y="14"/>
                  </a:cubicBezTo>
                  <a:lnTo>
                    <a:pt x="55" y="2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114" name="Freeform 67">
              <a:extLst>
                <a:ext uri="{FF2B5EF4-FFF2-40B4-BE49-F238E27FC236}">
                  <a16:creationId xmlns:a16="http://schemas.microsoft.com/office/drawing/2014/main" id="{B350FF9C-A1B3-68EC-4090-86F2FE270C46}"/>
                </a:ext>
              </a:extLst>
            </p:cNvPr>
            <p:cNvSpPr>
              <a:spLocks/>
            </p:cNvSpPr>
            <p:nvPr/>
          </p:nvSpPr>
          <p:spPr bwMode="auto">
            <a:xfrm>
              <a:off x="814" y="3133"/>
              <a:ext cx="76" cy="51"/>
            </a:xfrm>
            <a:custGeom>
              <a:avLst/>
              <a:gdLst>
                <a:gd name="T0" fmla="*/ 19 w 25"/>
                <a:gd name="T1" fmla="*/ 17 h 17"/>
                <a:gd name="T2" fmla="*/ 0 w 25"/>
                <a:gd name="T3" fmla="*/ 6 h 17"/>
                <a:gd name="T4" fmla="*/ 0 w 25"/>
                <a:gd name="T5" fmla="*/ 6 h 17"/>
                <a:gd name="T6" fmla="*/ 0 w 25"/>
                <a:gd name="T7" fmla="*/ 0 h 17"/>
                <a:gd name="T8" fmla="*/ 0 w 25"/>
                <a:gd name="T9" fmla="*/ 0 h 17"/>
                <a:gd name="T10" fmla="*/ 25 w 25"/>
                <a:gd name="T11" fmla="*/ 14 h 17"/>
                <a:gd name="T12" fmla="*/ 19 w 25"/>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25" h="17">
                  <a:moveTo>
                    <a:pt x="19" y="17"/>
                  </a:moveTo>
                  <a:cubicBezTo>
                    <a:pt x="16" y="11"/>
                    <a:pt x="8" y="6"/>
                    <a:pt x="0" y="6"/>
                  </a:cubicBezTo>
                  <a:cubicBezTo>
                    <a:pt x="0" y="6"/>
                    <a:pt x="0" y="6"/>
                    <a:pt x="0" y="6"/>
                  </a:cubicBezTo>
                  <a:cubicBezTo>
                    <a:pt x="0" y="0"/>
                    <a:pt x="0" y="0"/>
                    <a:pt x="0" y="0"/>
                  </a:cubicBezTo>
                  <a:cubicBezTo>
                    <a:pt x="0" y="0"/>
                    <a:pt x="0" y="0"/>
                    <a:pt x="0" y="0"/>
                  </a:cubicBezTo>
                  <a:cubicBezTo>
                    <a:pt x="10" y="0"/>
                    <a:pt x="20" y="6"/>
                    <a:pt x="25" y="14"/>
                  </a:cubicBezTo>
                  <a:lnTo>
                    <a:pt x="19" y="1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115" name="Freeform 58">
              <a:extLst>
                <a:ext uri="{FF2B5EF4-FFF2-40B4-BE49-F238E27FC236}">
                  <a16:creationId xmlns:a16="http://schemas.microsoft.com/office/drawing/2014/main" id="{654B6E54-A8D9-EF7B-38C3-14925FF944E0}"/>
                </a:ext>
              </a:extLst>
            </p:cNvPr>
            <p:cNvSpPr>
              <a:spLocks noEditPoints="1"/>
            </p:cNvSpPr>
            <p:nvPr/>
          </p:nvSpPr>
          <p:spPr bwMode="auto">
            <a:xfrm>
              <a:off x="624" y="2988"/>
              <a:ext cx="202" cy="242"/>
            </a:xfrm>
            <a:custGeom>
              <a:avLst/>
              <a:gdLst>
                <a:gd name="T0" fmla="*/ 51 w 67"/>
                <a:gd name="T1" fmla="*/ 80 h 80"/>
                <a:gd name="T2" fmla="*/ 7 w 67"/>
                <a:gd name="T3" fmla="*/ 80 h 80"/>
                <a:gd name="T4" fmla="*/ 0 w 67"/>
                <a:gd name="T5" fmla="*/ 72 h 80"/>
                <a:gd name="T6" fmla="*/ 0 w 67"/>
                <a:gd name="T7" fmla="*/ 58 h 80"/>
                <a:gd name="T8" fmla="*/ 4 w 67"/>
                <a:gd name="T9" fmla="*/ 53 h 80"/>
                <a:gd name="T10" fmla="*/ 10 w 67"/>
                <a:gd name="T11" fmla="*/ 54 h 80"/>
                <a:gd name="T12" fmla="*/ 14 w 67"/>
                <a:gd name="T13" fmla="*/ 56 h 80"/>
                <a:gd name="T14" fmla="*/ 21 w 67"/>
                <a:gd name="T15" fmla="*/ 50 h 80"/>
                <a:gd name="T16" fmla="*/ 14 w 67"/>
                <a:gd name="T17" fmla="*/ 43 h 80"/>
                <a:gd name="T18" fmla="*/ 10 w 67"/>
                <a:gd name="T19" fmla="*/ 45 h 80"/>
                <a:gd name="T20" fmla="*/ 4 w 67"/>
                <a:gd name="T21" fmla="*/ 46 h 80"/>
                <a:gd name="T22" fmla="*/ 0 w 67"/>
                <a:gd name="T23" fmla="*/ 41 h 80"/>
                <a:gd name="T24" fmla="*/ 0 w 67"/>
                <a:gd name="T25" fmla="*/ 27 h 80"/>
                <a:gd name="T26" fmla="*/ 7 w 67"/>
                <a:gd name="T27" fmla="*/ 20 h 80"/>
                <a:gd name="T28" fmla="*/ 21 w 67"/>
                <a:gd name="T29" fmla="*/ 20 h 80"/>
                <a:gd name="T30" fmla="*/ 18 w 67"/>
                <a:gd name="T31" fmla="*/ 11 h 80"/>
                <a:gd name="T32" fmla="*/ 29 w 67"/>
                <a:gd name="T33" fmla="*/ 0 h 80"/>
                <a:gd name="T34" fmla="*/ 41 w 67"/>
                <a:gd name="T35" fmla="*/ 11 h 80"/>
                <a:gd name="T36" fmla="*/ 37 w 67"/>
                <a:gd name="T37" fmla="*/ 20 h 80"/>
                <a:gd name="T38" fmla="*/ 59 w 67"/>
                <a:gd name="T39" fmla="*/ 20 h 80"/>
                <a:gd name="T40" fmla="*/ 67 w 67"/>
                <a:gd name="T41" fmla="*/ 27 h 80"/>
                <a:gd name="T42" fmla="*/ 67 w 67"/>
                <a:gd name="T43" fmla="*/ 63 h 80"/>
                <a:gd name="T44" fmla="*/ 61 w 67"/>
                <a:gd name="T45" fmla="*/ 63 h 80"/>
                <a:gd name="T46" fmla="*/ 61 w 67"/>
                <a:gd name="T47" fmla="*/ 27 h 80"/>
                <a:gd name="T48" fmla="*/ 59 w 67"/>
                <a:gd name="T49" fmla="*/ 26 h 80"/>
                <a:gd name="T50" fmla="*/ 36 w 67"/>
                <a:gd name="T51" fmla="*/ 26 h 80"/>
                <a:gd name="T52" fmla="*/ 31 w 67"/>
                <a:gd name="T53" fmla="*/ 22 h 80"/>
                <a:gd name="T54" fmla="*/ 33 w 67"/>
                <a:gd name="T55" fmla="*/ 16 h 80"/>
                <a:gd name="T56" fmla="*/ 35 w 67"/>
                <a:gd name="T57" fmla="*/ 11 h 80"/>
                <a:gd name="T58" fmla="*/ 29 w 67"/>
                <a:gd name="T59" fmla="*/ 6 h 80"/>
                <a:gd name="T60" fmla="*/ 24 w 67"/>
                <a:gd name="T61" fmla="*/ 11 h 80"/>
                <a:gd name="T62" fmla="*/ 26 w 67"/>
                <a:gd name="T63" fmla="*/ 16 h 80"/>
                <a:gd name="T64" fmla="*/ 28 w 67"/>
                <a:gd name="T65" fmla="*/ 22 h 80"/>
                <a:gd name="T66" fmla="*/ 23 w 67"/>
                <a:gd name="T67" fmla="*/ 26 h 80"/>
                <a:gd name="T68" fmla="*/ 7 w 67"/>
                <a:gd name="T69" fmla="*/ 26 h 80"/>
                <a:gd name="T70" fmla="*/ 6 w 67"/>
                <a:gd name="T71" fmla="*/ 27 h 80"/>
                <a:gd name="T72" fmla="*/ 6 w 67"/>
                <a:gd name="T73" fmla="*/ 41 h 80"/>
                <a:gd name="T74" fmla="*/ 14 w 67"/>
                <a:gd name="T75" fmla="*/ 37 h 80"/>
                <a:gd name="T76" fmla="*/ 27 w 67"/>
                <a:gd name="T77" fmla="*/ 50 h 80"/>
                <a:gd name="T78" fmla="*/ 14 w 67"/>
                <a:gd name="T79" fmla="*/ 62 h 80"/>
                <a:gd name="T80" fmla="*/ 6 w 67"/>
                <a:gd name="T81" fmla="*/ 59 h 80"/>
                <a:gd name="T82" fmla="*/ 6 w 67"/>
                <a:gd name="T83" fmla="*/ 72 h 80"/>
                <a:gd name="T84" fmla="*/ 7 w 67"/>
                <a:gd name="T85" fmla="*/ 74 h 80"/>
                <a:gd name="T86" fmla="*/ 51 w 67"/>
                <a:gd name="T87" fmla="*/ 74 h 80"/>
                <a:gd name="T88" fmla="*/ 51 w 67"/>
                <a:gd name="T89" fmla="*/ 80 h 80"/>
                <a:gd name="T90" fmla="*/ 22 w 67"/>
                <a:gd name="T91" fmla="*/ 21 h 80"/>
                <a:gd name="T92" fmla="*/ 22 w 67"/>
                <a:gd name="T93" fmla="*/ 21 h 80"/>
                <a:gd name="T94" fmla="*/ 22 w 67"/>
                <a:gd name="T95"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 h="80">
                  <a:moveTo>
                    <a:pt x="51" y="80"/>
                  </a:moveTo>
                  <a:cubicBezTo>
                    <a:pt x="7" y="80"/>
                    <a:pt x="7" y="80"/>
                    <a:pt x="7" y="80"/>
                  </a:cubicBezTo>
                  <a:cubicBezTo>
                    <a:pt x="3" y="80"/>
                    <a:pt x="0" y="76"/>
                    <a:pt x="0" y="72"/>
                  </a:cubicBezTo>
                  <a:cubicBezTo>
                    <a:pt x="0" y="58"/>
                    <a:pt x="0" y="58"/>
                    <a:pt x="0" y="58"/>
                  </a:cubicBezTo>
                  <a:cubicBezTo>
                    <a:pt x="0" y="56"/>
                    <a:pt x="2" y="54"/>
                    <a:pt x="4" y="53"/>
                  </a:cubicBezTo>
                  <a:cubicBezTo>
                    <a:pt x="6" y="52"/>
                    <a:pt x="8" y="53"/>
                    <a:pt x="10" y="54"/>
                  </a:cubicBezTo>
                  <a:cubicBezTo>
                    <a:pt x="11" y="55"/>
                    <a:pt x="13" y="56"/>
                    <a:pt x="14" y="56"/>
                  </a:cubicBezTo>
                  <a:cubicBezTo>
                    <a:pt x="18" y="56"/>
                    <a:pt x="21" y="53"/>
                    <a:pt x="21" y="50"/>
                  </a:cubicBezTo>
                  <a:cubicBezTo>
                    <a:pt x="21" y="46"/>
                    <a:pt x="18" y="43"/>
                    <a:pt x="14" y="43"/>
                  </a:cubicBezTo>
                  <a:cubicBezTo>
                    <a:pt x="13" y="43"/>
                    <a:pt x="11" y="44"/>
                    <a:pt x="10" y="45"/>
                  </a:cubicBezTo>
                  <a:cubicBezTo>
                    <a:pt x="8" y="47"/>
                    <a:pt x="6" y="47"/>
                    <a:pt x="4" y="46"/>
                  </a:cubicBezTo>
                  <a:cubicBezTo>
                    <a:pt x="2" y="46"/>
                    <a:pt x="0" y="44"/>
                    <a:pt x="0" y="41"/>
                  </a:cubicBezTo>
                  <a:cubicBezTo>
                    <a:pt x="0" y="27"/>
                    <a:pt x="0" y="27"/>
                    <a:pt x="0" y="27"/>
                  </a:cubicBezTo>
                  <a:cubicBezTo>
                    <a:pt x="0" y="23"/>
                    <a:pt x="3" y="20"/>
                    <a:pt x="7" y="20"/>
                  </a:cubicBezTo>
                  <a:cubicBezTo>
                    <a:pt x="21" y="20"/>
                    <a:pt x="21" y="20"/>
                    <a:pt x="21" y="20"/>
                  </a:cubicBezTo>
                  <a:cubicBezTo>
                    <a:pt x="19" y="18"/>
                    <a:pt x="18" y="15"/>
                    <a:pt x="18" y="11"/>
                  </a:cubicBezTo>
                  <a:cubicBezTo>
                    <a:pt x="18" y="5"/>
                    <a:pt x="23" y="0"/>
                    <a:pt x="29" y="0"/>
                  </a:cubicBezTo>
                  <a:cubicBezTo>
                    <a:pt x="36" y="0"/>
                    <a:pt x="41" y="5"/>
                    <a:pt x="41" y="11"/>
                  </a:cubicBezTo>
                  <a:cubicBezTo>
                    <a:pt x="41" y="15"/>
                    <a:pt x="40" y="18"/>
                    <a:pt x="37" y="20"/>
                  </a:cubicBezTo>
                  <a:cubicBezTo>
                    <a:pt x="59" y="20"/>
                    <a:pt x="59" y="20"/>
                    <a:pt x="59" y="20"/>
                  </a:cubicBezTo>
                  <a:cubicBezTo>
                    <a:pt x="63" y="20"/>
                    <a:pt x="67" y="23"/>
                    <a:pt x="67" y="27"/>
                  </a:cubicBezTo>
                  <a:cubicBezTo>
                    <a:pt x="67" y="63"/>
                    <a:pt x="67" y="63"/>
                    <a:pt x="67" y="63"/>
                  </a:cubicBezTo>
                  <a:cubicBezTo>
                    <a:pt x="61" y="63"/>
                    <a:pt x="61" y="63"/>
                    <a:pt x="61" y="63"/>
                  </a:cubicBezTo>
                  <a:cubicBezTo>
                    <a:pt x="61" y="27"/>
                    <a:pt x="61" y="27"/>
                    <a:pt x="61" y="27"/>
                  </a:cubicBezTo>
                  <a:cubicBezTo>
                    <a:pt x="61" y="26"/>
                    <a:pt x="60" y="26"/>
                    <a:pt x="59" y="26"/>
                  </a:cubicBezTo>
                  <a:cubicBezTo>
                    <a:pt x="36" y="26"/>
                    <a:pt x="36" y="26"/>
                    <a:pt x="36" y="26"/>
                  </a:cubicBezTo>
                  <a:cubicBezTo>
                    <a:pt x="34" y="26"/>
                    <a:pt x="32" y="25"/>
                    <a:pt x="31" y="22"/>
                  </a:cubicBezTo>
                  <a:cubicBezTo>
                    <a:pt x="30" y="20"/>
                    <a:pt x="31" y="17"/>
                    <a:pt x="33" y="16"/>
                  </a:cubicBezTo>
                  <a:cubicBezTo>
                    <a:pt x="34" y="15"/>
                    <a:pt x="35" y="13"/>
                    <a:pt x="35" y="11"/>
                  </a:cubicBezTo>
                  <a:cubicBezTo>
                    <a:pt x="35" y="8"/>
                    <a:pt x="33" y="6"/>
                    <a:pt x="29" y="6"/>
                  </a:cubicBezTo>
                  <a:cubicBezTo>
                    <a:pt x="26" y="6"/>
                    <a:pt x="24" y="8"/>
                    <a:pt x="24" y="11"/>
                  </a:cubicBezTo>
                  <a:cubicBezTo>
                    <a:pt x="24" y="13"/>
                    <a:pt x="25" y="15"/>
                    <a:pt x="26" y="16"/>
                  </a:cubicBezTo>
                  <a:cubicBezTo>
                    <a:pt x="28" y="17"/>
                    <a:pt x="29" y="20"/>
                    <a:pt x="28" y="22"/>
                  </a:cubicBezTo>
                  <a:cubicBezTo>
                    <a:pt x="27" y="25"/>
                    <a:pt x="25" y="26"/>
                    <a:pt x="23" y="26"/>
                  </a:cubicBezTo>
                  <a:cubicBezTo>
                    <a:pt x="7" y="26"/>
                    <a:pt x="7" y="26"/>
                    <a:pt x="7" y="26"/>
                  </a:cubicBezTo>
                  <a:cubicBezTo>
                    <a:pt x="7" y="26"/>
                    <a:pt x="6" y="26"/>
                    <a:pt x="6" y="27"/>
                  </a:cubicBezTo>
                  <a:cubicBezTo>
                    <a:pt x="6" y="41"/>
                    <a:pt x="6" y="41"/>
                    <a:pt x="6" y="41"/>
                  </a:cubicBezTo>
                  <a:cubicBezTo>
                    <a:pt x="8" y="39"/>
                    <a:pt x="11" y="37"/>
                    <a:pt x="14" y="37"/>
                  </a:cubicBezTo>
                  <a:cubicBezTo>
                    <a:pt x="21" y="37"/>
                    <a:pt x="27" y="43"/>
                    <a:pt x="27" y="50"/>
                  </a:cubicBezTo>
                  <a:cubicBezTo>
                    <a:pt x="27" y="57"/>
                    <a:pt x="21" y="62"/>
                    <a:pt x="14" y="62"/>
                  </a:cubicBezTo>
                  <a:cubicBezTo>
                    <a:pt x="11" y="62"/>
                    <a:pt x="8" y="61"/>
                    <a:pt x="6" y="59"/>
                  </a:cubicBezTo>
                  <a:cubicBezTo>
                    <a:pt x="6" y="72"/>
                    <a:pt x="6" y="72"/>
                    <a:pt x="6" y="72"/>
                  </a:cubicBezTo>
                  <a:cubicBezTo>
                    <a:pt x="6" y="73"/>
                    <a:pt x="7" y="74"/>
                    <a:pt x="7" y="74"/>
                  </a:cubicBezTo>
                  <a:cubicBezTo>
                    <a:pt x="51" y="74"/>
                    <a:pt x="51" y="74"/>
                    <a:pt x="51" y="74"/>
                  </a:cubicBezTo>
                  <a:lnTo>
                    <a:pt x="51" y="80"/>
                  </a:lnTo>
                  <a:close/>
                  <a:moveTo>
                    <a:pt x="22" y="21"/>
                  </a:moveTo>
                  <a:cubicBezTo>
                    <a:pt x="22" y="21"/>
                    <a:pt x="22" y="21"/>
                    <a:pt x="22" y="21"/>
                  </a:cubicBezTo>
                  <a:cubicBezTo>
                    <a:pt x="22" y="21"/>
                    <a:pt x="22" y="21"/>
                    <a:pt x="2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16" name="Freeform 59">
              <a:extLst>
                <a:ext uri="{FF2B5EF4-FFF2-40B4-BE49-F238E27FC236}">
                  <a16:creationId xmlns:a16="http://schemas.microsoft.com/office/drawing/2014/main" id="{475EA3ED-2B62-8EEC-5E52-FBA2246E2139}"/>
                </a:ext>
              </a:extLst>
            </p:cNvPr>
            <p:cNvSpPr>
              <a:spLocks noEditPoints="1"/>
            </p:cNvSpPr>
            <p:nvPr/>
          </p:nvSpPr>
          <p:spPr bwMode="auto">
            <a:xfrm>
              <a:off x="506" y="2828"/>
              <a:ext cx="69" cy="154"/>
            </a:xfrm>
            <a:custGeom>
              <a:avLst/>
              <a:gdLst>
                <a:gd name="T0" fmla="*/ 20 w 23"/>
                <a:gd name="T1" fmla="*/ 51 h 51"/>
                <a:gd name="T2" fmla="*/ 3 w 23"/>
                <a:gd name="T3" fmla="*/ 51 h 51"/>
                <a:gd name="T4" fmla="*/ 0 w 23"/>
                <a:gd name="T5" fmla="*/ 48 h 51"/>
                <a:gd name="T6" fmla="*/ 0 w 23"/>
                <a:gd name="T7" fmla="*/ 3 h 51"/>
                <a:gd name="T8" fmla="*/ 3 w 23"/>
                <a:gd name="T9" fmla="*/ 0 h 51"/>
                <a:gd name="T10" fmla="*/ 20 w 23"/>
                <a:gd name="T11" fmla="*/ 0 h 51"/>
                <a:gd name="T12" fmla="*/ 23 w 23"/>
                <a:gd name="T13" fmla="*/ 3 h 51"/>
                <a:gd name="T14" fmla="*/ 23 w 23"/>
                <a:gd name="T15" fmla="*/ 48 h 51"/>
                <a:gd name="T16" fmla="*/ 20 w 23"/>
                <a:gd name="T17" fmla="*/ 51 h 51"/>
                <a:gd name="T18" fmla="*/ 6 w 23"/>
                <a:gd name="T19" fmla="*/ 45 h 51"/>
                <a:gd name="T20" fmla="*/ 17 w 23"/>
                <a:gd name="T21" fmla="*/ 45 h 51"/>
                <a:gd name="T22" fmla="*/ 17 w 23"/>
                <a:gd name="T23" fmla="*/ 6 h 51"/>
                <a:gd name="T24" fmla="*/ 6 w 23"/>
                <a:gd name="T25" fmla="*/ 6 h 51"/>
                <a:gd name="T26" fmla="*/ 6 w 23"/>
                <a:gd name="T27"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1">
                  <a:moveTo>
                    <a:pt x="20" y="51"/>
                  </a:moveTo>
                  <a:cubicBezTo>
                    <a:pt x="3" y="51"/>
                    <a:pt x="3" y="51"/>
                    <a:pt x="3" y="51"/>
                  </a:cubicBezTo>
                  <a:cubicBezTo>
                    <a:pt x="1" y="51"/>
                    <a:pt x="0" y="50"/>
                    <a:pt x="0" y="48"/>
                  </a:cubicBezTo>
                  <a:cubicBezTo>
                    <a:pt x="0" y="3"/>
                    <a:pt x="0" y="3"/>
                    <a:pt x="0" y="3"/>
                  </a:cubicBezTo>
                  <a:cubicBezTo>
                    <a:pt x="0" y="1"/>
                    <a:pt x="1" y="0"/>
                    <a:pt x="3" y="0"/>
                  </a:cubicBezTo>
                  <a:cubicBezTo>
                    <a:pt x="20" y="0"/>
                    <a:pt x="20" y="0"/>
                    <a:pt x="20" y="0"/>
                  </a:cubicBezTo>
                  <a:cubicBezTo>
                    <a:pt x="22" y="0"/>
                    <a:pt x="23" y="1"/>
                    <a:pt x="23" y="3"/>
                  </a:cubicBezTo>
                  <a:cubicBezTo>
                    <a:pt x="23" y="48"/>
                    <a:pt x="23" y="48"/>
                    <a:pt x="23" y="48"/>
                  </a:cubicBezTo>
                  <a:cubicBezTo>
                    <a:pt x="23" y="50"/>
                    <a:pt x="22" y="51"/>
                    <a:pt x="20" y="51"/>
                  </a:cubicBezTo>
                  <a:close/>
                  <a:moveTo>
                    <a:pt x="6" y="45"/>
                  </a:moveTo>
                  <a:cubicBezTo>
                    <a:pt x="17" y="45"/>
                    <a:pt x="17" y="45"/>
                    <a:pt x="17" y="45"/>
                  </a:cubicBezTo>
                  <a:cubicBezTo>
                    <a:pt x="17" y="6"/>
                    <a:pt x="17" y="6"/>
                    <a:pt x="17" y="6"/>
                  </a:cubicBezTo>
                  <a:cubicBezTo>
                    <a:pt x="6" y="6"/>
                    <a:pt x="6" y="6"/>
                    <a:pt x="6" y="6"/>
                  </a:cubicBezTo>
                  <a:lnTo>
                    <a:pt x="6"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17" name="Freeform 60">
              <a:extLst>
                <a:ext uri="{FF2B5EF4-FFF2-40B4-BE49-F238E27FC236}">
                  <a16:creationId xmlns:a16="http://schemas.microsoft.com/office/drawing/2014/main" id="{56871C7F-81BB-7D2F-1712-220AF4FABA19}"/>
                </a:ext>
              </a:extLst>
            </p:cNvPr>
            <p:cNvSpPr>
              <a:spLocks/>
            </p:cNvSpPr>
            <p:nvPr/>
          </p:nvSpPr>
          <p:spPr bwMode="auto">
            <a:xfrm>
              <a:off x="569" y="2840"/>
              <a:ext cx="167" cy="60"/>
            </a:xfrm>
            <a:custGeom>
              <a:avLst/>
              <a:gdLst>
                <a:gd name="T0" fmla="*/ 50 w 55"/>
                <a:gd name="T1" fmla="*/ 20 h 20"/>
                <a:gd name="T2" fmla="*/ 36 w 55"/>
                <a:gd name="T3" fmla="*/ 6 h 20"/>
                <a:gd name="T4" fmla="*/ 0 w 55"/>
                <a:gd name="T5" fmla="*/ 6 h 20"/>
                <a:gd name="T6" fmla="*/ 0 w 55"/>
                <a:gd name="T7" fmla="*/ 0 h 20"/>
                <a:gd name="T8" fmla="*/ 38 w 55"/>
                <a:gd name="T9" fmla="*/ 0 h 20"/>
                <a:gd name="T10" fmla="*/ 40 w 55"/>
                <a:gd name="T11" fmla="*/ 1 h 20"/>
                <a:gd name="T12" fmla="*/ 55 w 55"/>
                <a:gd name="T13" fmla="*/ 16 h 20"/>
                <a:gd name="T14" fmla="*/ 50 w 55"/>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20">
                  <a:moveTo>
                    <a:pt x="50" y="20"/>
                  </a:moveTo>
                  <a:cubicBezTo>
                    <a:pt x="36" y="6"/>
                    <a:pt x="36" y="6"/>
                    <a:pt x="36" y="6"/>
                  </a:cubicBezTo>
                  <a:cubicBezTo>
                    <a:pt x="0" y="6"/>
                    <a:pt x="0" y="6"/>
                    <a:pt x="0" y="6"/>
                  </a:cubicBezTo>
                  <a:cubicBezTo>
                    <a:pt x="0" y="0"/>
                    <a:pt x="0" y="0"/>
                    <a:pt x="0" y="0"/>
                  </a:cubicBezTo>
                  <a:cubicBezTo>
                    <a:pt x="38" y="0"/>
                    <a:pt x="38" y="0"/>
                    <a:pt x="38" y="0"/>
                  </a:cubicBezTo>
                  <a:cubicBezTo>
                    <a:pt x="39" y="0"/>
                    <a:pt x="39" y="0"/>
                    <a:pt x="40" y="1"/>
                  </a:cubicBezTo>
                  <a:cubicBezTo>
                    <a:pt x="55" y="16"/>
                    <a:pt x="55" y="16"/>
                    <a:pt x="55" y="16"/>
                  </a:cubicBezTo>
                  <a:lnTo>
                    <a:pt x="5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18" name="Freeform 62">
              <a:extLst>
                <a:ext uri="{FF2B5EF4-FFF2-40B4-BE49-F238E27FC236}">
                  <a16:creationId xmlns:a16="http://schemas.microsoft.com/office/drawing/2014/main" id="{F994AD60-E9B9-BCD2-0EE3-032E7E1BC3FE}"/>
                </a:ext>
              </a:extLst>
            </p:cNvPr>
            <p:cNvSpPr>
              <a:spLocks/>
            </p:cNvSpPr>
            <p:nvPr/>
          </p:nvSpPr>
          <p:spPr bwMode="auto">
            <a:xfrm>
              <a:off x="557" y="2931"/>
              <a:ext cx="76" cy="51"/>
            </a:xfrm>
            <a:custGeom>
              <a:avLst/>
              <a:gdLst>
                <a:gd name="T0" fmla="*/ 25 w 25"/>
                <a:gd name="T1" fmla="*/ 17 h 17"/>
                <a:gd name="T2" fmla="*/ 0 w 25"/>
                <a:gd name="T3" fmla="*/ 3 h 17"/>
                <a:gd name="T4" fmla="*/ 6 w 25"/>
                <a:gd name="T5" fmla="*/ 0 h 17"/>
                <a:gd name="T6" fmla="*/ 25 w 25"/>
                <a:gd name="T7" fmla="*/ 11 h 17"/>
                <a:gd name="T8" fmla="*/ 25 w 25"/>
                <a:gd name="T9" fmla="*/ 11 h 17"/>
                <a:gd name="T10" fmla="*/ 25 w 25"/>
                <a:gd name="T11" fmla="*/ 17 h 17"/>
              </a:gdLst>
              <a:ahLst/>
              <a:cxnLst>
                <a:cxn ang="0">
                  <a:pos x="T0" y="T1"/>
                </a:cxn>
                <a:cxn ang="0">
                  <a:pos x="T2" y="T3"/>
                </a:cxn>
                <a:cxn ang="0">
                  <a:pos x="T4" y="T5"/>
                </a:cxn>
                <a:cxn ang="0">
                  <a:pos x="T6" y="T7"/>
                </a:cxn>
                <a:cxn ang="0">
                  <a:pos x="T8" y="T9"/>
                </a:cxn>
                <a:cxn ang="0">
                  <a:pos x="T10" y="T11"/>
                </a:cxn>
              </a:cxnLst>
              <a:rect l="0" t="0" r="r" b="b"/>
              <a:pathLst>
                <a:path w="25" h="17">
                  <a:moveTo>
                    <a:pt x="25" y="17"/>
                  </a:moveTo>
                  <a:cubicBezTo>
                    <a:pt x="15" y="17"/>
                    <a:pt x="5" y="11"/>
                    <a:pt x="0" y="3"/>
                  </a:cubicBezTo>
                  <a:cubicBezTo>
                    <a:pt x="6" y="0"/>
                    <a:pt x="6" y="0"/>
                    <a:pt x="6" y="0"/>
                  </a:cubicBezTo>
                  <a:cubicBezTo>
                    <a:pt x="9" y="6"/>
                    <a:pt x="17" y="11"/>
                    <a:pt x="25" y="11"/>
                  </a:cubicBezTo>
                  <a:cubicBezTo>
                    <a:pt x="25" y="11"/>
                    <a:pt x="25" y="11"/>
                    <a:pt x="25" y="11"/>
                  </a:cubicBezTo>
                  <a:cubicBezTo>
                    <a:pt x="25" y="17"/>
                    <a:pt x="25" y="17"/>
                    <a:pt x="2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19" name="Rectangle 63">
              <a:extLst>
                <a:ext uri="{FF2B5EF4-FFF2-40B4-BE49-F238E27FC236}">
                  <a16:creationId xmlns:a16="http://schemas.microsoft.com/office/drawing/2014/main" id="{F504BD7F-6574-3E14-811C-594EEF0D6418}"/>
                </a:ext>
              </a:extLst>
            </p:cNvPr>
            <p:cNvSpPr>
              <a:spLocks noChangeArrowheads="1"/>
            </p:cNvSpPr>
            <p:nvPr/>
          </p:nvSpPr>
          <p:spPr bwMode="auto">
            <a:xfrm>
              <a:off x="530" y="2940"/>
              <a:ext cx="18" cy="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0" name="Freeform 64">
              <a:extLst>
                <a:ext uri="{FF2B5EF4-FFF2-40B4-BE49-F238E27FC236}">
                  <a16:creationId xmlns:a16="http://schemas.microsoft.com/office/drawing/2014/main" id="{E0C86FDB-9E89-DD04-F84C-3F67C84A71D2}"/>
                </a:ext>
              </a:extLst>
            </p:cNvPr>
            <p:cNvSpPr>
              <a:spLocks noEditPoints="1"/>
            </p:cNvSpPr>
            <p:nvPr/>
          </p:nvSpPr>
          <p:spPr bwMode="auto">
            <a:xfrm>
              <a:off x="872" y="3133"/>
              <a:ext cx="69" cy="154"/>
            </a:xfrm>
            <a:custGeom>
              <a:avLst/>
              <a:gdLst>
                <a:gd name="T0" fmla="*/ 20 w 23"/>
                <a:gd name="T1" fmla="*/ 51 h 51"/>
                <a:gd name="T2" fmla="*/ 3 w 23"/>
                <a:gd name="T3" fmla="*/ 51 h 51"/>
                <a:gd name="T4" fmla="*/ 0 w 23"/>
                <a:gd name="T5" fmla="*/ 48 h 51"/>
                <a:gd name="T6" fmla="*/ 0 w 23"/>
                <a:gd name="T7" fmla="*/ 3 h 51"/>
                <a:gd name="T8" fmla="*/ 3 w 23"/>
                <a:gd name="T9" fmla="*/ 0 h 51"/>
                <a:gd name="T10" fmla="*/ 20 w 23"/>
                <a:gd name="T11" fmla="*/ 0 h 51"/>
                <a:gd name="T12" fmla="*/ 23 w 23"/>
                <a:gd name="T13" fmla="*/ 3 h 51"/>
                <a:gd name="T14" fmla="*/ 23 w 23"/>
                <a:gd name="T15" fmla="*/ 48 h 51"/>
                <a:gd name="T16" fmla="*/ 20 w 23"/>
                <a:gd name="T17" fmla="*/ 51 h 51"/>
                <a:gd name="T18" fmla="*/ 6 w 23"/>
                <a:gd name="T19" fmla="*/ 45 h 51"/>
                <a:gd name="T20" fmla="*/ 17 w 23"/>
                <a:gd name="T21" fmla="*/ 45 h 51"/>
                <a:gd name="T22" fmla="*/ 17 w 23"/>
                <a:gd name="T23" fmla="*/ 6 h 51"/>
                <a:gd name="T24" fmla="*/ 6 w 23"/>
                <a:gd name="T25" fmla="*/ 6 h 51"/>
                <a:gd name="T26" fmla="*/ 6 w 23"/>
                <a:gd name="T27" fmla="*/ 4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1">
                  <a:moveTo>
                    <a:pt x="20" y="51"/>
                  </a:moveTo>
                  <a:cubicBezTo>
                    <a:pt x="3" y="51"/>
                    <a:pt x="3" y="51"/>
                    <a:pt x="3" y="51"/>
                  </a:cubicBezTo>
                  <a:cubicBezTo>
                    <a:pt x="1" y="51"/>
                    <a:pt x="0" y="50"/>
                    <a:pt x="0" y="48"/>
                  </a:cubicBezTo>
                  <a:cubicBezTo>
                    <a:pt x="0" y="3"/>
                    <a:pt x="0" y="3"/>
                    <a:pt x="0" y="3"/>
                  </a:cubicBezTo>
                  <a:cubicBezTo>
                    <a:pt x="0" y="1"/>
                    <a:pt x="1" y="0"/>
                    <a:pt x="3" y="0"/>
                  </a:cubicBezTo>
                  <a:cubicBezTo>
                    <a:pt x="20" y="0"/>
                    <a:pt x="20" y="0"/>
                    <a:pt x="20" y="0"/>
                  </a:cubicBezTo>
                  <a:cubicBezTo>
                    <a:pt x="22" y="0"/>
                    <a:pt x="23" y="1"/>
                    <a:pt x="23" y="3"/>
                  </a:cubicBezTo>
                  <a:cubicBezTo>
                    <a:pt x="23" y="48"/>
                    <a:pt x="23" y="48"/>
                    <a:pt x="23" y="48"/>
                  </a:cubicBezTo>
                  <a:cubicBezTo>
                    <a:pt x="23" y="50"/>
                    <a:pt x="22" y="51"/>
                    <a:pt x="20" y="51"/>
                  </a:cubicBezTo>
                  <a:close/>
                  <a:moveTo>
                    <a:pt x="6" y="45"/>
                  </a:moveTo>
                  <a:cubicBezTo>
                    <a:pt x="17" y="45"/>
                    <a:pt x="17" y="45"/>
                    <a:pt x="17" y="45"/>
                  </a:cubicBezTo>
                  <a:cubicBezTo>
                    <a:pt x="17" y="6"/>
                    <a:pt x="17" y="6"/>
                    <a:pt x="17" y="6"/>
                  </a:cubicBezTo>
                  <a:cubicBezTo>
                    <a:pt x="6" y="6"/>
                    <a:pt x="6" y="6"/>
                    <a:pt x="6" y="6"/>
                  </a:cubicBezTo>
                  <a:lnTo>
                    <a:pt x="6"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121" name="Freeform 66">
              <a:extLst>
                <a:ext uri="{FF2B5EF4-FFF2-40B4-BE49-F238E27FC236}">
                  <a16:creationId xmlns:a16="http://schemas.microsoft.com/office/drawing/2014/main" id="{DDB0D66D-F18C-7F0A-0F80-03B35261C871}"/>
                </a:ext>
              </a:extLst>
            </p:cNvPr>
            <p:cNvSpPr>
              <a:spLocks/>
            </p:cNvSpPr>
            <p:nvPr/>
          </p:nvSpPr>
          <p:spPr bwMode="auto">
            <a:xfrm>
              <a:off x="730" y="3145"/>
              <a:ext cx="123" cy="100"/>
            </a:xfrm>
            <a:custGeom>
              <a:avLst/>
              <a:gdLst>
                <a:gd name="T0" fmla="*/ 20 w 41"/>
                <a:gd name="T1" fmla="*/ 33 h 33"/>
                <a:gd name="T2" fmla="*/ 3 w 41"/>
                <a:gd name="T3" fmla="*/ 15 h 33"/>
                <a:gd name="T4" fmla="*/ 3 w 41"/>
                <a:gd name="T5" fmla="*/ 14 h 33"/>
                <a:gd name="T6" fmla="*/ 6 w 41"/>
                <a:gd name="T7" fmla="*/ 2 h 33"/>
                <a:gd name="T8" fmla="*/ 18 w 41"/>
                <a:gd name="T9" fmla="*/ 4 h 33"/>
                <a:gd name="T10" fmla="*/ 24 w 41"/>
                <a:gd name="T11" fmla="*/ 9 h 33"/>
                <a:gd name="T12" fmla="*/ 30 w 41"/>
                <a:gd name="T13" fmla="*/ 9 h 33"/>
                <a:gd name="T14" fmla="*/ 31 w 41"/>
                <a:gd name="T15" fmla="*/ 9 h 33"/>
                <a:gd name="T16" fmla="*/ 41 w 41"/>
                <a:gd name="T17" fmla="*/ 21 h 33"/>
                <a:gd name="T18" fmla="*/ 35 w 41"/>
                <a:gd name="T19" fmla="*/ 22 h 33"/>
                <a:gd name="T20" fmla="*/ 30 w 41"/>
                <a:gd name="T21" fmla="*/ 15 h 33"/>
                <a:gd name="T22" fmla="*/ 23 w 41"/>
                <a:gd name="T23" fmla="*/ 15 h 33"/>
                <a:gd name="T24" fmla="*/ 21 w 41"/>
                <a:gd name="T25" fmla="*/ 14 h 33"/>
                <a:gd name="T26" fmla="*/ 14 w 41"/>
                <a:gd name="T27" fmla="*/ 8 h 33"/>
                <a:gd name="T28" fmla="*/ 9 w 41"/>
                <a:gd name="T29" fmla="*/ 7 h 33"/>
                <a:gd name="T30" fmla="*/ 8 w 41"/>
                <a:gd name="T31" fmla="*/ 12 h 33"/>
                <a:gd name="T32" fmla="*/ 25 w 41"/>
                <a:gd name="T33" fmla="*/ 28 h 33"/>
                <a:gd name="T34" fmla="*/ 20 w 41"/>
                <a:gd name="T3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33">
                  <a:moveTo>
                    <a:pt x="20" y="33"/>
                  </a:moveTo>
                  <a:cubicBezTo>
                    <a:pt x="3" y="15"/>
                    <a:pt x="3" y="15"/>
                    <a:pt x="3" y="15"/>
                  </a:cubicBezTo>
                  <a:cubicBezTo>
                    <a:pt x="3" y="15"/>
                    <a:pt x="3" y="15"/>
                    <a:pt x="3" y="14"/>
                  </a:cubicBezTo>
                  <a:cubicBezTo>
                    <a:pt x="0" y="9"/>
                    <a:pt x="3" y="4"/>
                    <a:pt x="6" y="2"/>
                  </a:cubicBezTo>
                  <a:cubicBezTo>
                    <a:pt x="10" y="0"/>
                    <a:pt x="15" y="0"/>
                    <a:pt x="18" y="4"/>
                  </a:cubicBezTo>
                  <a:cubicBezTo>
                    <a:pt x="24" y="9"/>
                    <a:pt x="24" y="9"/>
                    <a:pt x="24" y="9"/>
                  </a:cubicBezTo>
                  <a:cubicBezTo>
                    <a:pt x="30" y="9"/>
                    <a:pt x="30" y="9"/>
                    <a:pt x="30" y="9"/>
                  </a:cubicBezTo>
                  <a:cubicBezTo>
                    <a:pt x="30" y="9"/>
                    <a:pt x="30" y="9"/>
                    <a:pt x="31" y="9"/>
                  </a:cubicBezTo>
                  <a:cubicBezTo>
                    <a:pt x="34" y="10"/>
                    <a:pt x="41" y="13"/>
                    <a:pt x="41" y="21"/>
                  </a:cubicBezTo>
                  <a:cubicBezTo>
                    <a:pt x="35" y="22"/>
                    <a:pt x="35" y="22"/>
                    <a:pt x="35" y="22"/>
                  </a:cubicBezTo>
                  <a:cubicBezTo>
                    <a:pt x="35" y="17"/>
                    <a:pt x="31" y="15"/>
                    <a:pt x="30" y="15"/>
                  </a:cubicBezTo>
                  <a:cubicBezTo>
                    <a:pt x="23" y="15"/>
                    <a:pt x="23" y="15"/>
                    <a:pt x="23" y="15"/>
                  </a:cubicBezTo>
                  <a:cubicBezTo>
                    <a:pt x="22" y="15"/>
                    <a:pt x="21" y="15"/>
                    <a:pt x="21" y="14"/>
                  </a:cubicBezTo>
                  <a:cubicBezTo>
                    <a:pt x="14" y="8"/>
                    <a:pt x="14" y="8"/>
                    <a:pt x="14" y="8"/>
                  </a:cubicBezTo>
                  <a:cubicBezTo>
                    <a:pt x="12" y="6"/>
                    <a:pt x="10" y="7"/>
                    <a:pt x="9" y="7"/>
                  </a:cubicBezTo>
                  <a:cubicBezTo>
                    <a:pt x="9" y="8"/>
                    <a:pt x="7" y="9"/>
                    <a:pt x="8" y="12"/>
                  </a:cubicBezTo>
                  <a:cubicBezTo>
                    <a:pt x="25" y="28"/>
                    <a:pt x="25" y="28"/>
                    <a:pt x="25" y="28"/>
                  </a:cubicBezTo>
                  <a:lnTo>
                    <a:pt x="20" y="3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122" name="Rectangle 68">
              <a:extLst>
                <a:ext uri="{FF2B5EF4-FFF2-40B4-BE49-F238E27FC236}">
                  <a16:creationId xmlns:a16="http://schemas.microsoft.com/office/drawing/2014/main" id="{9B714502-CD7E-34D7-AC21-F29216D66227}"/>
                </a:ext>
              </a:extLst>
            </p:cNvPr>
            <p:cNvSpPr>
              <a:spLocks noChangeArrowheads="1"/>
            </p:cNvSpPr>
            <p:nvPr/>
          </p:nvSpPr>
          <p:spPr bwMode="auto">
            <a:xfrm>
              <a:off x="899" y="3163"/>
              <a:ext cx="18" cy="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3" name="Freeform 57">
              <a:extLst>
                <a:ext uri="{FF2B5EF4-FFF2-40B4-BE49-F238E27FC236}">
                  <a16:creationId xmlns:a16="http://schemas.microsoft.com/office/drawing/2014/main" id="{324105EC-28D5-085B-687A-06303EA6EB03}"/>
                </a:ext>
              </a:extLst>
            </p:cNvPr>
            <p:cNvSpPr>
              <a:spLocks noEditPoints="1"/>
            </p:cNvSpPr>
            <p:nvPr/>
          </p:nvSpPr>
          <p:spPr bwMode="auto">
            <a:xfrm>
              <a:off x="624" y="2885"/>
              <a:ext cx="202" cy="179"/>
            </a:xfrm>
            <a:custGeom>
              <a:avLst/>
              <a:gdLst>
                <a:gd name="T0" fmla="*/ 60 w 67"/>
                <a:gd name="T1" fmla="*/ 59 h 59"/>
                <a:gd name="T2" fmla="*/ 38 w 67"/>
                <a:gd name="T3" fmla="*/ 59 h 59"/>
                <a:gd name="T4" fmla="*/ 33 w 67"/>
                <a:gd name="T5" fmla="*/ 56 h 59"/>
                <a:gd name="T6" fmla="*/ 34 w 67"/>
                <a:gd name="T7" fmla="*/ 50 h 59"/>
                <a:gd name="T8" fmla="*/ 36 w 67"/>
                <a:gd name="T9" fmla="*/ 45 h 59"/>
                <a:gd name="T10" fmla="*/ 29 w 67"/>
                <a:gd name="T11" fmla="*/ 39 h 59"/>
                <a:gd name="T12" fmla="*/ 23 w 67"/>
                <a:gd name="T13" fmla="*/ 45 h 59"/>
                <a:gd name="T14" fmla="*/ 25 w 67"/>
                <a:gd name="T15" fmla="*/ 50 h 59"/>
                <a:gd name="T16" fmla="*/ 26 w 67"/>
                <a:gd name="T17" fmla="*/ 56 h 59"/>
                <a:gd name="T18" fmla="*/ 21 w 67"/>
                <a:gd name="T19" fmla="*/ 59 h 59"/>
                <a:gd name="T20" fmla="*/ 8 w 67"/>
                <a:gd name="T21" fmla="*/ 59 h 59"/>
                <a:gd name="T22" fmla="*/ 0 w 67"/>
                <a:gd name="T23" fmla="*/ 52 h 59"/>
                <a:gd name="T24" fmla="*/ 0 w 67"/>
                <a:gd name="T25" fmla="*/ 17 h 59"/>
                <a:gd name="T26" fmla="*/ 6 w 67"/>
                <a:gd name="T27" fmla="*/ 17 h 59"/>
                <a:gd name="T28" fmla="*/ 6 w 67"/>
                <a:gd name="T29" fmla="*/ 52 h 59"/>
                <a:gd name="T30" fmla="*/ 8 w 67"/>
                <a:gd name="T31" fmla="*/ 53 h 59"/>
                <a:gd name="T32" fmla="*/ 20 w 67"/>
                <a:gd name="T33" fmla="*/ 53 h 59"/>
                <a:gd name="T34" fmla="*/ 17 w 67"/>
                <a:gd name="T35" fmla="*/ 45 h 59"/>
                <a:gd name="T36" fmla="*/ 29 w 67"/>
                <a:gd name="T37" fmla="*/ 33 h 59"/>
                <a:gd name="T38" fmla="*/ 42 w 67"/>
                <a:gd name="T39" fmla="*/ 45 h 59"/>
                <a:gd name="T40" fmla="*/ 39 w 67"/>
                <a:gd name="T41" fmla="*/ 53 h 59"/>
                <a:gd name="T42" fmla="*/ 60 w 67"/>
                <a:gd name="T43" fmla="*/ 53 h 59"/>
                <a:gd name="T44" fmla="*/ 61 w 67"/>
                <a:gd name="T45" fmla="*/ 52 h 59"/>
                <a:gd name="T46" fmla="*/ 61 w 67"/>
                <a:gd name="T47" fmla="*/ 39 h 59"/>
                <a:gd name="T48" fmla="*/ 53 w 67"/>
                <a:gd name="T49" fmla="*/ 42 h 59"/>
                <a:gd name="T50" fmla="*/ 41 w 67"/>
                <a:gd name="T51" fmla="*/ 29 h 59"/>
                <a:gd name="T52" fmla="*/ 53 w 67"/>
                <a:gd name="T53" fmla="*/ 17 h 59"/>
                <a:gd name="T54" fmla="*/ 61 w 67"/>
                <a:gd name="T55" fmla="*/ 20 h 59"/>
                <a:gd name="T56" fmla="*/ 61 w 67"/>
                <a:gd name="T57" fmla="*/ 7 h 59"/>
                <a:gd name="T58" fmla="*/ 60 w 67"/>
                <a:gd name="T59" fmla="*/ 6 h 59"/>
                <a:gd name="T60" fmla="*/ 14 w 67"/>
                <a:gd name="T61" fmla="*/ 6 h 59"/>
                <a:gd name="T62" fmla="*/ 14 w 67"/>
                <a:gd name="T63" fmla="*/ 0 h 59"/>
                <a:gd name="T64" fmla="*/ 60 w 67"/>
                <a:gd name="T65" fmla="*/ 0 h 59"/>
                <a:gd name="T66" fmla="*/ 67 w 67"/>
                <a:gd name="T67" fmla="*/ 7 h 59"/>
                <a:gd name="T68" fmla="*/ 67 w 67"/>
                <a:gd name="T69" fmla="*/ 21 h 59"/>
                <a:gd name="T70" fmla="*/ 63 w 67"/>
                <a:gd name="T71" fmla="*/ 26 h 59"/>
                <a:gd name="T72" fmla="*/ 57 w 67"/>
                <a:gd name="T73" fmla="*/ 25 h 59"/>
                <a:gd name="T74" fmla="*/ 53 w 67"/>
                <a:gd name="T75" fmla="*/ 23 h 59"/>
                <a:gd name="T76" fmla="*/ 47 w 67"/>
                <a:gd name="T77" fmla="*/ 29 h 59"/>
                <a:gd name="T78" fmla="*/ 53 w 67"/>
                <a:gd name="T79" fmla="*/ 36 h 59"/>
                <a:gd name="T80" fmla="*/ 57 w 67"/>
                <a:gd name="T81" fmla="*/ 34 h 59"/>
                <a:gd name="T82" fmla="*/ 63 w 67"/>
                <a:gd name="T83" fmla="*/ 33 h 59"/>
                <a:gd name="T84" fmla="*/ 67 w 67"/>
                <a:gd name="T85" fmla="*/ 38 h 59"/>
                <a:gd name="T86" fmla="*/ 67 w 67"/>
                <a:gd name="T87" fmla="*/ 52 h 59"/>
                <a:gd name="T88" fmla="*/ 60 w 67"/>
                <a:gd name="T89" fmla="*/ 59 h 59"/>
                <a:gd name="T90" fmla="*/ 21 w 67"/>
                <a:gd name="T91" fmla="*/ 53 h 59"/>
                <a:gd name="T92" fmla="*/ 21 w 67"/>
                <a:gd name="T93" fmla="*/ 53 h 59"/>
                <a:gd name="T94" fmla="*/ 21 w 67"/>
                <a:gd name="T95" fmla="*/ 5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7" h="59">
                  <a:moveTo>
                    <a:pt x="60" y="59"/>
                  </a:moveTo>
                  <a:cubicBezTo>
                    <a:pt x="38" y="59"/>
                    <a:pt x="38" y="59"/>
                    <a:pt x="38" y="59"/>
                  </a:cubicBezTo>
                  <a:cubicBezTo>
                    <a:pt x="36" y="59"/>
                    <a:pt x="34" y="58"/>
                    <a:pt x="33" y="56"/>
                  </a:cubicBezTo>
                  <a:cubicBezTo>
                    <a:pt x="32" y="54"/>
                    <a:pt x="32" y="51"/>
                    <a:pt x="34" y="50"/>
                  </a:cubicBezTo>
                  <a:cubicBezTo>
                    <a:pt x="35" y="49"/>
                    <a:pt x="36" y="47"/>
                    <a:pt x="36" y="45"/>
                  </a:cubicBezTo>
                  <a:cubicBezTo>
                    <a:pt x="36" y="42"/>
                    <a:pt x="33" y="39"/>
                    <a:pt x="29" y="39"/>
                  </a:cubicBezTo>
                  <a:cubicBezTo>
                    <a:pt x="26" y="39"/>
                    <a:pt x="23" y="42"/>
                    <a:pt x="23" y="45"/>
                  </a:cubicBezTo>
                  <a:cubicBezTo>
                    <a:pt x="23" y="47"/>
                    <a:pt x="24" y="49"/>
                    <a:pt x="25" y="50"/>
                  </a:cubicBezTo>
                  <a:cubicBezTo>
                    <a:pt x="26" y="51"/>
                    <a:pt x="27" y="54"/>
                    <a:pt x="26" y="56"/>
                  </a:cubicBezTo>
                  <a:cubicBezTo>
                    <a:pt x="25" y="58"/>
                    <a:pt x="23" y="59"/>
                    <a:pt x="21" y="59"/>
                  </a:cubicBezTo>
                  <a:cubicBezTo>
                    <a:pt x="8" y="59"/>
                    <a:pt x="8" y="59"/>
                    <a:pt x="8" y="59"/>
                  </a:cubicBezTo>
                  <a:cubicBezTo>
                    <a:pt x="4" y="59"/>
                    <a:pt x="0" y="56"/>
                    <a:pt x="0" y="52"/>
                  </a:cubicBezTo>
                  <a:cubicBezTo>
                    <a:pt x="0" y="17"/>
                    <a:pt x="0" y="17"/>
                    <a:pt x="0" y="17"/>
                  </a:cubicBezTo>
                  <a:cubicBezTo>
                    <a:pt x="6" y="17"/>
                    <a:pt x="6" y="17"/>
                    <a:pt x="6" y="17"/>
                  </a:cubicBezTo>
                  <a:cubicBezTo>
                    <a:pt x="6" y="52"/>
                    <a:pt x="6" y="52"/>
                    <a:pt x="6" y="52"/>
                  </a:cubicBezTo>
                  <a:cubicBezTo>
                    <a:pt x="6" y="53"/>
                    <a:pt x="7" y="53"/>
                    <a:pt x="8" y="53"/>
                  </a:cubicBezTo>
                  <a:cubicBezTo>
                    <a:pt x="20" y="53"/>
                    <a:pt x="20" y="53"/>
                    <a:pt x="20" y="53"/>
                  </a:cubicBezTo>
                  <a:cubicBezTo>
                    <a:pt x="18" y="51"/>
                    <a:pt x="17" y="48"/>
                    <a:pt x="17" y="45"/>
                  </a:cubicBezTo>
                  <a:cubicBezTo>
                    <a:pt x="17" y="39"/>
                    <a:pt x="23" y="33"/>
                    <a:pt x="29" y="33"/>
                  </a:cubicBezTo>
                  <a:cubicBezTo>
                    <a:pt x="36" y="33"/>
                    <a:pt x="42" y="39"/>
                    <a:pt x="42" y="45"/>
                  </a:cubicBezTo>
                  <a:cubicBezTo>
                    <a:pt x="42" y="48"/>
                    <a:pt x="41" y="51"/>
                    <a:pt x="39" y="53"/>
                  </a:cubicBezTo>
                  <a:cubicBezTo>
                    <a:pt x="60" y="53"/>
                    <a:pt x="60" y="53"/>
                    <a:pt x="60" y="53"/>
                  </a:cubicBezTo>
                  <a:cubicBezTo>
                    <a:pt x="60" y="53"/>
                    <a:pt x="61" y="53"/>
                    <a:pt x="61" y="52"/>
                  </a:cubicBezTo>
                  <a:cubicBezTo>
                    <a:pt x="61" y="39"/>
                    <a:pt x="61" y="39"/>
                    <a:pt x="61" y="39"/>
                  </a:cubicBezTo>
                  <a:cubicBezTo>
                    <a:pt x="59" y="41"/>
                    <a:pt x="56" y="42"/>
                    <a:pt x="53" y="42"/>
                  </a:cubicBezTo>
                  <a:cubicBezTo>
                    <a:pt x="46" y="42"/>
                    <a:pt x="41" y="36"/>
                    <a:pt x="41" y="29"/>
                  </a:cubicBezTo>
                  <a:cubicBezTo>
                    <a:pt x="41" y="23"/>
                    <a:pt x="46" y="17"/>
                    <a:pt x="53" y="17"/>
                  </a:cubicBezTo>
                  <a:cubicBezTo>
                    <a:pt x="56" y="17"/>
                    <a:pt x="59" y="18"/>
                    <a:pt x="61" y="20"/>
                  </a:cubicBezTo>
                  <a:cubicBezTo>
                    <a:pt x="61" y="7"/>
                    <a:pt x="61" y="7"/>
                    <a:pt x="61" y="7"/>
                  </a:cubicBezTo>
                  <a:cubicBezTo>
                    <a:pt x="61" y="6"/>
                    <a:pt x="60" y="6"/>
                    <a:pt x="60" y="6"/>
                  </a:cubicBezTo>
                  <a:cubicBezTo>
                    <a:pt x="14" y="6"/>
                    <a:pt x="14" y="6"/>
                    <a:pt x="14" y="6"/>
                  </a:cubicBezTo>
                  <a:cubicBezTo>
                    <a:pt x="14" y="0"/>
                    <a:pt x="14" y="0"/>
                    <a:pt x="14" y="0"/>
                  </a:cubicBezTo>
                  <a:cubicBezTo>
                    <a:pt x="60" y="0"/>
                    <a:pt x="60" y="0"/>
                    <a:pt x="60" y="0"/>
                  </a:cubicBezTo>
                  <a:cubicBezTo>
                    <a:pt x="64" y="0"/>
                    <a:pt x="67" y="3"/>
                    <a:pt x="67" y="7"/>
                  </a:cubicBezTo>
                  <a:cubicBezTo>
                    <a:pt x="67" y="21"/>
                    <a:pt x="67" y="21"/>
                    <a:pt x="67" y="21"/>
                  </a:cubicBezTo>
                  <a:cubicBezTo>
                    <a:pt x="67" y="23"/>
                    <a:pt x="66" y="25"/>
                    <a:pt x="63" y="26"/>
                  </a:cubicBezTo>
                  <a:cubicBezTo>
                    <a:pt x="61" y="27"/>
                    <a:pt x="59" y="27"/>
                    <a:pt x="57" y="25"/>
                  </a:cubicBezTo>
                  <a:cubicBezTo>
                    <a:pt x="56" y="24"/>
                    <a:pt x="55" y="23"/>
                    <a:pt x="53" y="23"/>
                  </a:cubicBezTo>
                  <a:cubicBezTo>
                    <a:pt x="49" y="23"/>
                    <a:pt x="47" y="26"/>
                    <a:pt x="47" y="29"/>
                  </a:cubicBezTo>
                  <a:cubicBezTo>
                    <a:pt x="47" y="33"/>
                    <a:pt x="49" y="36"/>
                    <a:pt x="53" y="36"/>
                  </a:cubicBezTo>
                  <a:cubicBezTo>
                    <a:pt x="55" y="36"/>
                    <a:pt x="56" y="35"/>
                    <a:pt x="57" y="34"/>
                  </a:cubicBezTo>
                  <a:cubicBezTo>
                    <a:pt x="59" y="32"/>
                    <a:pt x="61" y="32"/>
                    <a:pt x="63" y="33"/>
                  </a:cubicBezTo>
                  <a:cubicBezTo>
                    <a:pt x="66" y="34"/>
                    <a:pt x="67" y="36"/>
                    <a:pt x="67" y="38"/>
                  </a:cubicBezTo>
                  <a:cubicBezTo>
                    <a:pt x="67" y="52"/>
                    <a:pt x="67" y="52"/>
                    <a:pt x="67" y="52"/>
                  </a:cubicBezTo>
                  <a:cubicBezTo>
                    <a:pt x="67" y="56"/>
                    <a:pt x="64" y="59"/>
                    <a:pt x="60" y="59"/>
                  </a:cubicBezTo>
                  <a:close/>
                  <a:moveTo>
                    <a:pt x="21" y="53"/>
                  </a:moveTo>
                  <a:cubicBezTo>
                    <a:pt x="21" y="53"/>
                    <a:pt x="21" y="53"/>
                    <a:pt x="21" y="53"/>
                  </a:cubicBezTo>
                  <a:cubicBezTo>
                    <a:pt x="21" y="53"/>
                    <a:pt x="21" y="53"/>
                    <a:pt x="21"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4" name="Freeform 61">
              <a:extLst>
                <a:ext uri="{FF2B5EF4-FFF2-40B4-BE49-F238E27FC236}">
                  <a16:creationId xmlns:a16="http://schemas.microsoft.com/office/drawing/2014/main" id="{3AF0E6F2-444A-7370-7749-E3E6DAA4E2E1}"/>
                </a:ext>
              </a:extLst>
            </p:cNvPr>
            <p:cNvSpPr>
              <a:spLocks/>
            </p:cNvSpPr>
            <p:nvPr/>
          </p:nvSpPr>
          <p:spPr bwMode="auto">
            <a:xfrm>
              <a:off x="594" y="2870"/>
              <a:ext cx="123" cy="97"/>
            </a:xfrm>
            <a:custGeom>
              <a:avLst/>
              <a:gdLst>
                <a:gd name="T0" fmla="*/ 30 w 41"/>
                <a:gd name="T1" fmla="*/ 32 h 32"/>
                <a:gd name="T2" fmla="*/ 23 w 41"/>
                <a:gd name="T3" fmla="*/ 29 h 32"/>
                <a:gd name="T4" fmla="*/ 17 w 41"/>
                <a:gd name="T5" fmla="*/ 24 h 32"/>
                <a:gd name="T6" fmla="*/ 11 w 41"/>
                <a:gd name="T7" fmla="*/ 24 h 32"/>
                <a:gd name="T8" fmla="*/ 10 w 41"/>
                <a:gd name="T9" fmla="*/ 24 h 32"/>
                <a:gd name="T10" fmla="*/ 0 w 41"/>
                <a:gd name="T11" fmla="*/ 12 h 32"/>
                <a:gd name="T12" fmla="*/ 6 w 41"/>
                <a:gd name="T13" fmla="*/ 11 h 32"/>
                <a:gd name="T14" fmla="*/ 11 w 41"/>
                <a:gd name="T15" fmla="*/ 18 h 32"/>
                <a:gd name="T16" fmla="*/ 18 w 41"/>
                <a:gd name="T17" fmla="*/ 18 h 32"/>
                <a:gd name="T18" fmla="*/ 20 w 41"/>
                <a:gd name="T19" fmla="*/ 19 h 32"/>
                <a:gd name="T20" fmla="*/ 27 w 41"/>
                <a:gd name="T21" fmla="*/ 25 h 32"/>
                <a:gd name="T22" fmla="*/ 32 w 41"/>
                <a:gd name="T23" fmla="*/ 26 h 32"/>
                <a:gd name="T24" fmla="*/ 33 w 41"/>
                <a:gd name="T25" fmla="*/ 21 h 32"/>
                <a:gd name="T26" fmla="*/ 16 w 41"/>
                <a:gd name="T27" fmla="*/ 5 h 32"/>
                <a:gd name="T28" fmla="*/ 21 w 41"/>
                <a:gd name="T29" fmla="*/ 0 h 32"/>
                <a:gd name="T30" fmla="*/ 38 w 41"/>
                <a:gd name="T31" fmla="*/ 18 h 32"/>
                <a:gd name="T32" fmla="*/ 38 w 41"/>
                <a:gd name="T33" fmla="*/ 19 h 32"/>
                <a:gd name="T34" fmla="*/ 35 w 41"/>
                <a:gd name="T35" fmla="*/ 31 h 32"/>
                <a:gd name="T36" fmla="*/ 30 w 41"/>
                <a:gd name="T3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32">
                  <a:moveTo>
                    <a:pt x="30" y="32"/>
                  </a:moveTo>
                  <a:cubicBezTo>
                    <a:pt x="27" y="32"/>
                    <a:pt x="25" y="31"/>
                    <a:pt x="23" y="29"/>
                  </a:cubicBezTo>
                  <a:cubicBezTo>
                    <a:pt x="17" y="24"/>
                    <a:pt x="17" y="24"/>
                    <a:pt x="17" y="24"/>
                  </a:cubicBezTo>
                  <a:cubicBezTo>
                    <a:pt x="11" y="24"/>
                    <a:pt x="11" y="24"/>
                    <a:pt x="11" y="24"/>
                  </a:cubicBezTo>
                  <a:cubicBezTo>
                    <a:pt x="11" y="24"/>
                    <a:pt x="11" y="24"/>
                    <a:pt x="10" y="24"/>
                  </a:cubicBezTo>
                  <a:cubicBezTo>
                    <a:pt x="7" y="23"/>
                    <a:pt x="0" y="20"/>
                    <a:pt x="0" y="12"/>
                  </a:cubicBezTo>
                  <a:cubicBezTo>
                    <a:pt x="6" y="11"/>
                    <a:pt x="6" y="11"/>
                    <a:pt x="6" y="11"/>
                  </a:cubicBezTo>
                  <a:cubicBezTo>
                    <a:pt x="6" y="16"/>
                    <a:pt x="10" y="18"/>
                    <a:pt x="11" y="18"/>
                  </a:cubicBezTo>
                  <a:cubicBezTo>
                    <a:pt x="18" y="18"/>
                    <a:pt x="18" y="18"/>
                    <a:pt x="18" y="18"/>
                  </a:cubicBezTo>
                  <a:cubicBezTo>
                    <a:pt x="19" y="18"/>
                    <a:pt x="20" y="18"/>
                    <a:pt x="20" y="19"/>
                  </a:cubicBezTo>
                  <a:cubicBezTo>
                    <a:pt x="27" y="25"/>
                    <a:pt x="27" y="25"/>
                    <a:pt x="27" y="25"/>
                  </a:cubicBezTo>
                  <a:cubicBezTo>
                    <a:pt x="29" y="27"/>
                    <a:pt x="31" y="26"/>
                    <a:pt x="32" y="26"/>
                  </a:cubicBezTo>
                  <a:cubicBezTo>
                    <a:pt x="32" y="25"/>
                    <a:pt x="34" y="24"/>
                    <a:pt x="33" y="21"/>
                  </a:cubicBezTo>
                  <a:cubicBezTo>
                    <a:pt x="16" y="5"/>
                    <a:pt x="16" y="5"/>
                    <a:pt x="16" y="5"/>
                  </a:cubicBezTo>
                  <a:cubicBezTo>
                    <a:pt x="21" y="0"/>
                    <a:pt x="21" y="0"/>
                    <a:pt x="21" y="0"/>
                  </a:cubicBezTo>
                  <a:cubicBezTo>
                    <a:pt x="38" y="18"/>
                    <a:pt x="38" y="18"/>
                    <a:pt x="38" y="18"/>
                  </a:cubicBezTo>
                  <a:cubicBezTo>
                    <a:pt x="38" y="18"/>
                    <a:pt x="38" y="18"/>
                    <a:pt x="38" y="19"/>
                  </a:cubicBezTo>
                  <a:cubicBezTo>
                    <a:pt x="41" y="24"/>
                    <a:pt x="38" y="29"/>
                    <a:pt x="35" y="31"/>
                  </a:cubicBezTo>
                  <a:cubicBezTo>
                    <a:pt x="33" y="32"/>
                    <a:pt x="32" y="32"/>
                    <a:pt x="3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nvGrpSpPr>
          <p:cNvPr id="126" name="Group 267">
            <a:extLst>
              <a:ext uri="{FF2B5EF4-FFF2-40B4-BE49-F238E27FC236}">
                <a16:creationId xmlns:a16="http://schemas.microsoft.com/office/drawing/2014/main" id="{208C8A8A-D4A4-E318-D132-7DF75BB7BF53}"/>
              </a:ext>
            </a:extLst>
          </p:cNvPr>
          <p:cNvGrpSpPr>
            <a:grpSpLocks noChangeAspect="1"/>
          </p:cNvGrpSpPr>
          <p:nvPr/>
        </p:nvGrpSpPr>
        <p:grpSpPr bwMode="auto">
          <a:xfrm>
            <a:off x="10599891" y="1850819"/>
            <a:ext cx="661260" cy="544266"/>
            <a:chOff x="3700" y="2052"/>
            <a:chExt cx="280" cy="214"/>
          </a:xfrm>
          <a:solidFill>
            <a:schemeClr val="tx2"/>
          </a:solidFill>
        </p:grpSpPr>
        <p:sp>
          <p:nvSpPr>
            <p:cNvPr id="127" name="Freeform 268">
              <a:extLst>
                <a:ext uri="{FF2B5EF4-FFF2-40B4-BE49-F238E27FC236}">
                  <a16:creationId xmlns:a16="http://schemas.microsoft.com/office/drawing/2014/main" id="{1E8A6A6B-4029-CE46-05D6-40C269DEE743}"/>
                </a:ext>
              </a:extLst>
            </p:cNvPr>
            <p:cNvSpPr>
              <a:spLocks/>
            </p:cNvSpPr>
            <p:nvPr/>
          </p:nvSpPr>
          <p:spPr bwMode="auto">
            <a:xfrm>
              <a:off x="3700" y="2052"/>
              <a:ext cx="224" cy="159"/>
            </a:xfrm>
            <a:custGeom>
              <a:avLst/>
              <a:gdLst>
                <a:gd name="T0" fmla="*/ 86 w 107"/>
                <a:gd name="T1" fmla="*/ 75 h 75"/>
                <a:gd name="T2" fmla="*/ 10 w 107"/>
                <a:gd name="T3" fmla="*/ 75 h 75"/>
                <a:gd name="T4" fmla="*/ 0 w 107"/>
                <a:gd name="T5" fmla="*/ 65 h 75"/>
                <a:gd name="T6" fmla="*/ 0 w 107"/>
                <a:gd name="T7" fmla="*/ 10 h 75"/>
                <a:gd name="T8" fmla="*/ 10 w 107"/>
                <a:gd name="T9" fmla="*/ 0 h 75"/>
                <a:gd name="T10" fmla="*/ 97 w 107"/>
                <a:gd name="T11" fmla="*/ 0 h 75"/>
                <a:gd name="T12" fmla="*/ 107 w 107"/>
                <a:gd name="T13" fmla="*/ 10 h 75"/>
                <a:gd name="T14" fmla="*/ 107 w 107"/>
                <a:gd name="T15" fmla="*/ 24 h 75"/>
                <a:gd name="T16" fmla="*/ 104 w 107"/>
                <a:gd name="T17" fmla="*/ 27 h 75"/>
                <a:gd name="T18" fmla="*/ 101 w 107"/>
                <a:gd name="T19" fmla="*/ 24 h 75"/>
                <a:gd name="T20" fmla="*/ 101 w 107"/>
                <a:gd name="T21" fmla="*/ 10 h 75"/>
                <a:gd name="T22" fmla="*/ 97 w 107"/>
                <a:gd name="T23" fmla="*/ 6 h 75"/>
                <a:gd name="T24" fmla="*/ 10 w 107"/>
                <a:gd name="T25" fmla="*/ 6 h 75"/>
                <a:gd name="T26" fmla="*/ 6 w 107"/>
                <a:gd name="T27" fmla="*/ 10 h 75"/>
                <a:gd name="T28" fmla="*/ 6 w 107"/>
                <a:gd name="T29" fmla="*/ 65 h 75"/>
                <a:gd name="T30" fmla="*/ 10 w 107"/>
                <a:gd name="T31" fmla="*/ 69 h 75"/>
                <a:gd name="T32" fmla="*/ 86 w 107"/>
                <a:gd name="T33" fmla="*/ 69 h 75"/>
                <a:gd name="T34" fmla="*/ 89 w 107"/>
                <a:gd name="T35" fmla="*/ 72 h 75"/>
                <a:gd name="T36" fmla="*/ 86 w 107"/>
                <a:gd name="T3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75">
                  <a:moveTo>
                    <a:pt x="86" y="75"/>
                  </a:moveTo>
                  <a:cubicBezTo>
                    <a:pt x="10" y="75"/>
                    <a:pt x="10" y="75"/>
                    <a:pt x="10" y="75"/>
                  </a:cubicBezTo>
                  <a:cubicBezTo>
                    <a:pt x="5" y="75"/>
                    <a:pt x="0" y="71"/>
                    <a:pt x="0" y="65"/>
                  </a:cubicBezTo>
                  <a:cubicBezTo>
                    <a:pt x="0" y="10"/>
                    <a:pt x="0" y="10"/>
                    <a:pt x="0" y="10"/>
                  </a:cubicBezTo>
                  <a:cubicBezTo>
                    <a:pt x="0" y="5"/>
                    <a:pt x="5" y="0"/>
                    <a:pt x="10" y="0"/>
                  </a:cubicBezTo>
                  <a:cubicBezTo>
                    <a:pt x="97" y="0"/>
                    <a:pt x="97" y="0"/>
                    <a:pt x="97" y="0"/>
                  </a:cubicBezTo>
                  <a:cubicBezTo>
                    <a:pt x="102" y="0"/>
                    <a:pt x="107" y="5"/>
                    <a:pt x="107" y="10"/>
                  </a:cubicBezTo>
                  <a:cubicBezTo>
                    <a:pt x="107" y="24"/>
                    <a:pt x="107" y="24"/>
                    <a:pt x="107" y="24"/>
                  </a:cubicBezTo>
                  <a:cubicBezTo>
                    <a:pt x="107" y="25"/>
                    <a:pt x="105" y="27"/>
                    <a:pt x="104" y="27"/>
                  </a:cubicBezTo>
                  <a:cubicBezTo>
                    <a:pt x="102" y="27"/>
                    <a:pt x="101" y="25"/>
                    <a:pt x="101" y="24"/>
                  </a:cubicBezTo>
                  <a:cubicBezTo>
                    <a:pt x="101" y="10"/>
                    <a:pt x="101" y="10"/>
                    <a:pt x="101" y="10"/>
                  </a:cubicBezTo>
                  <a:cubicBezTo>
                    <a:pt x="101" y="8"/>
                    <a:pt x="99" y="6"/>
                    <a:pt x="97" y="6"/>
                  </a:cubicBezTo>
                  <a:cubicBezTo>
                    <a:pt x="10" y="6"/>
                    <a:pt x="10" y="6"/>
                    <a:pt x="10" y="6"/>
                  </a:cubicBezTo>
                  <a:cubicBezTo>
                    <a:pt x="8" y="6"/>
                    <a:pt x="6" y="8"/>
                    <a:pt x="6" y="10"/>
                  </a:cubicBezTo>
                  <a:cubicBezTo>
                    <a:pt x="6" y="65"/>
                    <a:pt x="6" y="65"/>
                    <a:pt x="6" y="65"/>
                  </a:cubicBezTo>
                  <a:cubicBezTo>
                    <a:pt x="6" y="67"/>
                    <a:pt x="8" y="69"/>
                    <a:pt x="10" y="69"/>
                  </a:cubicBezTo>
                  <a:cubicBezTo>
                    <a:pt x="86" y="69"/>
                    <a:pt x="86" y="69"/>
                    <a:pt x="86" y="69"/>
                  </a:cubicBezTo>
                  <a:cubicBezTo>
                    <a:pt x="88" y="69"/>
                    <a:pt x="89" y="71"/>
                    <a:pt x="89" y="72"/>
                  </a:cubicBezTo>
                  <a:cubicBezTo>
                    <a:pt x="89" y="74"/>
                    <a:pt x="88" y="75"/>
                    <a:pt x="8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8" name="Freeform 269">
              <a:extLst>
                <a:ext uri="{FF2B5EF4-FFF2-40B4-BE49-F238E27FC236}">
                  <a16:creationId xmlns:a16="http://schemas.microsoft.com/office/drawing/2014/main" id="{024D1709-3BA6-320F-1C41-E8DB552B8622}"/>
                </a:ext>
              </a:extLst>
            </p:cNvPr>
            <p:cNvSpPr>
              <a:spLocks/>
            </p:cNvSpPr>
            <p:nvPr/>
          </p:nvSpPr>
          <p:spPr bwMode="auto">
            <a:xfrm>
              <a:off x="3706" y="2171"/>
              <a:ext cx="182" cy="12"/>
            </a:xfrm>
            <a:custGeom>
              <a:avLst/>
              <a:gdLst>
                <a:gd name="T0" fmla="*/ 84 w 87"/>
                <a:gd name="T1" fmla="*/ 6 h 6"/>
                <a:gd name="T2" fmla="*/ 3 w 87"/>
                <a:gd name="T3" fmla="*/ 6 h 6"/>
                <a:gd name="T4" fmla="*/ 0 w 87"/>
                <a:gd name="T5" fmla="*/ 3 h 6"/>
                <a:gd name="T6" fmla="*/ 3 w 87"/>
                <a:gd name="T7" fmla="*/ 0 h 6"/>
                <a:gd name="T8" fmla="*/ 84 w 87"/>
                <a:gd name="T9" fmla="*/ 0 h 6"/>
                <a:gd name="T10" fmla="*/ 87 w 87"/>
                <a:gd name="T11" fmla="*/ 3 h 6"/>
                <a:gd name="T12" fmla="*/ 84 w 87"/>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87" h="6">
                  <a:moveTo>
                    <a:pt x="84" y="6"/>
                  </a:moveTo>
                  <a:cubicBezTo>
                    <a:pt x="3" y="6"/>
                    <a:pt x="3" y="6"/>
                    <a:pt x="3" y="6"/>
                  </a:cubicBezTo>
                  <a:cubicBezTo>
                    <a:pt x="2" y="6"/>
                    <a:pt x="0" y="5"/>
                    <a:pt x="0" y="3"/>
                  </a:cubicBezTo>
                  <a:cubicBezTo>
                    <a:pt x="0" y="2"/>
                    <a:pt x="2" y="0"/>
                    <a:pt x="3" y="0"/>
                  </a:cubicBezTo>
                  <a:cubicBezTo>
                    <a:pt x="84" y="0"/>
                    <a:pt x="84" y="0"/>
                    <a:pt x="84" y="0"/>
                  </a:cubicBezTo>
                  <a:cubicBezTo>
                    <a:pt x="86" y="0"/>
                    <a:pt x="87" y="2"/>
                    <a:pt x="87" y="3"/>
                  </a:cubicBezTo>
                  <a:cubicBezTo>
                    <a:pt x="87" y="5"/>
                    <a:pt x="86" y="6"/>
                    <a:pt x="8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9" name="Freeform 270">
              <a:extLst>
                <a:ext uri="{FF2B5EF4-FFF2-40B4-BE49-F238E27FC236}">
                  <a16:creationId xmlns:a16="http://schemas.microsoft.com/office/drawing/2014/main" id="{3CA5B828-203A-433B-F5D4-748AB08ADB0E}"/>
                </a:ext>
              </a:extLst>
            </p:cNvPr>
            <p:cNvSpPr>
              <a:spLocks/>
            </p:cNvSpPr>
            <p:nvPr/>
          </p:nvSpPr>
          <p:spPr bwMode="auto">
            <a:xfrm>
              <a:off x="3769" y="2228"/>
              <a:ext cx="96" cy="12"/>
            </a:xfrm>
            <a:custGeom>
              <a:avLst/>
              <a:gdLst>
                <a:gd name="T0" fmla="*/ 43 w 46"/>
                <a:gd name="T1" fmla="*/ 6 h 6"/>
                <a:gd name="T2" fmla="*/ 3 w 46"/>
                <a:gd name="T3" fmla="*/ 6 h 6"/>
                <a:gd name="T4" fmla="*/ 0 w 46"/>
                <a:gd name="T5" fmla="*/ 3 h 6"/>
                <a:gd name="T6" fmla="*/ 3 w 46"/>
                <a:gd name="T7" fmla="*/ 0 h 6"/>
                <a:gd name="T8" fmla="*/ 43 w 46"/>
                <a:gd name="T9" fmla="*/ 0 h 6"/>
                <a:gd name="T10" fmla="*/ 46 w 46"/>
                <a:gd name="T11" fmla="*/ 3 h 6"/>
                <a:gd name="T12" fmla="*/ 43 w 46"/>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6" h="6">
                  <a:moveTo>
                    <a:pt x="43" y="6"/>
                  </a:moveTo>
                  <a:cubicBezTo>
                    <a:pt x="3" y="6"/>
                    <a:pt x="3" y="6"/>
                    <a:pt x="3" y="6"/>
                  </a:cubicBezTo>
                  <a:cubicBezTo>
                    <a:pt x="1" y="6"/>
                    <a:pt x="0" y="5"/>
                    <a:pt x="0" y="3"/>
                  </a:cubicBezTo>
                  <a:cubicBezTo>
                    <a:pt x="0" y="1"/>
                    <a:pt x="1" y="0"/>
                    <a:pt x="3" y="0"/>
                  </a:cubicBezTo>
                  <a:cubicBezTo>
                    <a:pt x="43" y="0"/>
                    <a:pt x="43" y="0"/>
                    <a:pt x="43" y="0"/>
                  </a:cubicBezTo>
                  <a:cubicBezTo>
                    <a:pt x="44" y="0"/>
                    <a:pt x="46" y="1"/>
                    <a:pt x="46" y="3"/>
                  </a:cubicBezTo>
                  <a:cubicBezTo>
                    <a:pt x="46" y="5"/>
                    <a:pt x="44" y="6"/>
                    <a:pt x="4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0" name="Freeform 271">
              <a:extLst>
                <a:ext uri="{FF2B5EF4-FFF2-40B4-BE49-F238E27FC236}">
                  <a16:creationId xmlns:a16="http://schemas.microsoft.com/office/drawing/2014/main" id="{12214F3A-99D1-3E2C-A29E-74BBC286120A}"/>
                </a:ext>
              </a:extLst>
            </p:cNvPr>
            <p:cNvSpPr>
              <a:spLocks noEditPoints="1"/>
            </p:cNvSpPr>
            <p:nvPr/>
          </p:nvSpPr>
          <p:spPr bwMode="auto">
            <a:xfrm>
              <a:off x="3875" y="2101"/>
              <a:ext cx="105" cy="165"/>
            </a:xfrm>
            <a:custGeom>
              <a:avLst/>
              <a:gdLst>
                <a:gd name="T0" fmla="*/ 43 w 50"/>
                <a:gd name="T1" fmla="*/ 78 h 78"/>
                <a:gd name="T2" fmla="*/ 7 w 50"/>
                <a:gd name="T3" fmla="*/ 78 h 78"/>
                <a:gd name="T4" fmla="*/ 0 w 50"/>
                <a:gd name="T5" fmla="*/ 71 h 78"/>
                <a:gd name="T6" fmla="*/ 0 w 50"/>
                <a:gd name="T7" fmla="*/ 6 h 78"/>
                <a:gd name="T8" fmla="*/ 7 w 50"/>
                <a:gd name="T9" fmla="*/ 0 h 78"/>
                <a:gd name="T10" fmla="*/ 43 w 50"/>
                <a:gd name="T11" fmla="*/ 0 h 78"/>
                <a:gd name="T12" fmla="*/ 50 w 50"/>
                <a:gd name="T13" fmla="*/ 6 h 78"/>
                <a:gd name="T14" fmla="*/ 50 w 50"/>
                <a:gd name="T15" fmla="*/ 71 h 78"/>
                <a:gd name="T16" fmla="*/ 43 w 50"/>
                <a:gd name="T17" fmla="*/ 78 h 78"/>
                <a:gd name="T18" fmla="*/ 7 w 50"/>
                <a:gd name="T19" fmla="*/ 6 h 78"/>
                <a:gd name="T20" fmla="*/ 6 w 50"/>
                <a:gd name="T21" fmla="*/ 6 h 78"/>
                <a:gd name="T22" fmla="*/ 6 w 50"/>
                <a:gd name="T23" fmla="*/ 71 h 78"/>
                <a:gd name="T24" fmla="*/ 7 w 50"/>
                <a:gd name="T25" fmla="*/ 72 h 78"/>
                <a:gd name="T26" fmla="*/ 43 w 50"/>
                <a:gd name="T27" fmla="*/ 72 h 78"/>
                <a:gd name="T28" fmla="*/ 44 w 50"/>
                <a:gd name="T29" fmla="*/ 71 h 78"/>
                <a:gd name="T30" fmla="*/ 44 w 50"/>
                <a:gd name="T31" fmla="*/ 6 h 78"/>
                <a:gd name="T32" fmla="*/ 43 w 50"/>
                <a:gd name="T33" fmla="*/ 6 h 78"/>
                <a:gd name="T34" fmla="*/ 7 w 50"/>
                <a:gd name="T35" fmla="*/ 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78">
                  <a:moveTo>
                    <a:pt x="43" y="78"/>
                  </a:moveTo>
                  <a:cubicBezTo>
                    <a:pt x="7" y="78"/>
                    <a:pt x="7" y="78"/>
                    <a:pt x="7" y="78"/>
                  </a:cubicBezTo>
                  <a:cubicBezTo>
                    <a:pt x="3" y="78"/>
                    <a:pt x="0" y="74"/>
                    <a:pt x="0" y="71"/>
                  </a:cubicBezTo>
                  <a:cubicBezTo>
                    <a:pt x="0" y="6"/>
                    <a:pt x="0" y="6"/>
                    <a:pt x="0" y="6"/>
                  </a:cubicBezTo>
                  <a:cubicBezTo>
                    <a:pt x="0" y="3"/>
                    <a:pt x="3" y="0"/>
                    <a:pt x="7" y="0"/>
                  </a:cubicBezTo>
                  <a:cubicBezTo>
                    <a:pt x="43" y="0"/>
                    <a:pt x="43" y="0"/>
                    <a:pt x="43" y="0"/>
                  </a:cubicBezTo>
                  <a:cubicBezTo>
                    <a:pt x="47" y="0"/>
                    <a:pt x="50" y="3"/>
                    <a:pt x="50" y="6"/>
                  </a:cubicBezTo>
                  <a:cubicBezTo>
                    <a:pt x="50" y="71"/>
                    <a:pt x="50" y="71"/>
                    <a:pt x="50" y="71"/>
                  </a:cubicBezTo>
                  <a:cubicBezTo>
                    <a:pt x="50" y="74"/>
                    <a:pt x="47" y="78"/>
                    <a:pt x="43" y="78"/>
                  </a:cubicBezTo>
                  <a:close/>
                  <a:moveTo>
                    <a:pt x="7" y="6"/>
                  </a:moveTo>
                  <a:cubicBezTo>
                    <a:pt x="7" y="6"/>
                    <a:pt x="6" y="6"/>
                    <a:pt x="6" y="6"/>
                  </a:cubicBezTo>
                  <a:cubicBezTo>
                    <a:pt x="6" y="71"/>
                    <a:pt x="6" y="71"/>
                    <a:pt x="6" y="71"/>
                  </a:cubicBezTo>
                  <a:cubicBezTo>
                    <a:pt x="6" y="71"/>
                    <a:pt x="7" y="72"/>
                    <a:pt x="7" y="72"/>
                  </a:cubicBezTo>
                  <a:cubicBezTo>
                    <a:pt x="43" y="72"/>
                    <a:pt x="43" y="72"/>
                    <a:pt x="43" y="72"/>
                  </a:cubicBezTo>
                  <a:cubicBezTo>
                    <a:pt x="43" y="72"/>
                    <a:pt x="44" y="71"/>
                    <a:pt x="44" y="71"/>
                  </a:cubicBezTo>
                  <a:cubicBezTo>
                    <a:pt x="44" y="6"/>
                    <a:pt x="44" y="6"/>
                    <a:pt x="44" y="6"/>
                  </a:cubicBezTo>
                  <a:cubicBezTo>
                    <a:pt x="44" y="6"/>
                    <a:pt x="43" y="6"/>
                    <a:pt x="43" y="6"/>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1" name="Freeform 272">
              <a:extLst>
                <a:ext uri="{FF2B5EF4-FFF2-40B4-BE49-F238E27FC236}">
                  <a16:creationId xmlns:a16="http://schemas.microsoft.com/office/drawing/2014/main" id="{15AE62F8-D225-0778-FEFD-87105B407D77}"/>
                </a:ext>
              </a:extLst>
            </p:cNvPr>
            <p:cNvSpPr>
              <a:spLocks/>
            </p:cNvSpPr>
            <p:nvPr/>
          </p:nvSpPr>
          <p:spPr bwMode="auto">
            <a:xfrm>
              <a:off x="3875" y="2211"/>
              <a:ext cx="105" cy="13"/>
            </a:xfrm>
            <a:custGeom>
              <a:avLst/>
              <a:gdLst>
                <a:gd name="T0" fmla="*/ 47 w 50"/>
                <a:gd name="T1" fmla="*/ 6 h 6"/>
                <a:gd name="T2" fmla="*/ 3 w 50"/>
                <a:gd name="T3" fmla="*/ 6 h 6"/>
                <a:gd name="T4" fmla="*/ 0 w 50"/>
                <a:gd name="T5" fmla="*/ 3 h 6"/>
                <a:gd name="T6" fmla="*/ 3 w 50"/>
                <a:gd name="T7" fmla="*/ 0 h 6"/>
                <a:gd name="T8" fmla="*/ 47 w 50"/>
                <a:gd name="T9" fmla="*/ 0 h 6"/>
                <a:gd name="T10" fmla="*/ 50 w 50"/>
                <a:gd name="T11" fmla="*/ 3 h 6"/>
                <a:gd name="T12" fmla="*/ 47 w 5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0" h="6">
                  <a:moveTo>
                    <a:pt x="47" y="6"/>
                  </a:moveTo>
                  <a:cubicBezTo>
                    <a:pt x="3" y="6"/>
                    <a:pt x="3" y="6"/>
                    <a:pt x="3" y="6"/>
                  </a:cubicBezTo>
                  <a:cubicBezTo>
                    <a:pt x="2" y="6"/>
                    <a:pt x="0" y="5"/>
                    <a:pt x="0" y="3"/>
                  </a:cubicBezTo>
                  <a:cubicBezTo>
                    <a:pt x="0" y="1"/>
                    <a:pt x="2" y="0"/>
                    <a:pt x="3" y="0"/>
                  </a:cubicBezTo>
                  <a:cubicBezTo>
                    <a:pt x="47" y="0"/>
                    <a:pt x="47" y="0"/>
                    <a:pt x="47" y="0"/>
                  </a:cubicBezTo>
                  <a:cubicBezTo>
                    <a:pt x="48" y="0"/>
                    <a:pt x="50" y="1"/>
                    <a:pt x="50" y="3"/>
                  </a:cubicBezTo>
                  <a:cubicBezTo>
                    <a:pt x="50" y="5"/>
                    <a:pt x="48" y="6"/>
                    <a:pt x="4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2" name="Freeform 273">
              <a:extLst>
                <a:ext uri="{FF2B5EF4-FFF2-40B4-BE49-F238E27FC236}">
                  <a16:creationId xmlns:a16="http://schemas.microsoft.com/office/drawing/2014/main" id="{0A794AF2-4DB1-40DE-D729-CEF7BDAE3BFE}"/>
                </a:ext>
              </a:extLst>
            </p:cNvPr>
            <p:cNvSpPr>
              <a:spLocks/>
            </p:cNvSpPr>
            <p:nvPr/>
          </p:nvSpPr>
          <p:spPr bwMode="auto">
            <a:xfrm>
              <a:off x="3875" y="2126"/>
              <a:ext cx="105" cy="13"/>
            </a:xfrm>
            <a:custGeom>
              <a:avLst/>
              <a:gdLst>
                <a:gd name="T0" fmla="*/ 47 w 50"/>
                <a:gd name="T1" fmla="*/ 6 h 6"/>
                <a:gd name="T2" fmla="*/ 3 w 50"/>
                <a:gd name="T3" fmla="*/ 6 h 6"/>
                <a:gd name="T4" fmla="*/ 0 w 50"/>
                <a:gd name="T5" fmla="*/ 3 h 6"/>
                <a:gd name="T6" fmla="*/ 3 w 50"/>
                <a:gd name="T7" fmla="*/ 0 h 6"/>
                <a:gd name="T8" fmla="*/ 47 w 50"/>
                <a:gd name="T9" fmla="*/ 0 h 6"/>
                <a:gd name="T10" fmla="*/ 50 w 50"/>
                <a:gd name="T11" fmla="*/ 3 h 6"/>
                <a:gd name="T12" fmla="*/ 47 w 5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0" h="6">
                  <a:moveTo>
                    <a:pt x="47" y="6"/>
                  </a:moveTo>
                  <a:cubicBezTo>
                    <a:pt x="3" y="6"/>
                    <a:pt x="3" y="6"/>
                    <a:pt x="3" y="6"/>
                  </a:cubicBezTo>
                  <a:cubicBezTo>
                    <a:pt x="2" y="6"/>
                    <a:pt x="0" y="4"/>
                    <a:pt x="0" y="3"/>
                  </a:cubicBezTo>
                  <a:cubicBezTo>
                    <a:pt x="0" y="1"/>
                    <a:pt x="2" y="0"/>
                    <a:pt x="3" y="0"/>
                  </a:cubicBezTo>
                  <a:cubicBezTo>
                    <a:pt x="47" y="0"/>
                    <a:pt x="47" y="0"/>
                    <a:pt x="47" y="0"/>
                  </a:cubicBezTo>
                  <a:cubicBezTo>
                    <a:pt x="48" y="0"/>
                    <a:pt x="50" y="1"/>
                    <a:pt x="50" y="3"/>
                  </a:cubicBezTo>
                  <a:cubicBezTo>
                    <a:pt x="50" y="4"/>
                    <a:pt x="48" y="6"/>
                    <a:pt x="4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3" name="Oval 274">
              <a:extLst>
                <a:ext uri="{FF2B5EF4-FFF2-40B4-BE49-F238E27FC236}">
                  <a16:creationId xmlns:a16="http://schemas.microsoft.com/office/drawing/2014/main" id="{FBC81783-C464-04BC-466B-E61251566552}"/>
                </a:ext>
              </a:extLst>
            </p:cNvPr>
            <p:cNvSpPr>
              <a:spLocks noChangeArrowheads="1"/>
            </p:cNvSpPr>
            <p:nvPr/>
          </p:nvSpPr>
          <p:spPr bwMode="auto">
            <a:xfrm>
              <a:off x="3921" y="22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4" name="Freeform 275">
              <a:extLst>
                <a:ext uri="{FF2B5EF4-FFF2-40B4-BE49-F238E27FC236}">
                  <a16:creationId xmlns:a16="http://schemas.microsoft.com/office/drawing/2014/main" id="{E9AD6FCB-069E-6EA8-2355-1C3D81C3DEE5}"/>
                </a:ext>
              </a:extLst>
            </p:cNvPr>
            <p:cNvSpPr>
              <a:spLocks noEditPoints="1"/>
            </p:cNvSpPr>
            <p:nvPr/>
          </p:nvSpPr>
          <p:spPr bwMode="auto">
            <a:xfrm>
              <a:off x="3777" y="2084"/>
              <a:ext cx="69" cy="70"/>
            </a:xfrm>
            <a:custGeom>
              <a:avLst/>
              <a:gdLst>
                <a:gd name="T0" fmla="*/ 28 w 33"/>
                <a:gd name="T1" fmla="*/ 21 h 33"/>
                <a:gd name="T2" fmla="*/ 32 w 33"/>
                <a:gd name="T3" fmla="*/ 20 h 33"/>
                <a:gd name="T4" fmla="*/ 33 w 33"/>
                <a:gd name="T5" fmla="*/ 15 h 33"/>
                <a:gd name="T6" fmla="*/ 29 w 33"/>
                <a:gd name="T7" fmla="*/ 14 h 33"/>
                <a:gd name="T8" fmla="*/ 27 w 33"/>
                <a:gd name="T9" fmla="*/ 10 h 33"/>
                <a:gd name="T10" fmla="*/ 27 w 33"/>
                <a:gd name="T11" fmla="*/ 10 h 33"/>
                <a:gd name="T12" fmla="*/ 29 w 33"/>
                <a:gd name="T13" fmla="*/ 7 h 33"/>
                <a:gd name="T14" fmla="*/ 26 w 33"/>
                <a:gd name="T15" fmla="*/ 3 h 33"/>
                <a:gd name="T16" fmla="*/ 22 w 33"/>
                <a:gd name="T17" fmla="*/ 5 h 33"/>
                <a:gd name="T18" fmla="*/ 20 w 33"/>
                <a:gd name="T19" fmla="*/ 4 h 33"/>
                <a:gd name="T20" fmla="*/ 18 w 33"/>
                <a:gd name="T21" fmla="*/ 4 h 33"/>
                <a:gd name="T22" fmla="*/ 18 w 33"/>
                <a:gd name="T23" fmla="*/ 4 h 33"/>
                <a:gd name="T24" fmla="*/ 17 w 33"/>
                <a:gd name="T25" fmla="*/ 0 h 33"/>
                <a:gd name="T26" fmla="*/ 12 w 33"/>
                <a:gd name="T27" fmla="*/ 1 h 33"/>
                <a:gd name="T28" fmla="*/ 11 w 33"/>
                <a:gd name="T29" fmla="*/ 5 h 33"/>
                <a:gd name="T30" fmla="*/ 8 w 33"/>
                <a:gd name="T31" fmla="*/ 7 h 33"/>
                <a:gd name="T32" fmla="*/ 8 w 33"/>
                <a:gd name="T33" fmla="*/ 7 h 33"/>
                <a:gd name="T34" fmla="*/ 4 w 33"/>
                <a:gd name="T35" fmla="*/ 6 h 33"/>
                <a:gd name="T36" fmla="*/ 1 w 33"/>
                <a:gd name="T37" fmla="*/ 10 h 33"/>
                <a:gd name="T38" fmla="*/ 4 w 33"/>
                <a:gd name="T39" fmla="*/ 13 h 33"/>
                <a:gd name="T40" fmla="*/ 4 w 33"/>
                <a:gd name="T41" fmla="*/ 17 h 33"/>
                <a:gd name="T42" fmla="*/ 0 w 33"/>
                <a:gd name="T43" fmla="*/ 20 h 33"/>
                <a:gd name="T44" fmla="*/ 2 w 33"/>
                <a:gd name="T45" fmla="*/ 24 h 33"/>
                <a:gd name="T46" fmla="*/ 6 w 33"/>
                <a:gd name="T47" fmla="*/ 24 h 33"/>
                <a:gd name="T48" fmla="*/ 9 w 33"/>
                <a:gd name="T49" fmla="*/ 27 h 33"/>
                <a:gd name="T50" fmla="*/ 9 w 33"/>
                <a:gd name="T51" fmla="*/ 31 h 33"/>
                <a:gd name="T52" fmla="*/ 12 w 33"/>
                <a:gd name="T53" fmla="*/ 32 h 33"/>
                <a:gd name="T54" fmla="*/ 14 w 33"/>
                <a:gd name="T55" fmla="*/ 33 h 33"/>
                <a:gd name="T56" fmla="*/ 16 w 33"/>
                <a:gd name="T57" fmla="*/ 29 h 33"/>
                <a:gd name="T58" fmla="*/ 20 w 33"/>
                <a:gd name="T59" fmla="*/ 29 h 33"/>
                <a:gd name="T60" fmla="*/ 23 w 33"/>
                <a:gd name="T61" fmla="*/ 31 h 33"/>
                <a:gd name="T62" fmla="*/ 27 w 33"/>
                <a:gd name="T63" fmla="*/ 28 h 33"/>
                <a:gd name="T64" fmla="*/ 26 w 33"/>
                <a:gd name="T65" fmla="*/ 25 h 33"/>
                <a:gd name="T66" fmla="*/ 28 w 33"/>
                <a:gd name="T67" fmla="*/ 21 h 33"/>
                <a:gd name="T68" fmla="*/ 17 w 33"/>
                <a:gd name="T69" fmla="*/ 22 h 33"/>
                <a:gd name="T70" fmla="*/ 10 w 33"/>
                <a:gd name="T71" fmla="*/ 17 h 33"/>
                <a:gd name="T72" fmla="*/ 15 w 33"/>
                <a:gd name="T73" fmla="*/ 11 h 33"/>
                <a:gd name="T74" fmla="*/ 22 w 33"/>
                <a:gd name="T75" fmla="*/ 15 h 33"/>
                <a:gd name="T76" fmla="*/ 17 w 33"/>
                <a:gd name="T77" fmla="*/ 2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3" h="33">
                  <a:moveTo>
                    <a:pt x="28" y="21"/>
                  </a:moveTo>
                  <a:cubicBezTo>
                    <a:pt x="32" y="20"/>
                    <a:pt x="32" y="20"/>
                    <a:pt x="32" y="20"/>
                  </a:cubicBezTo>
                  <a:cubicBezTo>
                    <a:pt x="33" y="19"/>
                    <a:pt x="33" y="17"/>
                    <a:pt x="33" y="15"/>
                  </a:cubicBezTo>
                  <a:cubicBezTo>
                    <a:pt x="29" y="14"/>
                    <a:pt x="29" y="14"/>
                    <a:pt x="29" y="14"/>
                  </a:cubicBezTo>
                  <a:cubicBezTo>
                    <a:pt x="29" y="12"/>
                    <a:pt x="28" y="11"/>
                    <a:pt x="27" y="10"/>
                  </a:cubicBezTo>
                  <a:cubicBezTo>
                    <a:pt x="27" y="10"/>
                    <a:pt x="27" y="10"/>
                    <a:pt x="27" y="10"/>
                  </a:cubicBezTo>
                  <a:cubicBezTo>
                    <a:pt x="29" y="7"/>
                    <a:pt x="29" y="7"/>
                    <a:pt x="29" y="7"/>
                  </a:cubicBezTo>
                  <a:cubicBezTo>
                    <a:pt x="28" y="5"/>
                    <a:pt x="27" y="4"/>
                    <a:pt x="26" y="3"/>
                  </a:cubicBezTo>
                  <a:cubicBezTo>
                    <a:pt x="22" y="5"/>
                    <a:pt x="22" y="5"/>
                    <a:pt x="22" y="5"/>
                  </a:cubicBezTo>
                  <a:cubicBezTo>
                    <a:pt x="21" y="5"/>
                    <a:pt x="21" y="4"/>
                    <a:pt x="20" y="4"/>
                  </a:cubicBezTo>
                  <a:cubicBezTo>
                    <a:pt x="19" y="4"/>
                    <a:pt x="19" y="4"/>
                    <a:pt x="18" y="4"/>
                  </a:cubicBezTo>
                  <a:cubicBezTo>
                    <a:pt x="18" y="4"/>
                    <a:pt x="18" y="4"/>
                    <a:pt x="18" y="4"/>
                  </a:cubicBezTo>
                  <a:cubicBezTo>
                    <a:pt x="17" y="0"/>
                    <a:pt x="17" y="0"/>
                    <a:pt x="17" y="0"/>
                  </a:cubicBezTo>
                  <a:cubicBezTo>
                    <a:pt x="15" y="0"/>
                    <a:pt x="13" y="0"/>
                    <a:pt x="12" y="1"/>
                  </a:cubicBezTo>
                  <a:cubicBezTo>
                    <a:pt x="11" y="5"/>
                    <a:pt x="11" y="5"/>
                    <a:pt x="11" y="5"/>
                  </a:cubicBezTo>
                  <a:cubicBezTo>
                    <a:pt x="10" y="5"/>
                    <a:pt x="9" y="6"/>
                    <a:pt x="8" y="7"/>
                  </a:cubicBezTo>
                  <a:cubicBezTo>
                    <a:pt x="8" y="7"/>
                    <a:pt x="8" y="7"/>
                    <a:pt x="8" y="7"/>
                  </a:cubicBezTo>
                  <a:cubicBezTo>
                    <a:pt x="4" y="6"/>
                    <a:pt x="4" y="6"/>
                    <a:pt x="4" y="6"/>
                  </a:cubicBezTo>
                  <a:cubicBezTo>
                    <a:pt x="3" y="7"/>
                    <a:pt x="2" y="9"/>
                    <a:pt x="1" y="10"/>
                  </a:cubicBezTo>
                  <a:cubicBezTo>
                    <a:pt x="4" y="13"/>
                    <a:pt x="4" y="13"/>
                    <a:pt x="4" y="13"/>
                  </a:cubicBezTo>
                  <a:cubicBezTo>
                    <a:pt x="4" y="15"/>
                    <a:pt x="3" y="16"/>
                    <a:pt x="4" y="17"/>
                  </a:cubicBezTo>
                  <a:cubicBezTo>
                    <a:pt x="0" y="20"/>
                    <a:pt x="0" y="20"/>
                    <a:pt x="0" y="20"/>
                  </a:cubicBezTo>
                  <a:cubicBezTo>
                    <a:pt x="1" y="21"/>
                    <a:pt x="1" y="23"/>
                    <a:pt x="2" y="24"/>
                  </a:cubicBezTo>
                  <a:cubicBezTo>
                    <a:pt x="6" y="24"/>
                    <a:pt x="6" y="24"/>
                    <a:pt x="6" y="24"/>
                  </a:cubicBezTo>
                  <a:cubicBezTo>
                    <a:pt x="7" y="25"/>
                    <a:pt x="8" y="26"/>
                    <a:pt x="9" y="27"/>
                  </a:cubicBezTo>
                  <a:cubicBezTo>
                    <a:pt x="9" y="31"/>
                    <a:pt x="9" y="31"/>
                    <a:pt x="9" y="31"/>
                  </a:cubicBezTo>
                  <a:cubicBezTo>
                    <a:pt x="10" y="32"/>
                    <a:pt x="11" y="32"/>
                    <a:pt x="12" y="32"/>
                  </a:cubicBezTo>
                  <a:cubicBezTo>
                    <a:pt x="12" y="32"/>
                    <a:pt x="13" y="32"/>
                    <a:pt x="14" y="33"/>
                  </a:cubicBezTo>
                  <a:cubicBezTo>
                    <a:pt x="16" y="29"/>
                    <a:pt x="16" y="29"/>
                    <a:pt x="16" y="29"/>
                  </a:cubicBezTo>
                  <a:cubicBezTo>
                    <a:pt x="18" y="29"/>
                    <a:pt x="19" y="29"/>
                    <a:pt x="20" y="29"/>
                  </a:cubicBezTo>
                  <a:cubicBezTo>
                    <a:pt x="23" y="31"/>
                    <a:pt x="23" y="31"/>
                    <a:pt x="23" y="31"/>
                  </a:cubicBezTo>
                  <a:cubicBezTo>
                    <a:pt x="25" y="31"/>
                    <a:pt x="26" y="30"/>
                    <a:pt x="27" y="28"/>
                  </a:cubicBezTo>
                  <a:cubicBezTo>
                    <a:pt x="26" y="25"/>
                    <a:pt x="26" y="25"/>
                    <a:pt x="26" y="25"/>
                  </a:cubicBezTo>
                  <a:cubicBezTo>
                    <a:pt x="27" y="24"/>
                    <a:pt x="28" y="22"/>
                    <a:pt x="28" y="21"/>
                  </a:cubicBezTo>
                  <a:close/>
                  <a:moveTo>
                    <a:pt x="17" y="22"/>
                  </a:moveTo>
                  <a:cubicBezTo>
                    <a:pt x="14" y="23"/>
                    <a:pt x="11" y="21"/>
                    <a:pt x="10" y="17"/>
                  </a:cubicBezTo>
                  <a:cubicBezTo>
                    <a:pt x="10" y="14"/>
                    <a:pt x="12" y="11"/>
                    <a:pt x="15" y="11"/>
                  </a:cubicBezTo>
                  <a:cubicBezTo>
                    <a:pt x="19" y="10"/>
                    <a:pt x="22" y="12"/>
                    <a:pt x="22" y="15"/>
                  </a:cubicBezTo>
                  <a:cubicBezTo>
                    <a:pt x="23" y="19"/>
                    <a:pt x="21" y="22"/>
                    <a:pt x="17"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Tree>
    <p:extLst>
      <p:ext uri="{BB962C8B-B14F-4D97-AF65-F5344CB8AC3E}">
        <p14:creationId xmlns:p14="http://schemas.microsoft.com/office/powerpoint/2010/main" val="3824799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7D67F905-76BE-B955-C837-0880BCDBF954}"/>
              </a:ext>
            </a:extLst>
          </p:cNvPr>
          <p:cNvPicPr>
            <a:picLocks noChangeAspect="1"/>
          </p:cNvPicPr>
          <p:nvPr/>
        </p:nvPicPr>
        <p:blipFill>
          <a:blip r:embed="rId2">
            <a:extLst>
              <a:ext uri="{28A0092B-C50C-407E-A947-70E740481C1C}">
                <a14:useLocalDpi xmlns:a14="http://schemas.microsoft.com/office/drawing/2010/main" val="0"/>
              </a:ext>
            </a:extLst>
          </a:blip>
          <a:srcRect r="4667"/>
          <a:stretch/>
        </p:blipFill>
        <p:spPr>
          <a:xfrm>
            <a:off x="-1" y="0"/>
            <a:ext cx="12191999"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Skuldsaneringens betalningshantering</a:t>
            </a:r>
          </a:p>
          <a:p>
            <a:r>
              <a:rPr lang="sv-SE" sz="1800" b="0" dirty="0">
                <a:solidFill>
                  <a:schemeClr val="tx1"/>
                </a:solidFill>
              </a:rPr>
              <a:t>Det viktigaste att ta med sig</a:t>
            </a:r>
            <a:endParaRPr lang="sv-SE" dirty="0">
              <a:solidFill>
                <a:schemeClr val="tx1"/>
              </a:solidFill>
            </a:endParaRPr>
          </a:p>
        </p:txBody>
      </p:sp>
      <p:sp>
        <p:nvSpPr>
          <p:cNvPr id="4" name="Sexhörning 3">
            <a:extLst>
              <a:ext uri="{FF2B5EF4-FFF2-40B4-BE49-F238E27FC236}">
                <a16:creationId xmlns:a16="http://schemas.microsoft.com/office/drawing/2014/main" id="{CB73A42F-D6B3-9A21-DDD1-6FF1B874FB74}"/>
              </a:ext>
            </a:extLst>
          </p:cNvPr>
          <p:cNvSpPr/>
          <p:nvPr/>
        </p:nvSpPr>
        <p:spPr>
          <a:xfrm>
            <a:off x="695400" y="1340768"/>
            <a:ext cx="1188000" cy="1080000"/>
          </a:xfrm>
          <a:prstGeom prst="hexagon">
            <a:avLst/>
          </a:prstGeom>
          <a:solidFill>
            <a:schemeClr val="bg1"/>
          </a:solidFill>
          <a:ln w="57150">
            <a:solidFill>
              <a:srgbClr val="834B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sz="1100" dirty="0">
              <a:solidFill>
                <a:schemeClr val="tx1"/>
              </a:solidFill>
            </a:endParaRPr>
          </a:p>
        </p:txBody>
      </p:sp>
      <p:cxnSp>
        <p:nvCxnSpPr>
          <p:cNvPr id="5" name="Rak koppling 4">
            <a:extLst>
              <a:ext uri="{FF2B5EF4-FFF2-40B4-BE49-F238E27FC236}">
                <a16:creationId xmlns:a16="http://schemas.microsoft.com/office/drawing/2014/main" id="{3C57D3E1-C542-B877-6B02-5C91CB1BA272}"/>
              </a:ext>
            </a:extLst>
          </p:cNvPr>
          <p:cNvCxnSpPr>
            <a:cxnSpLocks/>
          </p:cNvCxnSpPr>
          <p:nvPr/>
        </p:nvCxnSpPr>
        <p:spPr>
          <a:xfrm>
            <a:off x="1883400" y="1882860"/>
            <a:ext cx="1728000" cy="0"/>
          </a:xfrm>
          <a:prstGeom prst="line">
            <a:avLst/>
          </a:prstGeom>
          <a:ln w="57150">
            <a:solidFill>
              <a:srgbClr val="834B63"/>
            </a:solidFill>
          </a:ln>
        </p:spPr>
        <p:style>
          <a:lnRef idx="1">
            <a:schemeClr val="accent3"/>
          </a:lnRef>
          <a:fillRef idx="0">
            <a:schemeClr val="accent3"/>
          </a:fillRef>
          <a:effectRef idx="0">
            <a:schemeClr val="accent3"/>
          </a:effectRef>
          <a:fontRef idx="minor">
            <a:schemeClr val="tx1"/>
          </a:fontRef>
        </p:style>
      </p:cxnSp>
      <p:cxnSp>
        <p:nvCxnSpPr>
          <p:cNvPr id="6" name="Rak koppling 5">
            <a:extLst>
              <a:ext uri="{FF2B5EF4-FFF2-40B4-BE49-F238E27FC236}">
                <a16:creationId xmlns:a16="http://schemas.microsoft.com/office/drawing/2014/main" id="{80DB1013-3513-365D-456D-169D5C2715FF}"/>
              </a:ext>
            </a:extLst>
          </p:cNvPr>
          <p:cNvCxnSpPr>
            <a:cxnSpLocks/>
          </p:cNvCxnSpPr>
          <p:nvPr/>
        </p:nvCxnSpPr>
        <p:spPr>
          <a:xfrm>
            <a:off x="3617248" y="1592736"/>
            <a:ext cx="0" cy="576064"/>
          </a:xfrm>
          <a:prstGeom prst="line">
            <a:avLst/>
          </a:prstGeom>
          <a:ln w="38100">
            <a:solidFill>
              <a:srgbClr val="834B63"/>
            </a:solidFill>
          </a:ln>
        </p:spPr>
        <p:style>
          <a:lnRef idx="1">
            <a:schemeClr val="accent3"/>
          </a:lnRef>
          <a:fillRef idx="0">
            <a:schemeClr val="accent3"/>
          </a:fillRef>
          <a:effectRef idx="0">
            <a:schemeClr val="accent3"/>
          </a:effectRef>
          <a:fontRef idx="minor">
            <a:schemeClr val="tx1"/>
          </a:fontRef>
        </p:style>
      </p:cxnSp>
      <p:sp>
        <p:nvSpPr>
          <p:cNvPr id="9" name="Sexhörning 8">
            <a:extLst>
              <a:ext uri="{FF2B5EF4-FFF2-40B4-BE49-F238E27FC236}">
                <a16:creationId xmlns:a16="http://schemas.microsoft.com/office/drawing/2014/main" id="{F2A01BEB-ABCD-2481-30EA-DDC583227922}"/>
              </a:ext>
            </a:extLst>
          </p:cNvPr>
          <p:cNvSpPr/>
          <p:nvPr/>
        </p:nvSpPr>
        <p:spPr>
          <a:xfrm>
            <a:off x="695400" y="2553822"/>
            <a:ext cx="1188000" cy="1080000"/>
          </a:xfrm>
          <a:prstGeom prst="hexagon">
            <a:avLst/>
          </a:prstGeom>
          <a:solidFill>
            <a:schemeClr val="bg1"/>
          </a:solidFill>
          <a:ln w="57150">
            <a:solidFill>
              <a:srgbClr val="ADAD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sz="1100" dirty="0">
              <a:solidFill>
                <a:schemeClr val="tx1"/>
              </a:solidFill>
            </a:endParaRPr>
          </a:p>
        </p:txBody>
      </p:sp>
      <p:cxnSp>
        <p:nvCxnSpPr>
          <p:cNvPr id="10" name="Rak koppling 9">
            <a:extLst>
              <a:ext uri="{FF2B5EF4-FFF2-40B4-BE49-F238E27FC236}">
                <a16:creationId xmlns:a16="http://schemas.microsoft.com/office/drawing/2014/main" id="{01EE7699-C7E7-142D-B11F-B2B7FA85142C}"/>
              </a:ext>
            </a:extLst>
          </p:cNvPr>
          <p:cNvCxnSpPr>
            <a:cxnSpLocks/>
          </p:cNvCxnSpPr>
          <p:nvPr/>
        </p:nvCxnSpPr>
        <p:spPr>
          <a:xfrm>
            <a:off x="1883400" y="3095914"/>
            <a:ext cx="1728000" cy="0"/>
          </a:xfrm>
          <a:prstGeom prst="line">
            <a:avLst/>
          </a:prstGeom>
          <a:ln w="57150">
            <a:solidFill>
              <a:srgbClr val="ADAD33"/>
            </a:solidFill>
          </a:ln>
        </p:spPr>
        <p:style>
          <a:lnRef idx="1">
            <a:schemeClr val="accent3"/>
          </a:lnRef>
          <a:fillRef idx="0">
            <a:schemeClr val="accent3"/>
          </a:fillRef>
          <a:effectRef idx="0">
            <a:schemeClr val="accent3"/>
          </a:effectRef>
          <a:fontRef idx="minor">
            <a:schemeClr val="tx1"/>
          </a:fontRef>
        </p:style>
      </p:cxnSp>
      <p:cxnSp>
        <p:nvCxnSpPr>
          <p:cNvPr id="11" name="Rak koppling 10">
            <a:extLst>
              <a:ext uri="{FF2B5EF4-FFF2-40B4-BE49-F238E27FC236}">
                <a16:creationId xmlns:a16="http://schemas.microsoft.com/office/drawing/2014/main" id="{3E35EE7D-FDBD-CD5D-FEE2-7E0363B1D9C6}"/>
              </a:ext>
            </a:extLst>
          </p:cNvPr>
          <p:cNvCxnSpPr>
            <a:cxnSpLocks/>
          </p:cNvCxnSpPr>
          <p:nvPr/>
        </p:nvCxnSpPr>
        <p:spPr>
          <a:xfrm>
            <a:off x="3617248" y="2805790"/>
            <a:ext cx="0" cy="576064"/>
          </a:xfrm>
          <a:prstGeom prst="line">
            <a:avLst/>
          </a:prstGeom>
          <a:ln w="38100">
            <a:solidFill>
              <a:srgbClr val="ADAD33"/>
            </a:solidFill>
          </a:ln>
        </p:spPr>
        <p:style>
          <a:lnRef idx="1">
            <a:schemeClr val="accent3"/>
          </a:lnRef>
          <a:fillRef idx="0">
            <a:schemeClr val="accent3"/>
          </a:fillRef>
          <a:effectRef idx="0">
            <a:schemeClr val="accent3"/>
          </a:effectRef>
          <a:fontRef idx="minor">
            <a:schemeClr val="tx1"/>
          </a:fontRef>
        </p:style>
      </p:cxnSp>
      <p:grpSp>
        <p:nvGrpSpPr>
          <p:cNvPr id="29" name="Grupp 28">
            <a:extLst>
              <a:ext uri="{FF2B5EF4-FFF2-40B4-BE49-F238E27FC236}">
                <a16:creationId xmlns:a16="http://schemas.microsoft.com/office/drawing/2014/main" id="{DFBD2CB6-77E8-7F04-7D03-A4E17B8EBED0}"/>
              </a:ext>
            </a:extLst>
          </p:cNvPr>
          <p:cNvGrpSpPr/>
          <p:nvPr/>
        </p:nvGrpSpPr>
        <p:grpSpPr>
          <a:xfrm>
            <a:off x="3771825" y="2758564"/>
            <a:ext cx="7632846" cy="677109"/>
            <a:chOff x="3770297" y="2667035"/>
            <a:chExt cx="7632846" cy="677109"/>
          </a:xfrm>
        </p:grpSpPr>
        <p:sp>
          <p:nvSpPr>
            <p:cNvPr id="12" name="textruta 11">
              <a:extLst>
                <a:ext uri="{FF2B5EF4-FFF2-40B4-BE49-F238E27FC236}">
                  <a16:creationId xmlns:a16="http://schemas.microsoft.com/office/drawing/2014/main" id="{EE3426DD-D018-4042-6591-6D178D7BC9C8}"/>
                </a:ext>
              </a:extLst>
            </p:cNvPr>
            <p:cNvSpPr txBox="1"/>
            <p:nvPr/>
          </p:nvSpPr>
          <p:spPr>
            <a:xfrm>
              <a:off x="3770297" y="2667035"/>
              <a:ext cx="5401885" cy="369332"/>
            </a:xfrm>
            <a:prstGeom prst="rect">
              <a:avLst/>
            </a:prstGeom>
            <a:noFill/>
          </p:spPr>
          <p:txBody>
            <a:bodyPr wrap="square" rtlCol="0">
              <a:spAutoFit/>
            </a:bodyPr>
            <a:lstStyle/>
            <a:p>
              <a:r>
                <a:rPr lang="sv-SE" b="1" dirty="0">
                  <a:solidFill>
                    <a:schemeClr val="accent1"/>
                  </a:solidFill>
                </a:rPr>
                <a:t>Enklare intern process och modernt system</a:t>
              </a:r>
            </a:p>
          </p:txBody>
        </p:sp>
        <p:sp>
          <p:nvSpPr>
            <p:cNvPr id="13" name="textruta 12">
              <a:extLst>
                <a:ext uri="{FF2B5EF4-FFF2-40B4-BE49-F238E27FC236}">
                  <a16:creationId xmlns:a16="http://schemas.microsoft.com/office/drawing/2014/main" id="{F9B26508-305E-B1D9-EEFF-C33E734BB5DC}"/>
                </a:ext>
              </a:extLst>
            </p:cNvPr>
            <p:cNvSpPr txBox="1"/>
            <p:nvPr/>
          </p:nvSpPr>
          <p:spPr>
            <a:xfrm>
              <a:off x="3770297" y="3036367"/>
              <a:ext cx="7632846" cy="307777"/>
            </a:xfrm>
            <a:prstGeom prst="rect">
              <a:avLst/>
            </a:prstGeom>
            <a:noFill/>
          </p:spPr>
          <p:txBody>
            <a:bodyPr wrap="square" rtlCol="0">
              <a:spAutoFit/>
            </a:bodyPr>
            <a:lstStyle/>
            <a:p>
              <a:r>
                <a:rPr lang="sv-SE" sz="1400" dirty="0"/>
                <a:t>Grunden för framtidens digitala tjänster.</a:t>
              </a:r>
            </a:p>
          </p:txBody>
        </p:sp>
      </p:grpSp>
      <p:sp>
        <p:nvSpPr>
          <p:cNvPr id="14" name="Sexhörning 13">
            <a:extLst>
              <a:ext uri="{FF2B5EF4-FFF2-40B4-BE49-F238E27FC236}">
                <a16:creationId xmlns:a16="http://schemas.microsoft.com/office/drawing/2014/main" id="{95270E59-F57F-2A35-54C5-C3C00CCBD1A6}"/>
              </a:ext>
            </a:extLst>
          </p:cNvPr>
          <p:cNvSpPr/>
          <p:nvPr/>
        </p:nvSpPr>
        <p:spPr>
          <a:xfrm>
            <a:off x="695400" y="3762086"/>
            <a:ext cx="1188000" cy="1080000"/>
          </a:xfrm>
          <a:prstGeom prst="hexagon">
            <a:avLst/>
          </a:prstGeom>
          <a:solidFill>
            <a:schemeClr val="bg1"/>
          </a:solidFill>
          <a:ln w="57150">
            <a:solidFill>
              <a:srgbClr val="33858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sz="1200" dirty="0">
              <a:solidFill>
                <a:schemeClr val="tx1"/>
              </a:solidFill>
            </a:endParaRPr>
          </a:p>
        </p:txBody>
      </p:sp>
      <p:cxnSp>
        <p:nvCxnSpPr>
          <p:cNvPr id="15" name="Rak koppling 14">
            <a:extLst>
              <a:ext uri="{FF2B5EF4-FFF2-40B4-BE49-F238E27FC236}">
                <a16:creationId xmlns:a16="http://schemas.microsoft.com/office/drawing/2014/main" id="{283A4E81-C634-6A36-D9AA-6E09B6D59174}"/>
              </a:ext>
            </a:extLst>
          </p:cNvPr>
          <p:cNvCxnSpPr>
            <a:cxnSpLocks/>
          </p:cNvCxnSpPr>
          <p:nvPr/>
        </p:nvCxnSpPr>
        <p:spPr>
          <a:xfrm>
            <a:off x="1883400" y="4304178"/>
            <a:ext cx="1728000" cy="0"/>
          </a:xfrm>
          <a:prstGeom prst="line">
            <a:avLst/>
          </a:prstGeom>
          <a:ln w="57150">
            <a:solidFill>
              <a:srgbClr val="338587"/>
            </a:solidFill>
          </a:ln>
        </p:spPr>
        <p:style>
          <a:lnRef idx="1">
            <a:schemeClr val="accent3"/>
          </a:lnRef>
          <a:fillRef idx="0">
            <a:schemeClr val="accent3"/>
          </a:fillRef>
          <a:effectRef idx="0">
            <a:schemeClr val="accent3"/>
          </a:effectRef>
          <a:fontRef idx="minor">
            <a:schemeClr val="tx1"/>
          </a:fontRef>
        </p:style>
      </p:cxnSp>
      <p:cxnSp>
        <p:nvCxnSpPr>
          <p:cNvPr id="16" name="Rak koppling 15">
            <a:extLst>
              <a:ext uri="{FF2B5EF4-FFF2-40B4-BE49-F238E27FC236}">
                <a16:creationId xmlns:a16="http://schemas.microsoft.com/office/drawing/2014/main" id="{839991EA-9B14-9352-F487-B23DDCBABCE9}"/>
              </a:ext>
            </a:extLst>
          </p:cNvPr>
          <p:cNvCxnSpPr>
            <a:cxnSpLocks/>
          </p:cNvCxnSpPr>
          <p:nvPr/>
        </p:nvCxnSpPr>
        <p:spPr>
          <a:xfrm>
            <a:off x="3617248" y="4014054"/>
            <a:ext cx="0" cy="576064"/>
          </a:xfrm>
          <a:prstGeom prst="line">
            <a:avLst/>
          </a:prstGeom>
          <a:ln w="38100">
            <a:solidFill>
              <a:srgbClr val="338587"/>
            </a:solidFill>
          </a:ln>
        </p:spPr>
        <p:style>
          <a:lnRef idx="1">
            <a:schemeClr val="accent3"/>
          </a:lnRef>
          <a:fillRef idx="0">
            <a:schemeClr val="accent3"/>
          </a:fillRef>
          <a:effectRef idx="0">
            <a:schemeClr val="accent3"/>
          </a:effectRef>
          <a:fontRef idx="minor">
            <a:schemeClr val="tx1"/>
          </a:fontRef>
        </p:style>
      </p:cxnSp>
      <p:grpSp>
        <p:nvGrpSpPr>
          <p:cNvPr id="30" name="Grupp 29">
            <a:extLst>
              <a:ext uri="{FF2B5EF4-FFF2-40B4-BE49-F238E27FC236}">
                <a16:creationId xmlns:a16="http://schemas.microsoft.com/office/drawing/2014/main" id="{3E90D4C8-95A4-E981-3629-FE677C005709}"/>
              </a:ext>
            </a:extLst>
          </p:cNvPr>
          <p:cNvGrpSpPr/>
          <p:nvPr/>
        </p:nvGrpSpPr>
        <p:grpSpPr>
          <a:xfrm>
            <a:off x="3770297" y="3966649"/>
            <a:ext cx="7766717" cy="677109"/>
            <a:chOff x="3770297" y="3875299"/>
            <a:chExt cx="7766717" cy="677109"/>
          </a:xfrm>
        </p:grpSpPr>
        <p:sp>
          <p:nvSpPr>
            <p:cNvPr id="17" name="textruta 16">
              <a:extLst>
                <a:ext uri="{FF2B5EF4-FFF2-40B4-BE49-F238E27FC236}">
                  <a16:creationId xmlns:a16="http://schemas.microsoft.com/office/drawing/2014/main" id="{D90CEDE0-9FE7-BEFF-75DA-3D6C88CCDD94}"/>
                </a:ext>
              </a:extLst>
            </p:cNvPr>
            <p:cNvSpPr txBox="1"/>
            <p:nvPr/>
          </p:nvSpPr>
          <p:spPr>
            <a:xfrm>
              <a:off x="3770297" y="3875299"/>
              <a:ext cx="6482003" cy="369332"/>
            </a:xfrm>
            <a:prstGeom prst="rect">
              <a:avLst/>
            </a:prstGeom>
            <a:noFill/>
          </p:spPr>
          <p:txBody>
            <a:bodyPr wrap="square" rtlCol="0">
              <a:spAutoFit/>
            </a:bodyPr>
            <a:lstStyle/>
            <a:p>
              <a:r>
                <a:rPr lang="sv-SE" b="1" dirty="0">
                  <a:solidFill>
                    <a:schemeClr val="accent3"/>
                  </a:solidFill>
                </a:rPr>
                <a:t>Era klienter kan höra av sig</a:t>
              </a:r>
            </a:p>
          </p:txBody>
        </p:sp>
        <p:sp>
          <p:nvSpPr>
            <p:cNvPr id="18" name="textruta 17">
              <a:extLst>
                <a:ext uri="{FF2B5EF4-FFF2-40B4-BE49-F238E27FC236}">
                  <a16:creationId xmlns:a16="http://schemas.microsoft.com/office/drawing/2014/main" id="{F9D17FA5-06A1-3A87-9152-C86A68A1CDC0}"/>
                </a:ext>
              </a:extLst>
            </p:cNvPr>
            <p:cNvSpPr txBox="1"/>
            <p:nvPr/>
          </p:nvSpPr>
          <p:spPr>
            <a:xfrm>
              <a:off x="3770297" y="4244631"/>
              <a:ext cx="7766717" cy="307777"/>
            </a:xfrm>
            <a:prstGeom prst="rect">
              <a:avLst/>
            </a:prstGeom>
            <a:noFill/>
          </p:spPr>
          <p:txBody>
            <a:bodyPr wrap="square" rtlCol="0">
              <a:spAutoFit/>
            </a:bodyPr>
            <a:lstStyle/>
            <a:p>
              <a:r>
                <a:rPr lang="sv-SE" sz="1400" dirty="0"/>
                <a:t>Ni har nu en bättre förståelse för vad som händer och varför.</a:t>
              </a:r>
            </a:p>
          </p:txBody>
        </p:sp>
      </p:grpSp>
      <p:sp>
        <p:nvSpPr>
          <p:cNvPr id="19" name="Sexhörning 18">
            <a:extLst>
              <a:ext uri="{FF2B5EF4-FFF2-40B4-BE49-F238E27FC236}">
                <a16:creationId xmlns:a16="http://schemas.microsoft.com/office/drawing/2014/main" id="{5875E5D3-A4B7-9272-D2F7-4EC5F128FB50}"/>
              </a:ext>
            </a:extLst>
          </p:cNvPr>
          <p:cNvSpPr/>
          <p:nvPr/>
        </p:nvSpPr>
        <p:spPr>
          <a:xfrm>
            <a:off x="695400" y="4959450"/>
            <a:ext cx="1188000" cy="1080000"/>
          </a:xfrm>
          <a:prstGeom prst="hexagon">
            <a:avLst/>
          </a:prstGeom>
          <a:solidFill>
            <a:schemeClr val="bg1"/>
          </a:solidFill>
          <a:ln w="57150">
            <a:solidFill>
              <a:srgbClr val="E4A7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sz="1200" dirty="0">
              <a:solidFill>
                <a:schemeClr val="tx1"/>
              </a:solidFill>
            </a:endParaRPr>
          </a:p>
        </p:txBody>
      </p:sp>
      <p:cxnSp>
        <p:nvCxnSpPr>
          <p:cNvPr id="20" name="Rak koppling 19">
            <a:extLst>
              <a:ext uri="{FF2B5EF4-FFF2-40B4-BE49-F238E27FC236}">
                <a16:creationId xmlns:a16="http://schemas.microsoft.com/office/drawing/2014/main" id="{DC3CB468-97AF-5B1F-E0AE-DB8B8405E3AB}"/>
              </a:ext>
            </a:extLst>
          </p:cNvPr>
          <p:cNvCxnSpPr>
            <a:cxnSpLocks/>
          </p:cNvCxnSpPr>
          <p:nvPr/>
        </p:nvCxnSpPr>
        <p:spPr>
          <a:xfrm>
            <a:off x="1883400" y="5501542"/>
            <a:ext cx="1728000" cy="0"/>
          </a:xfrm>
          <a:prstGeom prst="line">
            <a:avLst/>
          </a:prstGeom>
          <a:ln w="57150">
            <a:solidFill>
              <a:srgbClr val="E4A753"/>
            </a:solidFill>
          </a:ln>
        </p:spPr>
        <p:style>
          <a:lnRef idx="1">
            <a:schemeClr val="accent3"/>
          </a:lnRef>
          <a:fillRef idx="0">
            <a:schemeClr val="accent3"/>
          </a:fillRef>
          <a:effectRef idx="0">
            <a:schemeClr val="accent3"/>
          </a:effectRef>
          <a:fontRef idx="minor">
            <a:schemeClr val="tx1"/>
          </a:fontRef>
        </p:style>
      </p:cxnSp>
      <p:cxnSp>
        <p:nvCxnSpPr>
          <p:cNvPr id="21" name="Rak koppling 20">
            <a:extLst>
              <a:ext uri="{FF2B5EF4-FFF2-40B4-BE49-F238E27FC236}">
                <a16:creationId xmlns:a16="http://schemas.microsoft.com/office/drawing/2014/main" id="{3A672D34-3DED-69DC-0651-C73C0D11E4D3}"/>
              </a:ext>
            </a:extLst>
          </p:cNvPr>
          <p:cNvCxnSpPr>
            <a:cxnSpLocks/>
          </p:cNvCxnSpPr>
          <p:nvPr/>
        </p:nvCxnSpPr>
        <p:spPr>
          <a:xfrm>
            <a:off x="3617248" y="5211418"/>
            <a:ext cx="0" cy="576064"/>
          </a:xfrm>
          <a:prstGeom prst="line">
            <a:avLst/>
          </a:prstGeom>
          <a:ln w="38100">
            <a:solidFill>
              <a:srgbClr val="E4A753"/>
            </a:solidFill>
          </a:ln>
        </p:spPr>
        <p:style>
          <a:lnRef idx="1">
            <a:schemeClr val="accent3"/>
          </a:lnRef>
          <a:fillRef idx="0">
            <a:schemeClr val="accent3"/>
          </a:fillRef>
          <a:effectRef idx="0">
            <a:schemeClr val="accent3"/>
          </a:effectRef>
          <a:fontRef idx="minor">
            <a:schemeClr val="tx1"/>
          </a:fontRef>
        </p:style>
      </p:cxnSp>
      <p:grpSp>
        <p:nvGrpSpPr>
          <p:cNvPr id="31" name="Grupp 30">
            <a:extLst>
              <a:ext uri="{FF2B5EF4-FFF2-40B4-BE49-F238E27FC236}">
                <a16:creationId xmlns:a16="http://schemas.microsoft.com/office/drawing/2014/main" id="{81560B13-6EB3-FB3C-53AD-F37AFCB490B7}"/>
              </a:ext>
            </a:extLst>
          </p:cNvPr>
          <p:cNvGrpSpPr/>
          <p:nvPr/>
        </p:nvGrpSpPr>
        <p:grpSpPr>
          <a:xfrm>
            <a:off x="3770297" y="5160895"/>
            <a:ext cx="7632846" cy="677109"/>
            <a:chOff x="3770297" y="5072663"/>
            <a:chExt cx="7632846" cy="677109"/>
          </a:xfrm>
        </p:grpSpPr>
        <p:sp>
          <p:nvSpPr>
            <p:cNvPr id="22" name="textruta 21">
              <a:extLst>
                <a:ext uri="{FF2B5EF4-FFF2-40B4-BE49-F238E27FC236}">
                  <a16:creationId xmlns:a16="http://schemas.microsoft.com/office/drawing/2014/main" id="{C14556BF-655D-19EC-DBFE-AA29BE02B58D}"/>
                </a:ext>
              </a:extLst>
            </p:cNvPr>
            <p:cNvSpPr txBox="1"/>
            <p:nvPr/>
          </p:nvSpPr>
          <p:spPr>
            <a:xfrm>
              <a:off x="3770297" y="5072663"/>
              <a:ext cx="6410000" cy="369332"/>
            </a:xfrm>
            <a:prstGeom prst="rect">
              <a:avLst/>
            </a:prstGeom>
            <a:noFill/>
          </p:spPr>
          <p:txBody>
            <a:bodyPr wrap="square" rtlCol="0">
              <a:spAutoFit/>
            </a:bodyPr>
            <a:lstStyle/>
            <a:p>
              <a:r>
                <a:rPr lang="sv-SE" b="1" dirty="0">
                  <a:solidFill>
                    <a:schemeClr val="accent4"/>
                  </a:solidFill>
                </a:rPr>
                <a:t>Påminn gärna era klienter</a:t>
              </a:r>
            </a:p>
          </p:txBody>
        </p:sp>
        <p:sp>
          <p:nvSpPr>
            <p:cNvPr id="23" name="textruta 22">
              <a:extLst>
                <a:ext uri="{FF2B5EF4-FFF2-40B4-BE49-F238E27FC236}">
                  <a16:creationId xmlns:a16="http://schemas.microsoft.com/office/drawing/2014/main" id="{DA6FEF1D-85A9-6158-71F4-41EC2C757716}"/>
                </a:ext>
              </a:extLst>
            </p:cNvPr>
            <p:cNvSpPr txBox="1"/>
            <p:nvPr/>
          </p:nvSpPr>
          <p:spPr>
            <a:xfrm>
              <a:off x="3770297" y="5441995"/>
              <a:ext cx="7632846" cy="307777"/>
            </a:xfrm>
            <a:prstGeom prst="rect">
              <a:avLst/>
            </a:prstGeom>
            <a:noFill/>
          </p:spPr>
          <p:txBody>
            <a:bodyPr wrap="square" rtlCol="0">
              <a:spAutoFit/>
            </a:bodyPr>
            <a:lstStyle/>
            <a:p>
              <a:r>
                <a:rPr lang="sv-SE" sz="1400" dirty="0"/>
                <a:t>Betala rätt belopp i rätt tid och undvik sidobetalningar på skulder som ingår i skuldsaneringen.</a:t>
              </a:r>
            </a:p>
          </p:txBody>
        </p:sp>
      </p:grpSp>
      <p:grpSp>
        <p:nvGrpSpPr>
          <p:cNvPr id="25" name="Grupp 24">
            <a:extLst>
              <a:ext uri="{FF2B5EF4-FFF2-40B4-BE49-F238E27FC236}">
                <a16:creationId xmlns:a16="http://schemas.microsoft.com/office/drawing/2014/main" id="{027B9222-97F8-0A37-3B7F-DFD851608952}"/>
              </a:ext>
            </a:extLst>
          </p:cNvPr>
          <p:cNvGrpSpPr/>
          <p:nvPr/>
        </p:nvGrpSpPr>
        <p:grpSpPr>
          <a:xfrm>
            <a:off x="3770297" y="1483146"/>
            <a:ext cx="7632847" cy="692799"/>
            <a:chOff x="3770297" y="1453981"/>
            <a:chExt cx="7632847" cy="692799"/>
          </a:xfrm>
        </p:grpSpPr>
        <p:sp>
          <p:nvSpPr>
            <p:cNvPr id="8" name="textruta 7">
              <a:extLst>
                <a:ext uri="{FF2B5EF4-FFF2-40B4-BE49-F238E27FC236}">
                  <a16:creationId xmlns:a16="http://schemas.microsoft.com/office/drawing/2014/main" id="{A7777546-D000-1A8F-5970-A7A8EC96D9BC}"/>
                </a:ext>
              </a:extLst>
            </p:cNvPr>
            <p:cNvSpPr txBox="1"/>
            <p:nvPr/>
          </p:nvSpPr>
          <p:spPr>
            <a:xfrm>
              <a:off x="3770297" y="1453981"/>
              <a:ext cx="6410000" cy="369332"/>
            </a:xfrm>
            <a:prstGeom prst="rect">
              <a:avLst/>
            </a:prstGeom>
            <a:noFill/>
          </p:spPr>
          <p:txBody>
            <a:bodyPr wrap="square" rtlCol="0">
              <a:spAutoFit/>
            </a:bodyPr>
            <a:lstStyle/>
            <a:p>
              <a:r>
                <a:rPr lang="sv-SE" b="1" dirty="0">
                  <a:solidFill>
                    <a:schemeClr val="accent5"/>
                  </a:solidFill>
                </a:rPr>
                <a:t>Bättre kontroll och rättssäkerhet</a:t>
              </a:r>
              <a:endParaRPr lang="sv-SE" dirty="0">
                <a:solidFill>
                  <a:schemeClr val="accent5"/>
                </a:solidFill>
              </a:endParaRPr>
            </a:p>
          </p:txBody>
        </p:sp>
        <p:sp>
          <p:nvSpPr>
            <p:cNvPr id="24" name="textruta 23">
              <a:extLst>
                <a:ext uri="{FF2B5EF4-FFF2-40B4-BE49-F238E27FC236}">
                  <a16:creationId xmlns:a16="http://schemas.microsoft.com/office/drawing/2014/main" id="{33EB8E09-885A-50B5-8081-6234DD74436B}"/>
                </a:ext>
              </a:extLst>
            </p:cNvPr>
            <p:cNvSpPr txBox="1"/>
            <p:nvPr/>
          </p:nvSpPr>
          <p:spPr>
            <a:xfrm>
              <a:off x="3770297" y="1839003"/>
              <a:ext cx="7632847" cy="307777"/>
            </a:xfrm>
            <a:prstGeom prst="rect">
              <a:avLst/>
            </a:prstGeom>
            <a:noFill/>
          </p:spPr>
          <p:txBody>
            <a:bodyPr wrap="square" rtlCol="0">
              <a:spAutoFit/>
            </a:bodyPr>
            <a:lstStyle/>
            <a:p>
              <a:r>
                <a:rPr lang="sv-SE" sz="1400" dirty="0"/>
                <a:t>Vi kan följa betalningar på ett bättre sätt och rätta till avvikelser snabbare.</a:t>
              </a:r>
            </a:p>
          </p:txBody>
        </p:sp>
      </p:grpSp>
      <p:pic>
        <p:nvPicPr>
          <p:cNvPr id="57" name="Bildobjekt 56">
            <a:extLst>
              <a:ext uri="{FF2B5EF4-FFF2-40B4-BE49-F238E27FC236}">
                <a16:creationId xmlns:a16="http://schemas.microsoft.com/office/drawing/2014/main" id="{991B7BC2-0249-1167-0D4B-763AA4A65F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8807" y="2746526"/>
            <a:ext cx="701186" cy="701186"/>
          </a:xfrm>
          <a:prstGeom prst="rect">
            <a:avLst/>
          </a:prstGeom>
        </p:spPr>
      </p:pic>
      <p:pic>
        <p:nvPicPr>
          <p:cNvPr id="59" name="Bildobjekt 58">
            <a:extLst>
              <a:ext uri="{FF2B5EF4-FFF2-40B4-BE49-F238E27FC236}">
                <a16:creationId xmlns:a16="http://schemas.microsoft.com/office/drawing/2014/main" id="{F6436F33-17CC-9E9A-7A4B-94955F0715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27357" y="3940043"/>
            <a:ext cx="724085" cy="724085"/>
          </a:xfrm>
          <a:prstGeom prst="rect">
            <a:avLst/>
          </a:prstGeom>
        </p:spPr>
      </p:pic>
      <p:pic>
        <p:nvPicPr>
          <p:cNvPr id="61" name="Bildobjekt 60">
            <a:extLst>
              <a:ext uri="{FF2B5EF4-FFF2-40B4-BE49-F238E27FC236}">
                <a16:creationId xmlns:a16="http://schemas.microsoft.com/office/drawing/2014/main" id="{B30B9264-7078-78CC-24AD-5A688F8BC4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5696" y="5115746"/>
            <a:ext cx="767408" cy="767408"/>
          </a:xfrm>
          <a:prstGeom prst="rect">
            <a:avLst/>
          </a:prstGeom>
        </p:spPr>
      </p:pic>
      <p:pic>
        <p:nvPicPr>
          <p:cNvPr id="65" name="Bildobjekt 64">
            <a:extLst>
              <a:ext uri="{FF2B5EF4-FFF2-40B4-BE49-F238E27FC236}">
                <a16:creationId xmlns:a16="http://schemas.microsoft.com/office/drawing/2014/main" id="{EF9A6E36-F72B-C467-4B8E-648B7809D4D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4200" y="1438861"/>
            <a:ext cx="768904" cy="768904"/>
          </a:xfrm>
          <a:prstGeom prst="rect">
            <a:avLst/>
          </a:prstGeom>
        </p:spPr>
      </p:pic>
    </p:spTree>
    <p:extLst>
      <p:ext uri="{BB962C8B-B14F-4D97-AF65-F5344CB8AC3E}">
        <p14:creationId xmlns:p14="http://schemas.microsoft.com/office/powerpoint/2010/main" val="17061501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C1CABD77-6825-2DA0-2AB4-24EA9F58C728}"/>
              </a:ext>
            </a:extLst>
          </p:cNvPr>
          <p:cNvPicPr>
            <a:picLocks noChangeAspect="1"/>
          </p:cNvPicPr>
          <p:nvPr/>
        </p:nvPicPr>
        <p:blipFill>
          <a:blip r:embed="rId2">
            <a:extLst>
              <a:ext uri="{28A0092B-C50C-407E-A947-70E740481C1C}">
                <a14:useLocalDpi xmlns:a14="http://schemas.microsoft.com/office/drawing/2010/main" val="0"/>
              </a:ext>
            </a:extLst>
          </a:blip>
          <a:srcRect t="6530" b="9200"/>
          <a:stretch/>
        </p:blipFill>
        <p:spPr>
          <a:xfrm>
            <a:off x="0" y="0"/>
            <a:ext cx="12192000" cy="6858000"/>
          </a:xfrm>
          <a:prstGeom prst="rect">
            <a:avLst/>
          </a:prstGeom>
        </p:spPr>
      </p:pic>
      <p:sp>
        <p:nvSpPr>
          <p:cNvPr id="28" name="Rektangel 27">
            <a:extLst>
              <a:ext uri="{FF2B5EF4-FFF2-40B4-BE49-F238E27FC236}">
                <a16:creationId xmlns:a16="http://schemas.microsoft.com/office/drawing/2014/main" id="{DC918BE8-0822-3D47-1D8C-F742F8B4F6B0}"/>
              </a:ext>
            </a:extLst>
          </p:cNvPr>
          <p:cNvSpPr/>
          <p:nvPr/>
        </p:nvSpPr>
        <p:spPr>
          <a:xfrm>
            <a:off x="1" y="2494217"/>
            <a:ext cx="12191999" cy="15230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5400" b="1" dirty="0">
                <a:solidFill>
                  <a:schemeClr val="tx1"/>
                </a:solidFill>
              </a:rPr>
              <a:t>Kvalitet på skuldsaneringen</a:t>
            </a:r>
            <a:endParaRPr lang="sv-SE" sz="6000" dirty="0"/>
          </a:p>
        </p:txBody>
      </p:sp>
      <p:sp>
        <p:nvSpPr>
          <p:cNvPr id="29" name="Ellips 28">
            <a:extLst>
              <a:ext uri="{FF2B5EF4-FFF2-40B4-BE49-F238E27FC236}">
                <a16:creationId xmlns:a16="http://schemas.microsoft.com/office/drawing/2014/main" id="{D947E67C-F70F-2D86-7A56-B3922EE70CD8}"/>
              </a:ext>
            </a:extLst>
          </p:cNvPr>
          <p:cNvSpPr/>
          <p:nvPr/>
        </p:nvSpPr>
        <p:spPr>
          <a:xfrm>
            <a:off x="9312495" y="2230564"/>
            <a:ext cx="2160000" cy="216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6" name="Bildobjekt 5">
            <a:extLst>
              <a:ext uri="{FF2B5EF4-FFF2-40B4-BE49-F238E27FC236}">
                <a16:creationId xmlns:a16="http://schemas.microsoft.com/office/drawing/2014/main" id="{7E40FEF3-5D77-572D-F1FC-84EAF65969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2415" y="2535662"/>
            <a:ext cx="1440160" cy="1440160"/>
          </a:xfrm>
          <a:prstGeom prst="rect">
            <a:avLst/>
          </a:prstGeom>
        </p:spPr>
      </p:pic>
    </p:spTree>
    <p:extLst>
      <p:ext uri="{BB962C8B-B14F-4D97-AF65-F5344CB8AC3E}">
        <p14:creationId xmlns:p14="http://schemas.microsoft.com/office/powerpoint/2010/main" val="33813180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79AB6047-F628-5365-4C7D-DEDC6E775E3A}"/>
              </a:ext>
            </a:extLst>
          </p:cNvPr>
          <p:cNvPicPr>
            <a:picLocks noChangeAspect="1"/>
          </p:cNvPicPr>
          <p:nvPr/>
        </p:nvPicPr>
        <p:blipFill>
          <a:blip r:embed="rId3">
            <a:extLst>
              <a:ext uri="{28A0092B-C50C-407E-A947-70E740481C1C}">
                <a14:useLocalDpi xmlns:a14="http://schemas.microsoft.com/office/drawing/2010/main" val="0"/>
              </a:ext>
            </a:extLst>
          </a:blip>
          <a:srcRect t="6530" b="9200"/>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Kvalitet på skuldsaneringen</a:t>
            </a:r>
          </a:p>
          <a:p>
            <a:endParaRPr lang="sv-SE" dirty="0">
              <a:solidFill>
                <a:schemeClr val="bg1"/>
              </a:solidFill>
            </a:endParaRPr>
          </a:p>
        </p:txBody>
      </p:sp>
      <p:sp>
        <p:nvSpPr>
          <p:cNvPr id="27" name="Rektangel 26">
            <a:extLst>
              <a:ext uri="{FF2B5EF4-FFF2-40B4-BE49-F238E27FC236}">
                <a16:creationId xmlns:a16="http://schemas.microsoft.com/office/drawing/2014/main" id="{EEB5A10E-F4F6-FAC9-43E0-938C9F028688}"/>
              </a:ext>
            </a:extLst>
          </p:cNvPr>
          <p:cNvSpPr/>
          <p:nvPr/>
        </p:nvSpPr>
        <p:spPr>
          <a:xfrm>
            <a:off x="6843232" y="2096429"/>
            <a:ext cx="4176464" cy="2664585"/>
          </a:xfrm>
          <a:prstGeom prst="rect">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dirty="0">
                <a:solidFill>
                  <a:schemeClr val="tx1"/>
                </a:solidFill>
                <a:effectLst/>
                <a:latin typeface="+mj-lt"/>
              </a:rPr>
              <a:t>Ramlagstiftning är en lagstiftningsteknik där lagen endast anger övergripande mål, ramar och principer, snarare än detaljerade regler. </a:t>
            </a:r>
          </a:p>
          <a:p>
            <a:pPr algn="ctr"/>
            <a:endParaRPr lang="sv-SE" dirty="0">
              <a:solidFill>
                <a:schemeClr val="tx1"/>
              </a:solidFill>
              <a:latin typeface="+mj-lt"/>
            </a:endParaRPr>
          </a:p>
        </p:txBody>
      </p:sp>
      <p:cxnSp>
        <p:nvCxnSpPr>
          <p:cNvPr id="31" name="Rak koppling 30">
            <a:extLst>
              <a:ext uri="{FF2B5EF4-FFF2-40B4-BE49-F238E27FC236}">
                <a16:creationId xmlns:a16="http://schemas.microsoft.com/office/drawing/2014/main" id="{B83A4B17-DDAE-F5B0-DB50-0CABC4BEB281}"/>
              </a:ext>
            </a:extLst>
          </p:cNvPr>
          <p:cNvCxnSpPr>
            <a:cxnSpLocks/>
          </p:cNvCxnSpPr>
          <p:nvPr/>
        </p:nvCxnSpPr>
        <p:spPr>
          <a:xfrm>
            <a:off x="6095999" y="1414703"/>
            <a:ext cx="0" cy="4104456"/>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Rektangel 9">
            <a:extLst>
              <a:ext uri="{FF2B5EF4-FFF2-40B4-BE49-F238E27FC236}">
                <a16:creationId xmlns:a16="http://schemas.microsoft.com/office/drawing/2014/main" id="{69F8A266-B2C7-3546-A42F-7E426F3E4743}"/>
              </a:ext>
            </a:extLst>
          </p:cNvPr>
          <p:cNvSpPr/>
          <p:nvPr/>
        </p:nvSpPr>
        <p:spPr>
          <a:xfrm>
            <a:off x="1674598" y="2133145"/>
            <a:ext cx="3862047" cy="576064"/>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sz="2000" dirty="0">
                <a:solidFill>
                  <a:schemeClr val="tx1"/>
                </a:solidFill>
              </a:rPr>
              <a:t>Lika ärenden behandlas lika</a:t>
            </a:r>
          </a:p>
        </p:txBody>
      </p:sp>
      <p:sp>
        <p:nvSpPr>
          <p:cNvPr id="11" name="Rektangel 10">
            <a:extLst>
              <a:ext uri="{FF2B5EF4-FFF2-40B4-BE49-F238E27FC236}">
                <a16:creationId xmlns:a16="http://schemas.microsoft.com/office/drawing/2014/main" id="{AD641D59-E404-81F1-0E98-98D34D7F3D31}"/>
              </a:ext>
            </a:extLst>
          </p:cNvPr>
          <p:cNvSpPr/>
          <p:nvPr/>
        </p:nvSpPr>
        <p:spPr>
          <a:xfrm>
            <a:off x="1674597" y="3105253"/>
            <a:ext cx="3862047" cy="576064"/>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sz="2000" dirty="0">
                <a:solidFill>
                  <a:schemeClr val="tx1"/>
                </a:solidFill>
              </a:rPr>
              <a:t>Korrekta bedömningar</a:t>
            </a:r>
          </a:p>
        </p:txBody>
      </p:sp>
      <p:sp>
        <p:nvSpPr>
          <p:cNvPr id="12" name="Rektangel 11">
            <a:extLst>
              <a:ext uri="{FF2B5EF4-FFF2-40B4-BE49-F238E27FC236}">
                <a16:creationId xmlns:a16="http://schemas.microsoft.com/office/drawing/2014/main" id="{F9A44107-3FCC-C6FB-0FB9-261B9E5F2607}"/>
              </a:ext>
            </a:extLst>
          </p:cNvPr>
          <p:cNvSpPr/>
          <p:nvPr/>
        </p:nvSpPr>
        <p:spPr>
          <a:xfrm>
            <a:off x="1674597" y="4077361"/>
            <a:ext cx="3862047" cy="576064"/>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sz="2000" dirty="0">
                <a:solidFill>
                  <a:schemeClr val="tx1"/>
                </a:solidFill>
              </a:rPr>
              <a:t>Dokumentation</a:t>
            </a:r>
          </a:p>
        </p:txBody>
      </p:sp>
      <p:sp>
        <p:nvSpPr>
          <p:cNvPr id="20" name="Ellips 19">
            <a:extLst>
              <a:ext uri="{FF2B5EF4-FFF2-40B4-BE49-F238E27FC236}">
                <a16:creationId xmlns:a16="http://schemas.microsoft.com/office/drawing/2014/main" id="{28B9DCD1-225A-A40C-E72E-69D5172B98E7}"/>
              </a:ext>
            </a:extLst>
          </p:cNvPr>
          <p:cNvSpPr/>
          <p:nvPr/>
        </p:nvSpPr>
        <p:spPr>
          <a:xfrm>
            <a:off x="1102063" y="3069249"/>
            <a:ext cx="720000" cy="720080"/>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sp>
        <p:nvSpPr>
          <p:cNvPr id="21" name="Ellips 20">
            <a:extLst>
              <a:ext uri="{FF2B5EF4-FFF2-40B4-BE49-F238E27FC236}">
                <a16:creationId xmlns:a16="http://schemas.microsoft.com/office/drawing/2014/main" id="{DABDD997-3B3D-3E4C-6DFD-BBB225ED7C5D}"/>
              </a:ext>
            </a:extLst>
          </p:cNvPr>
          <p:cNvSpPr/>
          <p:nvPr/>
        </p:nvSpPr>
        <p:spPr>
          <a:xfrm>
            <a:off x="1102063" y="4005353"/>
            <a:ext cx="720000" cy="720080"/>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pic>
        <p:nvPicPr>
          <p:cNvPr id="71" name="Bildobjekt 70">
            <a:extLst>
              <a:ext uri="{FF2B5EF4-FFF2-40B4-BE49-F238E27FC236}">
                <a16:creationId xmlns:a16="http://schemas.microsoft.com/office/drawing/2014/main" id="{5CDB847B-5056-C1AB-ECE2-79C2B46B55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83533" y="4113365"/>
            <a:ext cx="474479" cy="474479"/>
          </a:xfrm>
          <a:prstGeom prst="rect">
            <a:avLst/>
          </a:prstGeom>
        </p:spPr>
      </p:pic>
      <p:grpSp>
        <p:nvGrpSpPr>
          <p:cNvPr id="299" name="Grupp 298">
            <a:extLst>
              <a:ext uri="{FF2B5EF4-FFF2-40B4-BE49-F238E27FC236}">
                <a16:creationId xmlns:a16="http://schemas.microsoft.com/office/drawing/2014/main" id="{A61440DF-D367-7338-42F0-5998B0DDC5DA}"/>
              </a:ext>
            </a:extLst>
          </p:cNvPr>
          <p:cNvGrpSpPr/>
          <p:nvPr/>
        </p:nvGrpSpPr>
        <p:grpSpPr>
          <a:xfrm>
            <a:off x="1103236" y="2060848"/>
            <a:ext cx="720000" cy="720080"/>
            <a:chOff x="6714173" y="2075105"/>
            <a:chExt cx="720000" cy="720080"/>
          </a:xfrm>
        </p:grpSpPr>
        <p:sp>
          <p:nvSpPr>
            <p:cNvPr id="74" name="Ellips 73">
              <a:extLst>
                <a:ext uri="{FF2B5EF4-FFF2-40B4-BE49-F238E27FC236}">
                  <a16:creationId xmlns:a16="http://schemas.microsoft.com/office/drawing/2014/main" id="{5A25D57E-C219-836E-8A01-9EC74B144208}"/>
                </a:ext>
              </a:extLst>
            </p:cNvPr>
            <p:cNvSpPr/>
            <p:nvPr/>
          </p:nvSpPr>
          <p:spPr>
            <a:xfrm>
              <a:off x="6714173" y="2075105"/>
              <a:ext cx="720000" cy="720080"/>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nvGrpSpPr>
            <p:cNvPr id="298" name="Grupp 297">
              <a:extLst>
                <a:ext uri="{FF2B5EF4-FFF2-40B4-BE49-F238E27FC236}">
                  <a16:creationId xmlns:a16="http://schemas.microsoft.com/office/drawing/2014/main" id="{E736AB0C-FA94-5AAA-852C-79C370667171}"/>
                </a:ext>
              </a:extLst>
            </p:cNvPr>
            <p:cNvGrpSpPr/>
            <p:nvPr/>
          </p:nvGrpSpPr>
          <p:grpSpPr>
            <a:xfrm>
              <a:off x="6787011" y="2149997"/>
              <a:ext cx="574324" cy="570296"/>
              <a:chOff x="7462999" y="975700"/>
              <a:chExt cx="574324" cy="570296"/>
            </a:xfrm>
          </p:grpSpPr>
          <p:pic>
            <p:nvPicPr>
              <p:cNvPr id="291" name="Graphic 4">
                <a:extLst>
                  <a:ext uri="{FF2B5EF4-FFF2-40B4-BE49-F238E27FC236}">
                    <a16:creationId xmlns:a16="http://schemas.microsoft.com/office/drawing/2014/main" id="{841C4711-3C8A-B8AB-4DCE-8B4E1DF17D9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62999" y="975700"/>
                <a:ext cx="499897" cy="498288"/>
              </a:xfrm>
              <a:prstGeom prst="rect">
                <a:avLst/>
              </a:prstGeom>
            </p:spPr>
          </p:pic>
          <p:grpSp>
            <p:nvGrpSpPr>
              <p:cNvPr id="297" name="Grupp 296">
                <a:extLst>
                  <a:ext uri="{FF2B5EF4-FFF2-40B4-BE49-F238E27FC236}">
                    <a16:creationId xmlns:a16="http://schemas.microsoft.com/office/drawing/2014/main" id="{622FEB84-D402-3054-A416-E8CBCED40C53}"/>
                  </a:ext>
                </a:extLst>
              </p:cNvPr>
              <p:cNvGrpSpPr/>
              <p:nvPr/>
            </p:nvGrpSpPr>
            <p:grpSpPr>
              <a:xfrm>
                <a:off x="7680176" y="1171139"/>
                <a:ext cx="357147" cy="374857"/>
                <a:chOff x="8925311" y="1090218"/>
                <a:chExt cx="468000" cy="466493"/>
              </a:xfrm>
            </p:grpSpPr>
            <p:sp>
              <p:nvSpPr>
                <p:cNvPr id="295" name="Rektangel 294">
                  <a:extLst>
                    <a:ext uri="{FF2B5EF4-FFF2-40B4-BE49-F238E27FC236}">
                      <a16:creationId xmlns:a16="http://schemas.microsoft.com/office/drawing/2014/main" id="{7B6C7E1E-9850-4377-BE66-4075A2447566}"/>
                    </a:ext>
                  </a:extLst>
                </p:cNvPr>
                <p:cNvSpPr/>
                <p:nvPr/>
              </p:nvSpPr>
              <p:spPr>
                <a:xfrm>
                  <a:off x="9001705" y="1147573"/>
                  <a:ext cx="315213" cy="35178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293" name="Graphic 4">
                  <a:extLst>
                    <a:ext uri="{FF2B5EF4-FFF2-40B4-BE49-F238E27FC236}">
                      <a16:creationId xmlns:a16="http://schemas.microsoft.com/office/drawing/2014/main" id="{41199E9E-F914-CBE7-318B-A5785A98E62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25311" y="1090218"/>
                  <a:ext cx="468000" cy="466493"/>
                </a:xfrm>
                <a:prstGeom prst="rect">
                  <a:avLst/>
                </a:prstGeom>
              </p:spPr>
            </p:pic>
          </p:grpSp>
        </p:grpSp>
      </p:grpSp>
      <p:pic>
        <p:nvPicPr>
          <p:cNvPr id="6" name="Bildobjekt 5">
            <a:extLst>
              <a:ext uri="{FF2B5EF4-FFF2-40B4-BE49-F238E27FC236}">
                <a16:creationId xmlns:a16="http://schemas.microsoft.com/office/drawing/2014/main" id="{8CAAEB26-D33B-17CF-2590-6B29CC5FD85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87722" y="3154381"/>
            <a:ext cx="548680" cy="548680"/>
          </a:xfrm>
          <a:prstGeom prst="rect">
            <a:avLst/>
          </a:prstGeom>
        </p:spPr>
      </p:pic>
    </p:spTree>
    <p:extLst>
      <p:ext uri="{BB962C8B-B14F-4D97-AF65-F5344CB8AC3E}">
        <p14:creationId xmlns:p14="http://schemas.microsoft.com/office/powerpoint/2010/main" val="10418555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79AB6047-F628-5365-4C7D-DEDC6E775E3A}"/>
              </a:ext>
            </a:extLst>
          </p:cNvPr>
          <p:cNvPicPr>
            <a:picLocks noChangeAspect="1"/>
          </p:cNvPicPr>
          <p:nvPr/>
        </p:nvPicPr>
        <p:blipFill>
          <a:blip r:embed="rId3">
            <a:extLst>
              <a:ext uri="{28A0092B-C50C-407E-A947-70E740481C1C}">
                <a14:useLocalDpi xmlns:a14="http://schemas.microsoft.com/office/drawing/2010/main" val="0"/>
              </a:ext>
            </a:extLst>
          </a:blip>
          <a:srcRect t="6530" b="9200"/>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Kvalitet på skuldsaneringen</a:t>
            </a:r>
          </a:p>
          <a:p>
            <a:endParaRPr lang="sv-SE" dirty="0">
              <a:solidFill>
                <a:schemeClr val="bg1"/>
              </a:solidFill>
            </a:endParaRPr>
          </a:p>
        </p:txBody>
      </p:sp>
      <p:cxnSp>
        <p:nvCxnSpPr>
          <p:cNvPr id="31" name="Rak koppling 30">
            <a:extLst>
              <a:ext uri="{FF2B5EF4-FFF2-40B4-BE49-F238E27FC236}">
                <a16:creationId xmlns:a16="http://schemas.microsoft.com/office/drawing/2014/main" id="{B83A4B17-DDAE-F5B0-DB50-0CABC4BEB281}"/>
              </a:ext>
            </a:extLst>
          </p:cNvPr>
          <p:cNvCxnSpPr>
            <a:cxnSpLocks/>
          </p:cNvCxnSpPr>
          <p:nvPr/>
        </p:nvCxnSpPr>
        <p:spPr>
          <a:xfrm>
            <a:off x="6095999" y="758310"/>
            <a:ext cx="0" cy="540000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5" name="Grupp 4">
            <a:extLst>
              <a:ext uri="{FF2B5EF4-FFF2-40B4-BE49-F238E27FC236}">
                <a16:creationId xmlns:a16="http://schemas.microsoft.com/office/drawing/2014/main" id="{362B32BD-D04F-40B8-CBBF-88D51742CB19}"/>
              </a:ext>
            </a:extLst>
          </p:cNvPr>
          <p:cNvGrpSpPr/>
          <p:nvPr/>
        </p:nvGrpSpPr>
        <p:grpSpPr>
          <a:xfrm>
            <a:off x="6246101" y="855180"/>
            <a:ext cx="5370726" cy="5147639"/>
            <a:chOff x="575172" y="936818"/>
            <a:chExt cx="5370726" cy="5147639"/>
          </a:xfrm>
        </p:grpSpPr>
        <p:pic>
          <p:nvPicPr>
            <p:cNvPr id="4" name="Bildobjekt 3">
              <a:extLst>
                <a:ext uri="{FF2B5EF4-FFF2-40B4-BE49-F238E27FC236}">
                  <a16:creationId xmlns:a16="http://schemas.microsoft.com/office/drawing/2014/main" id="{4E6F7AFE-E2C0-2691-6F51-7704F7758686}"/>
                </a:ext>
              </a:extLst>
            </p:cNvPr>
            <p:cNvPicPr>
              <a:picLocks noChangeAspect="1"/>
            </p:cNvPicPr>
            <p:nvPr/>
          </p:nvPicPr>
          <p:blipFill>
            <a:blip r:embed="rId4"/>
            <a:srcRect l="6196" t="9121" r="5514" b="6521"/>
            <a:stretch/>
          </p:blipFill>
          <p:spPr>
            <a:xfrm>
              <a:off x="969413" y="1336569"/>
              <a:ext cx="4582244" cy="3054080"/>
            </a:xfrm>
            <a:prstGeom prst="rect">
              <a:avLst/>
            </a:prstGeom>
          </p:spPr>
        </p:pic>
        <p:grpSp>
          <p:nvGrpSpPr>
            <p:cNvPr id="29" name="Grupp 28">
              <a:extLst>
                <a:ext uri="{FF2B5EF4-FFF2-40B4-BE49-F238E27FC236}">
                  <a16:creationId xmlns:a16="http://schemas.microsoft.com/office/drawing/2014/main" id="{0DC8B7EA-E46F-AE30-A1ED-9FDB34B5CD2A}"/>
                </a:ext>
              </a:extLst>
            </p:cNvPr>
            <p:cNvGrpSpPr/>
            <p:nvPr/>
          </p:nvGrpSpPr>
          <p:grpSpPr>
            <a:xfrm>
              <a:off x="575172" y="4773456"/>
              <a:ext cx="5370726" cy="1311001"/>
              <a:chOff x="554990" y="4638279"/>
              <a:chExt cx="5370726" cy="1311001"/>
            </a:xfrm>
          </p:grpSpPr>
          <p:grpSp>
            <p:nvGrpSpPr>
              <p:cNvPr id="13" name="Grupp 12">
                <a:extLst>
                  <a:ext uri="{FF2B5EF4-FFF2-40B4-BE49-F238E27FC236}">
                    <a16:creationId xmlns:a16="http://schemas.microsoft.com/office/drawing/2014/main" id="{89B5F636-F670-F519-54F2-5DB75F72E3F2}"/>
                  </a:ext>
                </a:extLst>
              </p:cNvPr>
              <p:cNvGrpSpPr/>
              <p:nvPr/>
            </p:nvGrpSpPr>
            <p:grpSpPr>
              <a:xfrm>
                <a:off x="554990" y="4643840"/>
                <a:ext cx="1715995" cy="1305440"/>
                <a:chOff x="8862242" y="920798"/>
                <a:chExt cx="2585690" cy="2131785"/>
              </a:xfrm>
            </p:grpSpPr>
            <p:sp>
              <p:nvSpPr>
                <p:cNvPr id="14" name="Rektangel 13">
                  <a:extLst>
                    <a:ext uri="{FF2B5EF4-FFF2-40B4-BE49-F238E27FC236}">
                      <a16:creationId xmlns:a16="http://schemas.microsoft.com/office/drawing/2014/main" id="{0D93341E-54F1-9180-E07D-080125256392}"/>
                    </a:ext>
                  </a:extLst>
                </p:cNvPr>
                <p:cNvSpPr/>
                <p:nvPr/>
              </p:nvSpPr>
              <p:spPr>
                <a:xfrm>
                  <a:off x="8862242" y="921310"/>
                  <a:ext cx="2585690" cy="17257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sz="1600"/>
                </a:p>
              </p:txBody>
            </p:sp>
            <p:pic>
              <p:nvPicPr>
                <p:cNvPr id="15" name="Bildobjekt 14">
                  <a:extLst>
                    <a:ext uri="{FF2B5EF4-FFF2-40B4-BE49-F238E27FC236}">
                      <a16:creationId xmlns:a16="http://schemas.microsoft.com/office/drawing/2014/main" id="{4F0A23A5-17E4-C6E8-61B6-8916E541171C}"/>
                    </a:ext>
                  </a:extLst>
                </p:cNvPr>
                <p:cNvPicPr>
                  <a:picLocks noChangeAspect="1"/>
                </p:cNvPicPr>
                <p:nvPr/>
              </p:nvPicPr>
              <p:blipFill>
                <a:blip r:embed="rId5"/>
                <a:srcRect l="2650" r="69094"/>
                <a:stretch/>
              </p:blipFill>
              <p:spPr>
                <a:xfrm>
                  <a:off x="8998610" y="920798"/>
                  <a:ext cx="2312954" cy="1713722"/>
                </a:xfrm>
                <a:prstGeom prst="rect">
                  <a:avLst/>
                </a:prstGeom>
              </p:spPr>
            </p:pic>
            <p:sp>
              <p:nvSpPr>
                <p:cNvPr id="16" name="Rektangel 15">
                  <a:extLst>
                    <a:ext uri="{FF2B5EF4-FFF2-40B4-BE49-F238E27FC236}">
                      <a16:creationId xmlns:a16="http://schemas.microsoft.com/office/drawing/2014/main" id="{597D38B6-994A-833F-9088-83E0268214A7}"/>
                    </a:ext>
                  </a:extLst>
                </p:cNvPr>
                <p:cNvSpPr/>
                <p:nvPr/>
              </p:nvSpPr>
              <p:spPr>
                <a:xfrm>
                  <a:off x="9416616" y="2692544"/>
                  <a:ext cx="1512167" cy="36003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400" dirty="0">
                      <a:solidFill>
                        <a:schemeClr val="tx1"/>
                      </a:solidFill>
                    </a:rPr>
                    <a:t>Domare</a:t>
                  </a:r>
                </a:p>
              </p:txBody>
            </p:sp>
          </p:grpSp>
          <p:grpSp>
            <p:nvGrpSpPr>
              <p:cNvPr id="17" name="Grupp 16">
                <a:extLst>
                  <a:ext uri="{FF2B5EF4-FFF2-40B4-BE49-F238E27FC236}">
                    <a16:creationId xmlns:a16="http://schemas.microsoft.com/office/drawing/2014/main" id="{3D10C235-03A7-43B3-5635-72EB80929535}"/>
                  </a:ext>
                </a:extLst>
              </p:cNvPr>
              <p:cNvGrpSpPr/>
              <p:nvPr/>
            </p:nvGrpSpPr>
            <p:grpSpPr>
              <a:xfrm>
                <a:off x="4155456" y="4638279"/>
                <a:ext cx="1770260" cy="1311001"/>
                <a:chOff x="8862243" y="4583776"/>
                <a:chExt cx="2585691" cy="2052826"/>
              </a:xfrm>
            </p:grpSpPr>
            <p:pic>
              <p:nvPicPr>
                <p:cNvPr id="18" name="Bildobjekt 17">
                  <a:extLst>
                    <a:ext uri="{FF2B5EF4-FFF2-40B4-BE49-F238E27FC236}">
                      <a16:creationId xmlns:a16="http://schemas.microsoft.com/office/drawing/2014/main" id="{5FA91004-308F-949F-0FC0-04673315A68D}"/>
                    </a:ext>
                  </a:extLst>
                </p:cNvPr>
                <p:cNvPicPr>
                  <a:picLocks noChangeAspect="1"/>
                </p:cNvPicPr>
                <p:nvPr/>
              </p:nvPicPr>
              <p:blipFill>
                <a:blip r:embed="rId5"/>
                <a:srcRect l="65889" r="2524"/>
                <a:stretch/>
              </p:blipFill>
              <p:spPr>
                <a:xfrm>
                  <a:off x="8862243" y="4583776"/>
                  <a:ext cx="2585691" cy="1743504"/>
                </a:xfrm>
                <a:prstGeom prst="rect">
                  <a:avLst/>
                </a:prstGeom>
              </p:spPr>
            </p:pic>
            <p:sp>
              <p:nvSpPr>
                <p:cNvPr id="19" name="Rektangel 18">
                  <a:extLst>
                    <a:ext uri="{FF2B5EF4-FFF2-40B4-BE49-F238E27FC236}">
                      <a16:creationId xmlns:a16="http://schemas.microsoft.com/office/drawing/2014/main" id="{F02AEBF8-10F6-BAAC-01A3-A172F0D371F6}"/>
                    </a:ext>
                  </a:extLst>
                </p:cNvPr>
                <p:cNvSpPr/>
                <p:nvPr/>
              </p:nvSpPr>
              <p:spPr>
                <a:xfrm>
                  <a:off x="9416616" y="6276562"/>
                  <a:ext cx="1512168"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400" dirty="0">
                      <a:solidFill>
                        <a:schemeClr val="tx1"/>
                      </a:solidFill>
                    </a:rPr>
                    <a:t>Läkare</a:t>
                  </a:r>
                </a:p>
              </p:txBody>
            </p:sp>
          </p:grpSp>
          <p:grpSp>
            <p:nvGrpSpPr>
              <p:cNvPr id="22" name="Grupp 21">
                <a:extLst>
                  <a:ext uri="{FF2B5EF4-FFF2-40B4-BE49-F238E27FC236}">
                    <a16:creationId xmlns:a16="http://schemas.microsoft.com/office/drawing/2014/main" id="{20364648-9781-078A-7BEF-EC1E21FD3EDB}"/>
                  </a:ext>
                </a:extLst>
              </p:cNvPr>
              <p:cNvGrpSpPr/>
              <p:nvPr/>
            </p:nvGrpSpPr>
            <p:grpSpPr>
              <a:xfrm>
                <a:off x="2355223" y="4642689"/>
                <a:ext cx="1715995" cy="1306591"/>
                <a:chOff x="8862242" y="2737396"/>
                <a:chExt cx="2585690" cy="2133664"/>
              </a:xfrm>
            </p:grpSpPr>
            <p:sp>
              <p:nvSpPr>
                <p:cNvPr id="23" name="Rektangel 22">
                  <a:extLst>
                    <a:ext uri="{FF2B5EF4-FFF2-40B4-BE49-F238E27FC236}">
                      <a16:creationId xmlns:a16="http://schemas.microsoft.com/office/drawing/2014/main" id="{DC37CF10-52E6-83A1-9F66-B0E5F6D3BBB6}"/>
                    </a:ext>
                  </a:extLst>
                </p:cNvPr>
                <p:cNvSpPr/>
                <p:nvPr/>
              </p:nvSpPr>
              <p:spPr>
                <a:xfrm>
                  <a:off x="8862242" y="2746255"/>
                  <a:ext cx="2585690" cy="172578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sz="1600"/>
                </a:p>
              </p:txBody>
            </p:sp>
            <p:pic>
              <p:nvPicPr>
                <p:cNvPr id="24" name="Bildobjekt 23">
                  <a:extLst>
                    <a:ext uri="{FF2B5EF4-FFF2-40B4-BE49-F238E27FC236}">
                      <a16:creationId xmlns:a16="http://schemas.microsoft.com/office/drawing/2014/main" id="{51DFC52A-4E16-676D-5FCA-4012CC962C1C}"/>
                    </a:ext>
                  </a:extLst>
                </p:cNvPr>
                <p:cNvPicPr>
                  <a:picLocks noChangeAspect="1"/>
                </p:cNvPicPr>
                <p:nvPr/>
              </p:nvPicPr>
              <p:blipFill>
                <a:blip r:embed="rId5"/>
                <a:srcRect l="33381" r="39628"/>
                <a:stretch/>
              </p:blipFill>
              <p:spPr>
                <a:xfrm>
                  <a:off x="9044371" y="2737396"/>
                  <a:ext cx="2221433" cy="1743504"/>
                </a:xfrm>
                <a:prstGeom prst="rect">
                  <a:avLst/>
                </a:prstGeom>
              </p:spPr>
            </p:pic>
            <p:sp>
              <p:nvSpPr>
                <p:cNvPr id="25" name="Rektangel 24">
                  <a:extLst>
                    <a:ext uri="{FF2B5EF4-FFF2-40B4-BE49-F238E27FC236}">
                      <a16:creationId xmlns:a16="http://schemas.microsoft.com/office/drawing/2014/main" id="{E5DAD6F5-24D7-483D-F7A9-1A306DA19376}"/>
                    </a:ext>
                  </a:extLst>
                </p:cNvPr>
                <p:cNvSpPr/>
                <p:nvPr/>
              </p:nvSpPr>
              <p:spPr>
                <a:xfrm>
                  <a:off x="9399003" y="4511019"/>
                  <a:ext cx="1512167" cy="3600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400" dirty="0">
                      <a:solidFill>
                        <a:schemeClr val="tx1"/>
                      </a:solidFill>
                    </a:rPr>
                    <a:t>Förvaltare</a:t>
                  </a:r>
                </a:p>
              </p:txBody>
            </p:sp>
          </p:grpSp>
        </p:grpSp>
        <p:sp>
          <p:nvSpPr>
            <p:cNvPr id="26" name="Rektangel 25">
              <a:extLst>
                <a:ext uri="{FF2B5EF4-FFF2-40B4-BE49-F238E27FC236}">
                  <a16:creationId xmlns:a16="http://schemas.microsoft.com/office/drawing/2014/main" id="{201DFDA1-1052-B255-7EDE-02952C8E1185}"/>
                </a:ext>
              </a:extLst>
            </p:cNvPr>
            <p:cNvSpPr/>
            <p:nvPr/>
          </p:nvSpPr>
          <p:spPr>
            <a:xfrm>
              <a:off x="1856381" y="936818"/>
              <a:ext cx="2808308" cy="4039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800" b="1" dirty="0">
                  <a:solidFill>
                    <a:schemeClr val="accent3"/>
                  </a:solidFill>
                  <a:effectLst/>
                  <a:latin typeface="Calibri" panose="020F0502020204030204" pitchFamily="34" charset="0"/>
                  <a:ea typeface="Calibri" panose="020F0502020204030204" pitchFamily="34" charset="0"/>
                </a:rPr>
                <a:t>Forskning av </a:t>
              </a:r>
              <a:r>
                <a:rPr lang="sv-SE" sz="1800" b="1" dirty="0" err="1">
                  <a:solidFill>
                    <a:schemeClr val="accent3"/>
                  </a:solidFill>
                  <a:effectLst/>
                  <a:latin typeface="Calibri" panose="020F0502020204030204" pitchFamily="34" charset="0"/>
                  <a:ea typeface="Calibri" panose="020F0502020204030204" pitchFamily="34" charset="0"/>
                </a:rPr>
                <a:t>Marieke</a:t>
              </a:r>
              <a:r>
                <a:rPr lang="sv-SE" sz="1800" b="1" dirty="0">
                  <a:solidFill>
                    <a:schemeClr val="accent3"/>
                  </a:solidFill>
                  <a:effectLst/>
                  <a:latin typeface="Calibri" panose="020F0502020204030204" pitchFamily="34" charset="0"/>
                  <a:ea typeface="Calibri" panose="020F0502020204030204" pitchFamily="34" charset="0"/>
                </a:rPr>
                <a:t> Bos </a:t>
              </a:r>
              <a:endParaRPr lang="sv-SE" b="1" dirty="0">
                <a:solidFill>
                  <a:schemeClr val="accent3"/>
                </a:solidFill>
              </a:endParaRPr>
            </a:p>
          </p:txBody>
        </p:sp>
        <p:sp>
          <p:nvSpPr>
            <p:cNvPr id="28" name="Rektangel 27">
              <a:extLst>
                <a:ext uri="{FF2B5EF4-FFF2-40B4-BE49-F238E27FC236}">
                  <a16:creationId xmlns:a16="http://schemas.microsoft.com/office/drawing/2014/main" id="{CF347FBA-96C6-8E96-EA1E-532864E6D3B3}"/>
                </a:ext>
              </a:extLst>
            </p:cNvPr>
            <p:cNvSpPr/>
            <p:nvPr/>
          </p:nvSpPr>
          <p:spPr>
            <a:xfrm>
              <a:off x="2051158" y="4360650"/>
              <a:ext cx="2418754" cy="22047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1400" dirty="0">
                  <a:solidFill>
                    <a:schemeClr val="tx1"/>
                  </a:solidFill>
                </a:rPr>
                <a:t>Skuldsaneringshandläggare</a:t>
              </a:r>
            </a:p>
          </p:txBody>
        </p:sp>
        <p:cxnSp>
          <p:nvCxnSpPr>
            <p:cNvPr id="32" name="Rak koppling 31">
              <a:extLst>
                <a:ext uri="{FF2B5EF4-FFF2-40B4-BE49-F238E27FC236}">
                  <a16:creationId xmlns:a16="http://schemas.microsoft.com/office/drawing/2014/main" id="{87AFED74-4F96-8AD0-342D-BD5F6CC19D02}"/>
                </a:ext>
              </a:extLst>
            </p:cNvPr>
            <p:cNvCxnSpPr/>
            <p:nvPr/>
          </p:nvCxnSpPr>
          <p:spPr>
            <a:xfrm>
              <a:off x="1991544" y="1238205"/>
              <a:ext cx="2563638" cy="0"/>
            </a:xfrm>
            <a:prstGeom prst="line">
              <a:avLst/>
            </a:prstGeom>
            <a:ln w="12700"/>
          </p:spPr>
          <p:style>
            <a:lnRef idx="1">
              <a:schemeClr val="accent3"/>
            </a:lnRef>
            <a:fillRef idx="0">
              <a:schemeClr val="accent3"/>
            </a:fillRef>
            <a:effectRef idx="0">
              <a:schemeClr val="accent3"/>
            </a:effectRef>
            <a:fontRef idx="minor">
              <a:schemeClr val="tx1"/>
            </a:fontRef>
          </p:style>
        </p:cxnSp>
      </p:grpSp>
      <p:sp>
        <p:nvSpPr>
          <p:cNvPr id="6" name="Rektangel 5">
            <a:extLst>
              <a:ext uri="{FF2B5EF4-FFF2-40B4-BE49-F238E27FC236}">
                <a16:creationId xmlns:a16="http://schemas.microsoft.com/office/drawing/2014/main" id="{2B35A928-6F21-4551-E542-294699C48FAD}"/>
              </a:ext>
            </a:extLst>
          </p:cNvPr>
          <p:cNvSpPr/>
          <p:nvPr/>
        </p:nvSpPr>
        <p:spPr>
          <a:xfrm>
            <a:off x="876756" y="2096707"/>
            <a:ext cx="4773594" cy="266458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5400" b="1" dirty="0">
                <a:solidFill>
                  <a:schemeClr val="accent3"/>
                </a:solidFill>
                <a:effectLst/>
                <a:latin typeface="+mj-lt"/>
              </a:rPr>
              <a:t>Vad säger forskningen?</a:t>
            </a:r>
            <a:endParaRPr lang="sv-SE" sz="5400" b="1" dirty="0">
              <a:solidFill>
                <a:schemeClr val="accent3"/>
              </a:solidFill>
              <a:latin typeface="+mj-lt"/>
            </a:endParaRPr>
          </a:p>
        </p:txBody>
      </p:sp>
    </p:spTree>
    <p:extLst>
      <p:ext uri="{BB962C8B-B14F-4D97-AF65-F5344CB8AC3E}">
        <p14:creationId xmlns:p14="http://schemas.microsoft.com/office/powerpoint/2010/main" val="31514893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objekt 4">
            <a:extLst>
              <a:ext uri="{FF2B5EF4-FFF2-40B4-BE49-F238E27FC236}">
                <a16:creationId xmlns:a16="http://schemas.microsoft.com/office/drawing/2014/main" id="{605D4868-4B6A-D20D-1AAB-3C250E70E8A3}"/>
              </a:ext>
            </a:extLst>
          </p:cNvPr>
          <p:cNvPicPr>
            <a:picLocks noChangeAspect="1"/>
          </p:cNvPicPr>
          <p:nvPr/>
        </p:nvPicPr>
        <p:blipFill>
          <a:blip r:embed="rId3">
            <a:extLst>
              <a:ext uri="{28A0092B-C50C-407E-A947-70E740481C1C}">
                <a14:useLocalDpi xmlns:a14="http://schemas.microsoft.com/office/drawing/2010/main" val="0"/>
              </a:ext>
            </a:extLst>
          </a:blip>
          <a:srcRect t="6530" b="9200"/>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Kvalitet på skuldsaneringen</a:t>
            </a:r>
          </a:p>
          <a:p>
            <a:endParaRPr lang="sv-SE" dirty="0">
              <a:solidFill>
                <a:schemeClr val="bg1"/>
              </a:solidFill>
            </a:endParaRPr>
          </a:p>
        </p:txBody>
      </p:sp>
      <p:grpSp>
        <p:nvGrpSpPr>
          <p:cNvPr id="4" name="Grupp 3">
            <a:extLst>
              <a:ext uri="{FF2B5EF4-FFF2-40B4-BE49-F238E27FC236}">
                <a16:creationId xmlns:a16="http://schemas.microsoft.com/office/drawing/2014/main" id="{A9924673-CF21-28F8-EE9E-5A3683668CBF}"/>
              </a:ext>
            </a:extLst>
          </p:cNvPr>
          <p:cNvGrpSpPr/>
          <p:nvPr/>
        </p:nvGrpSpPr>
        <p:grpSpPr>
          <a:xfrm>
            <a:off x="808154" y="1410370"/>
            <a:ext cx="3990453" cy="4027317"/>
            <a:chOff x="701201" y="1484042"/>
            <a:chExt cx="3990453" cy="4027317"/>
          </a:xfrm>
        </p:grpSpPr>
        <p:pic>
          <p:nvPicPr>
            <p:cNvPr id="6" name="Bildobjekt 5">
              <a:extLst>
                <a:ext uri="{FF2B5EF4-FFF2-40B4-BE49-F238E27FC236}">
                  <a16:creationId xmlns:a16="http://schemas.microsoft.com/office/drawing/2014/main" id="{912A8AB4-E958-B8E5-B024-8ADDBD2DD4A4}"/>
                </a:ext>
              </a:extLst>
            </p:cNvPr>
            <p:cNvPicPr>
              <a:picLocks noChangeAspect="1"/>
            </p:cNvPicPr>
            <p:nvPr/>
          </p:nvPicPr>
          <p:blipFill>
            <a:blip r:embed="rId4"/>
            <a:stretch>
              <a:fillRect/>
            </a:stretch>
          </p:blipFill>
          <p:spPr>
            <a:xfrm rot="20811796">
              <a:off x="1493826" y="1919075"/>
              <a:ext cx="1970945" cy="2817364"/>
            </a:xfrm>
            <a:prstGeom prst="rect">
              <a:avLst/>
            </a:prstGeom>
          </p:spPr>
        </p:pic>
        <p:grpSp>
          <p:nvGrpSpPr>
            <p:cNvPr id="8" name="Group 41">
              <a:extLst>
                <a:ext uri="{FF2B5EF4-FFF2-40B4-BE49-F238E27FC236}">
                  <a16:creationId xmlns:a16="http://schemas.microsoft.com/office/drawing/2014/main" id="{92DD640F-E749-D8D8-E406-85E5F71D977C}"/>
                </a:ext>
              </a:extLst>
            </p:cNvPr>
            <p:cNvGrpSpPr>
              <a:grpSpLocks noChangeAspect="1"/>
            </p:cNvGrpSpPr>
            <p:nvPr/>
          </p:nvGrpSpPr>
          <p:grpSpPr bwMode="auto">
            <a:xfrm rot="20854776">
              <a:off x="701201" y="1484042"/>
              <a:ext cx="3990453" cy="4027317"/>
              <a:chOff x="512" y="1270"/>
              <a:chExt cx="433" cy="437"/>
            </a:xfrm>
            <a:solidFill>
              <a:schemeClr val="accent3"/>
            </a:solidFill>
            <a:effectLst>
              <a:outerShdw blurRad="50800" dist="38100" dir="5400000" algn="t" rotWithShape="0">
                <a:prstClr val="black">
                  <a:alpha val="40000"/>
                </a:prstClr>
              </a:outerShdw>
            </a:effectLst>
          </p:grpSpPr>
          <p:sp>
            <p:nvSpPr>
              <p:cNvPr id="9" name="Freeform 44">
                <a:extLst>
                  <a:ext uri="{FF2B5EF4-FFF2-40B4-BE49-F238E27FC236}">
                    <a16:creationId xmlns:a16="http://schemas.microsoft.com/office/drawing/2014/main" id="{9E8A0AB4-9578-251E-B6CA-1158FA7D4FFA}"/>
                  </a:ext>
                </a:extLst>
              </p:cNvPr>
              <p:cNvSpPr>
                <a:spLocks noEditPoints="1"/>
              </p:cNvSpPr>
              <p:nvPr/>
            </p:nvSpPr>
            <p:spPr bwMode="auto">
              <a:xfrm>
                <a:off x="512" y="1270"/>
                <a:ext cx="394" cy="395"/>
              </a:xfrm>
              <a:custGeom>
                <a:avLst/>
                <a:gdLst>
                  <a:gd name="T0" fmla="*/ 61 w 122"/>
                  <a:gd name="T1" fmla="*/ 122 h 122"/>
                  <a:gd name="T2" fmla="*/ 0 w 122"/>
                  <a:gd name="T3" fmla="*/ 61 h 122"/>
                  <a:gd name="T4" fmla="*/ 61 w 122"/>
                  <a:gd name="T5" fmla="*/ 0 h 122"/>
                  <a:gd name="T6" fmla="*/ 122 w 122"/>
                  <a:gd name="T7" fmla="*/ 61 h 122"/>
                  <a:gd name="T8" fmla="*/ 61 w 122"/>
                  <a:gd name="T9" fmla="*/ 122 h 122"/>
                  <a:gd name="T10" fmla="*/ 61 w 122"/>
                  <a:gd name="T11" fmla="*/ 6 h 122"/>
                  <a:gd name="T12" fmla="*/ 6 w 122"/>
                  <a:gd name="T13" fmla="*/ 61 h 122"/>
                  <a:gd name="T14" fmla="*/ 61 w 122"/>
                  <a:gd name="T15" fmla="*/ 116 h 122"/>
                  <a:gd name="T16" fmla="*/ 116 w 122"/>
                  <a:gd name="T17" fmla="*/ 61 h 122"/>
                  <a:gd name="T18" fmla="*/ 61 w 122"/>
                  <a:gd name="T19"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2">
                    <a:moveTo>
                      <a:pt x="61" y="122"/>
                    </a:moveTo>
                    <a:cubicBezTo>
                      <a:pt x="28" y="122"/>
                      <a:pt x="0" y="94"/>
                      <a:pt x="0" y="61"/>
                    </a:cubicBezTo>
                    <a:cubicBezTo>
                      <a:pt x="0" y="27"/>
                      <a:pt x="28" y="0"/>
                      <a:pt x="61" y="0"/>
                    </a:cubicBezTo>
                    <a:cubicBezTo>
                      <a:pt x="95" y="0"/>
                      <a:pt x="122" y="27"/>
                      <a:pt x="122" y="61"/>
                    </a:cubicBezTo>
                    <a:cubicBezTo>
                      <a:pt x="122" y="94"/>
                      <a:pt x="95" y="122"/>
                      <a:pt x="61" y="122"/>
                    </a:cubicBezTo>
                    <a:close/>
                    <a:moveTo>
                      <a:pt x="61" y="6"/>
                    </a:moveTo>
                    <a:cubicBezTo>
                      <a:pt x="31" y="6"/>
                      <a:pt x="6" y="30"/>
                      <a:pt x="6" y="61"/>
                    </a:cubicBezTo>
                    <a:cubicBezTo>
                      <a:pt x="6" y="91"/>
                      <a:pt x="31" y="116"/>
                      <a:pt x="61" y="116"/>
                    </a:cubicBezTo>
                    <a:cubicBezTo>
                      <a:pt x="92" y="116"/>
                      <a:pt x="116" y="91"/>
                      <a:pt x="116" y="61"/>
                    </a:cubicBezTo>
                    <a:cubicBezTo>
                      <a:pt x="116" y="30"/>
                      <a:pt x="92" y="6"/>
                      <a:pt x="6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 name="Freeform 45">
                <a:extLst>
                  <a:ext uri="{FF2B5EF4-FFF2-40B4-BE49-F238E27FC236}">
                    <a16:creationId xmlns:a16="http://schemas.microsoft.com/office/drawing/2014/main" id="{ED018246-7AAE-553C-CD70-312F334C00D3}"/>
                  </a:ext>
                </a:extLst>
              </p:cNvPr>
              <p:cNvSpPr>
                <a:spLocks/>
              </p:cNvSpPr>
              <p:nvPr/>
            </p:nvSpPr>
            <p:spPr bwMode="auto">
              <a:xfrm>
                <a:off x="832" y="1594"/>
                <a:ext cx="113" cy="113"/>
              </a:xfrm>
              <a:custGeom>
                <a:avLst/>
                <a:gdLst>
                  <a:gd name="T0" fmla="*/ 100 w 113"/>
                  <a:gd name="T1" fmla="*/ 113 h 113"/>
                  <a:gd name="T2" fmla="*/ 0 w 113"/>
                  <a:gd name="T3" fmla="*/ 12 h 113"/>
                  <a:gd name="T4" fmla="*/ 16 w 113"/>
                  <a:gd name="T5" fmla="*/ 0 h 113"/>
                  <a:gd name="T6" fmla="*/ 113 w 113"/>
                  <a:gd name="T7" fmla="*/ 97 h 113"/>
                  <a:gd name="T8" fmla="*/ 100 w 113"/>
                  <a:gd name="T9" fmla="*/ 113 h 113"/>
                </a:gdLst>
                <a:ahLst/>
                <a:cxnLst>
                  <a:cxn ang="0">
                    <a:pos x="T0" y="T1"/>
                  </a:cxn>
                  <a:cxn ang="0">
                    <a:pos x="T2" y="T3"/>
                  </a:cxn>
                  <a:cxn ang="0">
                    <a:pos x="T4" y="T5"/>
                  </a:cxn>
                  <a:cxn ang="0">
                    <a:pos x="T6" y="T7"/>
                  </a:cxn>
                  <a:cxn ang="0">
                    <a:pos x="T8" y="T9"/>
                  </a:cxn>
                </a:cxnLst>
                <a:rect l="0" t="0" r="r" b="b"/>
                <a:pathLst>
                  <a:path w="113" h="113">
                    <a:moveTo>
                      <a:pt x="100" y="113"/>
                    </a:moveTo>
                    <a:lnTo>
                      <a:pt x="0" y="12"/>
                    </a:lnTo>
                    <a:lnTo>
                      <a:pt x="16" y="0"/>
                    </a:lnTo>
                    <a:lnTo>
                      <a:pt x="113" y="97"/>
                    </a:lnTo>
                    <a:lnTo>
                      <a:pt x="100"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grpSp>
        <p:nvGrpSpPr>
          <p:cNvPr id="11" name="Grupp 10">
            <a:extLst>
              <a:ext uri="{FF2B5EF4-FFF2-40B4-BE49-F238E27FC236}">
                <a16:creationId xmlns:a16="http://schemas.microsoft.com/office/drawing/2014/main" id="{3769EA62-3BA2-B149-AAAF-E78FEAE52BEA}"/>
              </a:ext>
            </a:extLst>
          </p:cNvPr>
          <p:cNvGrpSpPr/>
          <p:nvPr/>
        </p:nvGrpSpPr>
        <p:grpSpPr>
          <a:xfrm>
            <a:off x="5550582" y="1165558"/>
            <a:ext cx="5863061" cy="4526883"/>
            <a:chOff x="5345507" y="714057"/>
            <a:chExt cx="5863061" cy="4526883"/>
          </a:xfrm>
        </p:grpSpPr>
        <p:sp>
          <p:nvSpPr>
            <p:cNvPr id="12" name="Rektangel 11">
              <a:extLst>
                <a:ext uri="{FF2B5EF4-FFF2-40B4-BE49-F238E27FC236}">
                  <a16:creationId xmlns:a16="http://schemas.microsoft.com/office/drawing/2014/main" id="{3D17C518-2641-DF50-8202-A5D77AE601B9}"/>
                </a:ext>
              </a:extLst>
            </p:cNvPr>
            <p:cNvSpPr/>
            <p:nvPr/>
          </p:nvSpPr>
          <p:spPr>
            <a:xfrm>
              <a:off x="7150202" y="2972528"/>
              <a:ext cx="1250053" cy="4665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Flödesschema: Magnetskiva 12">
              <a:extLst>
                <a:ext uri="{FF2B5EF4-FFF2-40B4-BE49-F238E27FC236}">
                  <a16:creationId xmlns:a16="http://schemas.microsoft.com/office/drawing/2014/main" id="{8198EB1D-49A5-A7B7-D8F8-B36334AB44A6}"/>
                </a:ext>
              </a:extLst>
            </p:cNvPr>
            <p:cNvSpPr/>
            <p:nvPr/>
          </p:nvSpPr>
          <p:spPr>
            <a:xfrm>
              <a:off x="7245869" y="4438978"/>
              <a:ext cx="2448272" cy="801962"/>
            </a:xfrm>
            <a:prstGeom prst="flowChartMagneticDisk">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sv-SE" sz="1400" dirty="0"/>
                <a:t>Medarbetare</a:t>
              </a:r>
            </a:p>
          </p:txBody>
        </p:sp>
        <p:sp>
          <p:nvSpPr>
            <p:cNvPr id="14" name="Pil: nedåtböjd 13">
              <a:extLst>
                <a:ext uri="{FF2B5EF4-FFF2-40B4-BE49-F238E27FC236}">
                  <a16:creationId xmlns:a16="http://schemas.microsoft.com/office/drawing/2014/main" id="{A179E361-0FA6-6F37-64C1-9FB21571665F}"/>
                </a:ext>
              </a:extLst>
            </p:cNvPr>
            <p:cNvSpPr/>
            <p:nvPr/>
          </p:nvSpPr>
          <p:spPr>
            <a:xfrm rot="5400000">
              <a:off x="8982659" y="4048527"/>
              <a:ext cx="1180911" cy="982607"/>
            </a:xfrm>
            <a:prstGeom prst="curvedDownArrow">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chemeClr val="tx1"/>
                </a:solidFill>
              </a:endParaRPr>
            </a:p>
          </p:txBody>
        </p:sp>
        <p:sp>
          <p:nvSpPr>
            <p:cNvPr id="15" name="Flödesschema: Magnetskiva 14">
              <a:extLst>
                <a:ext uri="{FF2B5EF4-FFF2-40B4-BE49-F238E27FC236}">
                  <a16:creationId xmlns:a16="http://schemas.microsoft.com/office/drawing/2014/main" id="{174F73B3-FEEF-8AD4-0E36-8A2085ADBBAF}"/>
                </a:ext>
              </a:extLst>
            </p:cNvPr>
            <p:cNvSpPr/>
            <p:nvPr/>
          </p:nvSpPr>
          <p:spPr>
            <a:xfrm>
              <a:off x="6871350" y="3439086"/>
              <a:ext cx="3197310" cy="801962"/>
            </a:xfrm>
            <a:prstGeom prst="flowChartMagneticDisk">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sv-SE" sz="1400" dirty="0"/>
                <a:t>Sektion</a:t>
              </a:r>
            </a:p>
          </p:txBody>
        </p:sp>
        <p:sp>
          <p:nvSpPr>
            <p:cNvPr id="16" name="Pil: nedåtböjd 15">
              <a:extLst>
                <a:ext uri="{FF2B5EF4-FFF2-40B4-BE49-F238E27FC236}">
                  <a16:creationId xmlns:a16="http://schemas.microsoft.com/office/drawing/2014/main" id="{6618EDD3-AC61-C1BF-D858-2224ECE4A59B}"/>
                </a:ext>
              </a:extLst>
            </p:cNvPr>
            <p:cNvSpPr/>
            <p:nvPr/>
          </p:nvSpPr>
          <p:spPr>
            <a:xfrm rot="16200000" flipH="1">
              <a:off x="6453974" y="2931851"/>
              <a:ext cx="1336182" cy="1369980"/>
            </a:xfrm>
            <a:prstGeom prst="curvedDownArrow">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chemeClr val="tx1"/>
                </a:solidFill>
              </a:endParaRPr>
            </a:p>
          </p:txBody>
        </p:sp>
        <p:sp>
          <p:nvSpPr>
            <p:cNvPr id="17" name="Rektangel 16">
              <a:extLst>
                <a:ext uri="{FF2B5EF4-FFF2-40B4-BE49-F238E27FC236}">
                  <a16:creationId xmlns:a16="http://schemas.microsoft.com/office/drawing/2014/main" id="{BA817FF7-32FC-59D1-6DD2-C8AC7AE4C827}"/>
                </a:ext>
              </a:extLst>
            </p:cNvPr>
            <p:cNvSpPr/>
            <p:nvPr/>
          </p:nvSpPr>
          <p:spPr>
            <a:xfrm rot="189047">
              <a:off x="7575186" y="834367"/>
              <a:ext cx="1339553" cy="379930"/>
            </a:xfrm>
            <a:prstGeom prst="rect">
              <a:avLst/>
            </a:prstGeom>
            <a:solidFill>
              <a:srgbClr val="9AAE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400" b="1" dirty="0">
                  <a:solidFill>
                    <a:schemeClr val="bg1"/>
                  </a:solidFill>
                </a:rPr>
                <a:t>Kvalitet</a:t>
              </a:r>
              <a:endParaRPr lang="sv-SE" b="1" dirty="0">
                <a:solidFill>
                  <a:schemeClr val="bg1"/>
                </a:solidFill>
              </a:endParaRPr>
            </a:p>
          </p:txBody>
        </p:sp>
        <p:sp>
          <p:nvSpPr>
            <p:cNvPr id="19" name="Rektangel 18">
              <a:extLst>
                <a:ext uri="{FF2B5EF4-FFF2-40B4-BE49-F238E27FC236}">
                  <a16:creationId xmlns:a16="http://schemas.microsoft.com/office/drawing/2014/main" id="{6F1A0FDE-59B1-BEA8-AE20-699DFDD20408}"/>
                </a:ext>
              </a:extLst>
            </p:cNvPr>
            <p:cNvSpPr/>
            <p:nvPr/>
          </p:nvSpPr>
          <p:spPr>
            <a:xfrm rot="21414280">
              <a:off x="7799575" y="3008191"/>
              <a:ext cx="1783296" cy="228869"/>
            </a:xfrm>
            <a:prstGeom prst="rect">
              <a:avLst/>
            </a:prstGeom>
            <a:solidFill>
              <a:srgbClr val="9AAE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solidFill>
                  <a:schemeClr val="tx1"/>
                </a:solidFill>
              </a:endParaRPr>
            </a:p>
          </p:txBody>
        </p:sp>
        <p:sp>
          <p:nvSpPr>
            <p:cNvPr id="20" name="Rektangel 19">
              <a:extLst>
                <a:ext uri="{FF2B5EF4-FFF2-40B4-BE49-F238E27FC236}">
                  <a16:creationId xmlns:a16="http://schemas.microsoft.com/office/drawing/2014/main" id="{7A1EA594-1B63-275C-F27F-B783D32C7442}"/>
                </a:ext>
              </a:extLst>
            </p:cNvPr>
            <p:cNvSpPr/>
            <p:nvPr/>
          </p:nvSpPr>
          <p:spPr>
            <a:xfrm rot="168350">
              <a:off x="7546155" y="2063393"/>
              <a:ext cx="1785301" cy="232001"/>
            </a:xfrm>
            <a:prstGeom prst="rect">
              <a:avLst/>
            </a:prstGeom>
            <a:solidFill>
              <a:srgbClr val="9AAEA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solidFill>
                  <a:schemeClr val="tx1"/>
                </a:solidFill>
              </a:endParaRPr>
            </a:p>
          </p:txBody>
        </p:sp>
        <p:sp>
          <p:nvSpPr>
            <p:cNvPr id="22" name="Flödesschema: Magnetskiva 21">
              <a:extLst>
                <a:ext uri="{FF2B5EF4-FFF2-40B4-BE49-F238E27FC236}">
                  <a16:creationId xmlns:a16="http://schemas.microsoft.com/office/drawing/2014/main" id="{8131DCFD-BCCF-BEEC-6AA4-38664786949F}"/>
                </a:ext>
              </a:extLst>
            </p:cNvPr>
            <p:cNvSpPr/>
            <p:nvPr/>
          </p:nvSpPr>
          <p:spPr>
            <a:xfrm>
              <a:off x="6338905" y="2439197"/>
              <a:ext cx="4262200" cy="801962"/>
            </a:xfrm>
            <a:prstGeom prst="flowChartMagneticDisk">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sv-SE" sz="1400" dirty="0"/>
                <a:t>Enhet</a:t>
              </a:r>
            </a:p>
          </p:txBody>
        </p:sp>
        <p:sp>
          <p:nvSpPr>
            <p:cNvPr id="24" name="Pil: nedåtböjd 23">
              <a:extLst>
                <a:ext uri="{FF2B5EF4-FFF2-40B4-BE49-F238E27FC236}">
                  <a16:creationId xmlns:a16="http://schemas.microsoft.com/office/drawing/2014/main" id="{04DAA64C-FB9E-85BB-E405-D2F9D9800721}"/>
                </a:ext>
              </a:extLst>
            </p:cNvPr>
            <p:cNvSpPr/>
            <p:nvPr/>
          </p:nvSpPr>
          <p:spPr>
            <a:xfrm rot="5400000">
              <a:off x="9521336" y="1795322"/>
              <a:ext cx="1283593" cy="1726087"/>
            </a:xfrm>
            <a:prstGeom prst="curvedDownArrow">
              <a:avLst>
                <a:gd name="adj1" fmla="val 25000"/>
                <a:gd name="adj2" fmla="val 50000"/>
                <a:gd name="adj3" fmla="val 25000"/>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chemeClr val="tx1"/>
                </a:solidFill>
              </a:endParaRPr>
            </a:p>
          </p:txBody>
        </p:sp>
        <p:sp>
          <p:nvSpPr>
            <p:cNvPr id="25" name="Flödesschema: Magnetskiva 24">
              <a:extLst>
                <a:ext uri="{FF2B5EF4-FFF2-40B4-BE49-F238E27FC236}">
                  <a16:creationId xmlns:a16="http://schemas.microsoft.com/office/drawing/2014/main" id="{134708DC-9F2E-36CB-C21E-98D8F7FBAE2E}"/>
                </a:ext>
              </a:extLst>
            </p:cNvPr>
            <p:cNvSpPr/>
            <p:nvPr/>
          </p:nvSpPr>
          <p:spPr>
            <a:xfrm>
              <a:off x="5731442" y="1439308"/>
              <a:ext cx="5477126" cy="801962"/>
            </a:xfrm>
            <a:prstGeom prst="flowChartMagneticDisk">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sv-SE" sz="1400" dirty="0"/>
                <a:t>Myndighet</a:t>
              </a:r>
            </a:p>
          </p:txBody>
        </p:sp>
        <p:sp>
          <p:nvSpPr>
            <p:cNvPr id="26" name="Pil: nedåtböjd 25">
              <a:extLst>
                <a:ext uri="{FF2B5EF4-FFF2-40B4-BE49-F238E27FC236}">
                  <a16:creationId xmlns:a16="http://schemas.microsoft.com/office/drawing/2014/main" id="{E06F3439-7CAB-3F30-66CD-048232960693}"/>
                </a:ext>
              </a:extLst>
            </p:cNvPr>
            <p:cNvSpPr/>
            <p:nvPr/>
          </p:nvSpPr>
          <p:spPr>
            <a:xfrm rot="16465822" flipH="1">
              <a:off x="5713569" y="345995"/>
              <a:ext cx="1526228" cy="2262352"/>
            </a:xfrm>
            <a:prstGeom prst="curvedDownArrow">
              <a:avLst/>
            </a:prstGeom>
            <a:solidFill>
              <a:srgbClr val="BFD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solidFill>
                  <a:schemeClr val="tx1"/>
                </a:solidFill>
              </a:endParaRPr>
            </a:p>
          </p:txBody>
        </p:sp>
      </p:grpSp>
    </p:spTree>
    <p:extLst>
      <p:ext uri="{BB962C8B-B14F-4D97-AF65-F5344CB8AC3E}">
        <p14:creationId xmlns:p14="http://schemas.microsoft.com/office/powerpoint/2010/main" val="8908788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7D762B43-98AC-5AC7-169D-FCDCB949297D}"/>
              </a:ext>
            </a:extLst>
          </p:cNvPr>
          <p:cNvPicPr>
            <a:picLocks noChangeAspect="1"/>
          </p:cNvPicPr>
          <p:nvPr/>
        </p:nvPicPr>
        <p:blipFill>
          <a:blip r:embed="rId2">
            <a:extLst>
              <a:ext uri="{28A0092B-C50C-407E-A947-70E740481C1C}">
                <a14:useLocalDpi xmlns:a14="http://schemas.microsoft.com/office/drawing/2010/main" val="0"/>
              </a:ext>
            </a:extLst>
          </a:blip>
          <a:srcRect t="10733" b="12865"/>
          <a:stretch/>
        </p:blipFill>
        <p:spPr>
          <a:xfrm>
            <a:off x="0" y="0"/>
            <a:ext cx="12192000" cy="6858000"/>
          </a:xfrm>
          <a:prstGeom prst="rect">
            <a:avLst/>
          </a:prstGeom>
        </p:spPr>
      </p:pic>
      <p:sp>
        <p:nvSpPr>
          <p:cNvPr id="28" name="Rektangel 27">
            <a:extLst>
              <a:ext uri="{FF2B5EF4-FFF2-40B4-BE49-F238E27FC236}">
                <a16:creationId xmlns:a16="http://schemas.microsoft.com/office/drawing/2014/main" id="{DC918BE8-0822-3D47-1D8C-F742F8B4F6B0}"/>
              </a:ext>
            </a:extLst>
          </p:cNvPr>
          <p:cNvSpPr/>
          <p:nvPr/>
        </p:nvSpPr>
        <p:spPr>
          <a:xfrm>
            <a:off x="1" y="2494217"/>
            <a:ext cx="12191999" cy="15230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5400" b="1" dirty="0">
                <a:solidFill>
                  <a:schemeClr val="tx1"/>
                </a:solidFill>
              </a:rPr>
              <a:t>Case</a:t>
            </a:r>
            <a:endParaRPr lang="sv-SE" sz="6000" dirty="0"/>
          </a:p>
        </p:txBody>
      </p:sp>
      <p:sp>
        <p:nvSpPr>
          <p:cNvPr id="29" name="Ellips 28">
            <a:extLst>
              <a:ext uri="{FF2B5EF4-FFF2-40B4-BE49-F238E27FC236}">
                <a16:creationId xmlns:a16="http://schemas.microsoft.com/office/drawing/2014/main" id="{D947E67C-F70F-2D86-7A56-B3922EE70CD8}"/>
              </a:ext>
            </a:extLst>
          </p:cNvPr>
          <p:cNvSpPr/>
          <p:nvPr/>
        </p:nvSpPr>
        <p:spPr>
          <a:xfrm>
            <a:off x="9312495" y="2230564"/>
            <a:ext cx="2160000" cy="216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3" name="Bildobjekt 2">
            <a:extLst>
              <a:ext uri="{FF2B5EF4-FFF2-40B4-BE49-F238E27FC236}">
                <a16:creationId xmlns:a16="http://schemas.microsoft.com/office/drawing/2014/main" id="{023AE124-0805-068F-DED5-188DCE96B5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32727" y="2295974"/>
            <a:ext cx="1919536" cy="1919536"/>
          </a:xfrm>
          <a:prstGeom prst="rect">
            <a:avLst/>
          </a:prstGeom>
        </p:spPr>
      </p:pic>
    </p:spTree>
    <p:extLst>
      <p:ext uri="{BB962C8B-B14F-4D97-AF65-F5344CB8AC3E}">
        <p14:creationId xmlns:p14="http://schemas.microsoft.com/office/powerpoint/2010/main" val="3709789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objekt 15">
            <a:extLst>
              <a:ext uri="{FF2B5EF4-FFF2-40B4-BE49-F238E27FC236}">
                <a16:creationId xmlns:a16="http://schemas.microsoft.com/office/drawing/2014/main" id="{8FF7AEC6-063B-4F9D-169F-3908B75B9187}"/>
              </a:ext>
            </a:extLst>
          </p:cNvPr>
          <p:cNvPicPr>
            <a:picLocks noChangeAspect="1"/>
          </p:cNvPicPr>
          <p:nvPr/>
        </p:nvPicPr>
        <p:blipFill>
          <a:blip r:embed="rId2">
            <a:extLst>
              <a:ext uri="{28A0092B-C50C-407E-A947-70E740481C1C}">
                <a14:useLocalDpi xmlns:a14="http://schemas.microsoft.com/office/drawing/2010/main" val="0"/>
              </a:ext>
            </a:extLst>
          </a:blip>
          <a:srcRect l="11626" r="4040"/>
          <a:stretch/>
        </p:blipFill>
        <p:spPr>
          <a:xfrm>
            <a:off x="1" y="0"/>
            <a:ext cx="12192000" cy="6858000"/>
          </a:xfrm>
          <a:prstGeom prst="rect">
            <a:avLst/>
          </a:prstGeom>
        </p:spPr>
      </p:pic>
      <p:sp>
        <p:nvSpPr>
          <p:cNvPr id="3" name="Rektangel 2">
            <a:extLst>
              <a:ext uri="{FF2B5EF4-FFF2-40B4-BE49-F238E27FC236}">
                <a16:creationId xmlns:a16="http://schemas.microsoft.com/office/drawing/2014/main" id="{3EB0A41D-D570-19D1-9345-C61BF779F01D}"/>
              </a:ext>
            </a:extLst>
          </p:cNvPr>
          <p:cNvSpPr/>
          <p:nvPr/>
        </p:nvSpPr>
        <p:spPr>
          <a:xfrm>
            <a:off x="695400" y="332656"/>
            <a:ext cx="2340264"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800" b="1" dirty="0">
                <a:solidFill>
                  <a:schemeClr val="tx1"/>
                </a:solidFill>
              </a:rPr>
              <a:t>Agenda</a:t>
            </a:r>
            <a:endParaRPr lang="sv-SE" sz="1200" dirty="0">
              <a:solidFill>
                <a:schemeClr val="tx1"/>
              </a:solidFill>
            </a:endParaRPr>
          </a:p>
        </p:txBody>
      </p:sp>
      <p:grpSp>
        <p:nvGrpSpPr>
          <p:cNvPr id="100" name="Grupp 99">
            <a:extLst>
              <a:ext uri="{FF2B5EF4-FFF2-40B4-BE49-F238E27FC236}">
                <a16:creationId xmlns:a16="http://schemas.microsoft.com/office/drawing/2014/main" id="{C0028381-894E-0DB6-0CF7-3FDDCC87BB05}"/>
              </a:ext>
            </a:extLst>
          </p:cNvPr>
          <p:cNvGrpSpPr/>
          <p:nvPr/>
        </p:nvGrpSpPr>
        <p:grpSpPr>
          <a:xfrm>
            <a:off x="579931" y="980728"/>
            <a:ext cx="8468395" cy="540000"/>
            <a:chOff x="579931" y="1196752"/>
            <a:chExt cx="8468395" cy="540000"/>
          </a:xfrm>
        </p:grpSpPr>
        <p:sp>
          <p:nvSpPr>
            <p:cNvPr id="14" name="Rektangel 13">
              <a:extLst>
                <a:ext uri="{FF2B5EF4-FFF2-40B4-BE49-F238E27FC236}">
                  <a16:creationId xmlns:a16="http://schemas.microsoft.com/office/drawing/2014/main" id="{5F99B0A0-7F01-3BFD-A52C-82058E3BCD6C}"/>
                </a:ext>
              </a:extLst>
            </p:cNvPr>
            <p:cNvSpPr/>
            <p:nvPr/>
          </p:nvSpPr>
          <p:spPr>
            <a:xfrm>
              <a:off x="849931" y="1289947"/>
              <a:ext cx="5246069"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dirty="0">
                  <a:solidFill>
                    <a:schemeClr val="tx1"/>
                  </a:solidFill>
                </a:rPr>
                <a:t>Statistik</a:t>
              </a:r>
            </a:p>
          </p:txBody>
        </p:sp>
        <p:sp>
          <p:nvSpPr>
            <p:cNvPr id="6" name="Ellips 5">
              <a:extLst>
                <a:ext uri="{FF2B5EF4-FFF2-40B4-BE49-F238E27FC236}">
                  <a16:creationId xmlns:a16="http://schemas.microsoft.com/office/drawing/2014/main" id="{A2AE5ED3-5D17-5EAF-59DB-58079BB2C7EF}"/>
                </a:ext>
              </a:extLst>
            </p:cNvPr>
            <p:cNvSpPr/>
            <p:nvPr/>
          </p:nvSpPr>
          <p:spPr>
            <a:xfrm>
              <a:off x="579931" y="1196752"/>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24" name="Bildobjekt 23">
              <a:extLst>
                <a:ext uri="{FF2B5EF4-FFF2-40B4-BE49-F238E27FC236}">
                  <a16:creationId xmlns:a16="http://schemas.microsoft.com/office/drawing/2014/main" id="{A107583C-993E-0604-AF9F-76E1F8BE64E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103" y="1278031"/>
              <a:ext cx="367656" cy="367656"/>
            </a:xfrm>
            <a:prstGeom prst="rect">
              <a:avLst/>
            </a:prstGeom>
          </p:spPr>
        </p:pic>
        <p:sp>
          <p:nvSpPr>
            <p:cNvPr id="92" name="Rektangel 91">
              <a:extLst>
                <a:ext uri="{FF2B5EF4-FFF2-40B4-BE49-F238E27FC236}">
                  <a16:creationId xmlns:a16="http://schemas.microsoft.com/office/drawing/2014/main" id="{9B312116-2A78-E245-9B26-6DBFD46340B9}"/>
                </a:ext>
              </a:extLst>
            </p:cNvPr>
            <p:cNvSpPr/>
            <p:nvPr/>
          </p:nvSpPr>
          <p:spPr>
            <a:xfrm>
              <a:off x="6096000" y="1289947"/>
              <a:ext cx="2952326"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400" dirty="0">
                  <a:solidFill>
                    <a:schemeClr val="tx1"/>
                  </a:solidFill>
                </a:rPr>
                <a:t>Pelle Lindh enhetschef</a:t>
              </a:r>
            </a:p>
          </p:txBody>
        </p:sp>
      </p:grpSp>
      <p:grpSp>
        <p:nvGrpSpPr>
          <p:cNvPr id="101" name="Grupp 100">
            <a:extLst>
              <a:ext uri="{FF2B5EF4-FFF2-40B4-BE49-F238E27FC236}">
                <a16:creationId xmlns:a16="http://schemas.microsoft.com/office/drawing/2014/main" id="{970491F3-F85D-613E-99C1-A49AAFCB4362}"/>
              </a:ext>
            </a:extLst>
          </p:cNvPr>
          <p:cNvGrpSpPr/>
          <p:nvPr/>
        </p:nvGrpSpPr>
        <p:grpSpPr>
          <a:xfrm>
            <a:off x="579931" y="1562293"/>
            <a:ext cx="8468396" cy="540000"/>
            <a:chOff x="579931" y="1820923"/>
            <a:chExt cx="8468396" cy="540000"/>
          </a:xfrm>
        </p:grpSpPr>
        <p:sp>
          <p:nvSpPr>
            <p:cNvPr id="15" name="Rektangel 14">
              <a:extLst>
                <a:ext uri="{FF2B5EF4-FFF2-40B4-BE49-F238E27FC236}">
                  <a16:creationId xmlns:a16="http://schemas.microsoft.com/office/drawing/2014/main" id="{6767A703-4C0C-4510-32B3-1ADE13AE5DA4}"/>
                </a:ext>
              </a:extLst>
            </p:cNvPr>
            <p:cNvSpPr/>
            <p:nvPr/>
          </p:nvSpPr>
          <p:spPr>
            <a:xfrm>
              <a:off x="849931" y="1913053"/>
              <a:ext cx="5246069"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dirty="0">
                  <a:solidFill>
                    <a:schemeClr val="tx1"/>
                  </a:solidFill>
                </a:rPr>
                <a:t>Regleringsbrevet</a:t>
              </a:r>
            </a:p>
          </p:txBody>
        </p:sp>
        <p:sp>
          <p:nvSpPr>
            <p:cNvPr id="7" name="Ellips 6">
              <a:extLst>
                <a:ext uri="{FF2B5EF4-FFF2-40B4-BE49-F238E27FC236}">
                  <a16:creationId xmlns:a16="http://schemas.microsoft.com/office/drawing/2014/main" id="{23C13D67-CA94-CE3D-6E06-BBD7814D0074}"/>
                </a:ext>
              </a:extLst>
            </p:cNvPr>
            <p:cNvSpPr/>
            <p:nvPr/>
          </p:nvSpPr>
          <p:spPr>
            <a:xfrm>
              <a:off x="579931" y="1820923"/>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83" name="Group 267">
              <a:extLst>
                <a:ext uri="{FF2B5EF4-FFF2-40B4-BE49-F238E27FC236}">
                  <a16:creationId xmlns:a16="http://schemas.microsoft.com/office/drawing/2014/main" id="{F0ACF50E-3411-9A01-2470-2EA1FDE7A559}"/>
                </a:ext>
              </a:extLst>
            </p:cNvPr>
            <p:cNvGrpSpPr>
              <a:grpSpLocks noChangeAspect="1"/>
            </p:cNvGrpSpPr>
            <p:nvPr/>
          </p:nvGrpSpPr>
          <p:grpSpPr bwMode="auto">
            <a:xfrm>
              <a:off x="728797" y="1915939"/>
              <a:ext cx="229091" cy="360000"/>
              <a:chOff x="3875" y="2101"/>
              <a:chExt cx="105" cy="165"/>
            </a:xfrm>
            <a:solidFill>
              <a:schemeClr val="accent3"/>
            </a:solidFill>
          </p:grpSpPr>
          <p:sp>
            <p:nvSpPr>
              <p:cNvPr id="87" name="Freeform 271">
                <a:extLst>
                  <a:ext uri="{FF2B5EF4-FFF2-40B4-BE49-F238E27FC236}">
                    <a16:creationId xmlns:a16="http://schemas.microsoft.com/office/drawing/2014/main" id="{8E06D5B1-35ED-504F-783B-DB770DA950B5}"/>
                  </a:ext>
                </a:extLst>
              </p:cNvPr>
              <p:cNvSpPr>
                <a:spLocks noEditPoints="1"/>
              </p:cNvSpPr>
              <p:nvPr/>
            </p:nvSpPr>
            <p:spPr bwMode="auto">
              <a:xfrm>
                <a:off x="3875" y="2101"/>
                <a:ext cx="105" cy="165"/>
              </a:xfrm>
              <a:custGeom>
                <a:avLst/>
                <a:gdLst>
                  <a:gd name="T0" fmla="*/ 43 w 50"/>
                  <a:gd name="T1" fmla="*/ 78 h 78"/>
                  <a:gd name="T2" fmla="*/ 7 w 50"/>
                  <a:gd name="T3" fmla="*/ 78 h 78"/>
                  <a:gd name="T4" fmla="*/ 0 w 50"/>
                  <a:gd name="T5" fmla="*/ 71 h 78"/>
                  <a:gd name="T6" fmla="*/ 0 w 50"/>
                  <a:gd name="T7" fmla="*/ 6 h 78"/>
                  <a:gd name="T8" fmla="*/ 7 w 50"/>
                  <a:gd name="T9" fmla="*/ 0 h 78"/>
                  <a:gd name="T10" fmla="*/ 43 w 50"/>
                  <a:gd name="T11" fmla="*/ 0 h 78"/>
                  <a:gd name="T12" fmla="*/ 50 w 50"/>
                  <a:gd name="T13" fmla="*/ 6 h 78"/>
                  <a:gd name="T14" fmla="*/ 50 w 50"/>
                  <a:gd name="T15" fmla="*/ 71 h 78"/>
                  <a:gd name="T16" fmla="*/ 43 w 50"/>
                  <a:gd name="T17" fmla="*/ 78 h 78"/>
                  <a:gd name="T18" fmla="*/ 7 w 50"/>
                  <a:gd name="T19" fmla="*/ 6 h 78"/>
                  <a:gd name="T20" fmla="*/ 6 w 50"/>
                  <a:gd name="T21" fmla="*/ 6 h 78"/>
                  <a:gd name="T22" fmla="*/ 6 w 50"/>
                  <a:gd name="T23" fmla="*/ 71 h 78"/>
                  <a:gd name="T24" fmla="*/ 7 w 50"/>
                  <a:gd name="T25" fmla="*/ 72 h 78"/>
                  <a:gd name="T26" fmla="*/ 43 w 50"/>
                  <a:gd name="T27" fmla="*/ 72 h 78"/>
                  <a:gd name="T28" fmla="*/ 44 w 50"/>
                  <a:gd name="T29" fmla="*/ 71 h 78"/>
                  <a:gd name="T30" fmla="*/ 44 w 50"/>
                  <a:gd name="T31" fmla="*/ 6 h 78"/>
                  <a:gd name="T32" fmla="*/ 43 w 50"/>
                  <a:gd name="T33" fmla="*/ 6 h 78"/>
                  <a:gd name="T34" fmla="*/ 7 w 50"/>
                  <a:gd name="T35" fmla="*/ 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78">
                    <a:moveTo>
                      <a:pt x="43" y="78"/>
                    </a:moveTo>
                    <a:cubicBezTo>
                      <a:pt x="7" y="78"/>
                      <a:pt x="7" y="78"/>
                      <a:pt x="7" y="78"/>
                    </a:cubicBezTo>
                    <a:cubicBezTo>
                      <a:pt x="3" y="78"/>
                      <a:pt x="0" y="74"/>
                      <a:pt x="0" y="71"/>
                    </a:cubicBezTo>
                    <a:cubicBezTo>
                      <a:pt x="0" y="6"/>
                      <a:pt x="0" y="6"/>
                      <a:pt x="0" y="6"/>
                    </a:cubicBezTo>
                    <a:cubicBezTo>
                      <a:pt x="0" y="3"/>
                      <a:pt x="3" y="0"/>
                      <a:pt x="7" y="0"/>
                    </a:cubicBezTo>
                    <a:cubicBezTo>
                      <a:pt x="43" y="0"/>
                      <a:pt x="43" y="0"/>
                      <a:pt x="43" y="0"/>
                    </a:cubicBezTo>
                    <a:cubicBezTo>
                      <a:pt x="47" y="0"/>
                      <a:pt x="50" y="3"/>
                      <a:pt x="50" y="6"/>
                    </a:cubicBezTo>
                    <a:cubicBezTo>
                      <a:pt x="50" y="71"/>
                      <a:pt x="50" y="71"/>
                      <a:pt x="50" y="71"/>
                    </a:cubicBezTo>
                    <a:cubicBezTo>
                      <a:pt x="50" y="74"/>
                      <a:pt x="47" y="78"/>
                      <a:pt x="43" y="78"/>
                    </a:cubicBezTo>
                    <a:close/>
                    <a:moveTo>
                      <a:pt x="7" y="6"/>
                    </a:moveTo>
                    <a:cubicBezTo>
                      <a:pt x="7" y="6"/>
                      <a:pt x="6" y="6"/>
                      <a:pt x="6" y="6"/>
                    </a:cubicBezTo>
                    <a:cubicBezTo>
                      <a:pt x="6" y="71"/>
                      <a:pt x="6" y="71"/>
                      <a:pt x="6" y="71"/>
                    </a:cubicBezTo>
                    <a:cubicBezTo>
                      <a:pt x="6" y="71"/>
                      <a:pt x="7" y="72"/>
                      <a:pt x="7" y="72"/>
                    </a:cubicBezTo>
                    <a:cubicBezTo>
                      <a:pt x="43" y="72"/>
                      <a:pt x="43" y="72"/>
                      <a:pt x="43" y="72"/>
                    </a:cubicBezTo>
                    <a:cubicBezTo>
                      <a:pt x="43" y="72"/>
                      <a:pt x="44" y="71"/>
                      <a:pt x="44" y="71"/>
                    </a:cubicBezTo>
                    <a:cubicBezTo>
                      <a:pt x="44" y="6"/>
                      <a:pt x="44" y="6"/>
                      <a:pt x="44" y="6"/>
                    </a:cubicBezTo>
                    <a:cubicBezTo>
                      <a:pt x="44" y="6"/>
                      <a:pt x="43" y="6"/>
                      <a:pt x="43" y="6"/>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88" name="Freeform 272">
                <a:extLst>
                  <a:ext uri="{FF2B5EF4-FFF2-40B4-BE49-F238E27FC236}">
                    <a16:creationId xmlns:a16="http://schemas.microsoft.com/office/drawing/2014/main" id="{196B4E2A-AB09-9AD6-AD68-1B99C5FD9B7A}"/>
                  </a:ext>
                </a:extLst>
              </p:cNvPr>
              <p:cNvSpPr>
                <a:spLocks/>
              </p:cNvSpPr>
              <p:nvPr/>
            </p:nvSpPr>
            <p:spPr bwMode="auto">
              <a:xfrm>
                <a:off x="3875" y="2211"/>
                <a:ext cx="105" cy="13"/>
              </a:xfrm>
              <a:custGeom>
                <a:avLst/>
                <a:gdLst>
                  <a:gd name="T0" fmla="*/ 47 w 50"/>
                  <a:gd name="T1" fmla="*/ 6 h 6"/>
                  <a:gd name="T2" fmla="*/ 3 w 50"/>
                  <a:gd name="T3" fmla="*/ 6 h 6"/>
                  <a:gd name="T4" fmla="*/ 0 w 50"/>
                  <a:gd name="T5" fmla="*/ 3 h 6"/>
                  <a:gd name="T6" fmla="*/ 3 w 50"/>
                  <a:gd name="T7" fmla="*/ 0 h 6"/>
                  <a:gd name="T8" fmla="*/ 47 w 50"/>
                  <a:gd name="T9" fmla="*/ 0 h 6"/>
                  <a:gd name="T10" fmla="*/ 50 w 50"/>
                  <a:gd name="T11" fmla="*/ 3 h 6"/>
                  <a:gd name="T12" fmla="*/ 47 w 5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0" h="6">
                    <a:moveTo>
                      <a:pt x="47" y="6"/>
                    </a:moveTo>
                    <a:cubicBezTo>
                      <a:pt x="3" y="6"/>
                      <a:pt x="3" y="6"/>
                      <a:pt x="3" y="6"/>
                    </a:cubicBezTo>
                    <a:cubicBezTo>
                      <a:pt x="2" y="6"/>
                      <a:pt x="0" y="5"/>
                      <a:pt x="0" y="3"/>
                    </a:cubicBezTo>
                    <a:cubicBezTo>
                      <a:pt x="0" y="1"/>
                      <a:pt x="2" y="0"/>
                      <a:pt x="3" y="0"/>
                    </a:cubicBezTo>
                    <a:cubicBezTo>
                      <a:pt x="47" y="0"/>
                      <a:pt x="47" y="0"/>
                      <a:pt x="47" y="0"/>
                    </a:cubicBezTo>
                    <a:cubicBezTo>
                      <a:pt x="48" y="0"/>
                      <a:pt x="50" y="1"/>
                      <a:pt x="50" y="3"/>
                    </a:cubicBezTo>
                    <a:cubicBezTo>
                      <a:pt x="50" y="5"/>
                      <a:pt x="48" y="6"/>
                      <a:pt x="4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89" name="Freeform 273">
                <a:extLst>
                  <a:ext uri="{FF2B5EF4-FFF2-40B4-BE49-F238E27FC236}">
                    <a16:creationId xmlns:a16="http://schemas.microsoft.com/office/drawing/2014/main" id="{22824266-66C9-59FA-9D33-DC41BB09F2EB}"/>
                  </a:ext>
                </a:extLst>
              </p:cNvPr>
              <p:cNvSpPr>
                <a:spLocks/>
              </p:cNvSpPr>
              <p:nvPr/>
            </p:nvSpPr>
            <p:spPr bwMode="auto">
              <a:xfrm>
                <a:off x="3875" y="2126"/>
                <a:ext cx="105" cy="13"/>
              </a:xfrm>
              <a:custGeom>
                <a:avLst/>
                <a:gdLst>
                  <a:gd name="T0" fmla="*/ 47 w 50"/>
                  <a:gd name="T1" fmla="*/ 6 h 6"/>
                  <a:gd name="T2" fmla="*/ 3 w 50"/>
                  <a:gd name="T3" fmla="*/ 6 h 6"/>
                  <a:gd name="T4" fmla="*/ 0 w 50"/>
                  <a:gd name="T5" fmla="*/ 3 h 6"/>
                  <a:gd name="T6" fmla="*/ 3 w 50"/>
                  <a:gd name="T7" fmla="*/ 0 h 6"/>
                  <a:gd name="T8" fmla="*/ 47 w 50"/>
                  <a:gd name="T9" fmla="*/ 0 h 6"/>
                  <a:gd name="T10" fmla="*/ 50 w 50"/>
                  <a:gd name="T11" fmla="*/ 3 h 6"/>
                  <a:gd name="T12" fmla="*/ 47 w 5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0" h="6">
                    <a:moveTo>
                      <a:pt x="47" y="6"/>
                    </a:moveTo>
                    <a:cubicBezTo>
                      <a:pt x="3" y="6"/>
                      <a:pt x="3" y="6"/>
                      <a:pt x="3" y="6"/>
                    </a:cubicBezTo>
                    <a:cubicBezTo>
                      <a:pt x="2" y="6"/>
                      <a:pt x="0" y="4"/>
                      <a:pt x="0" y="3"/>
                    </a:cubicBezTo>
                    <a:cubicBezTo>
                      <a:pt x="0" y="1"/>
                      <a:pt x="2" y="0"/>
                      <a:pt x="3" y="0"/>
                    </a:cubicBezTo>
                    <a:cubicBezTo>
                      <a:pt x="47" y="0"/>
                      <a:pt x="47" y="0"/>
                      <a:pt x="47" y="0"/>
                    </a:cubicBezTo>
                    <a:cubicBezTo>
                      <a:pt x="48" y="0"/>
                      <a:pt x="50" y="1"/>
                      <a:pt x="50" y="3"/>
                    </a:cubicBezTo>
                    <a:cubicBezTo>
                      <a:pt x="50" y="4"/>
                      <a:pt x="48" y="6"/>
                      <a:pt x="4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0" name="Oval 274">
                <a:extLst>
                  <a:ext uri="{FF2B5EF4-FFF2-40B4-BE49-F238E27FC236}">
                    <a16:creationId xmlns:a16="http://schemas.microsoft.com/office/drawing/2014/main" id="{63085919-0136-522A-AF7C-FEF568F1B2B3}"/>
                  </a:ext>
                </a:extLst>
              </p:cNvPr>
              <p:cNvSpPr>
                <a:spLocks noChangeArrowheads="1"/>
              </p:cNvSpPr>
              <p:nvPr/>
            </p:nvSpPr>
            <p:spPr bwMode="auto">
              <a:xfrm>
                <a:off x="3921" y="22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
          <p:nvSpPr>
            <p:cNvPr id="93" name="Rektangel 92">
              <a:extLst>
                <a:ext uri="{FF2B5EF4-FFF2-40B4-BE49-F238E27FC236}">
                  <a16:creationId xmlns:a16="http://schemas.microsoft.com/office/drawing/2014/main" id="{5D3A21FC-811F-D2A2-C657-E295FBEC95A8}"/>
                </a:ext>
              </a:extLst>
            </p:cNvPr>
            <p:cNvSpPr/>
            <p:nvPr/>
          </p:nvSpPr>
          <p:spPr>
            <a:xfrm>
              <a:off x="6096001" y="1913053"/>
              <a:ext cx="2952326"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400" dirty="0">
                  <a:solidFill>
                    <a:schemeClr val="tx1"/>
                  </a:solidFill>
                </a:rPr>
                <a:t>Pelle Lindh enhetschef</a:t>
              </a:r>
            </a:p>
          </p:txBody>
        </p:sp>
      </p:grpSp>
      <p:grpSp>
        <p:nvGrpSpPr>
          <p:cNvPr id="102" name="Grupp 101">
            <a:extLst>
              <a:ext uri="{FF2B5EF4-FFF2-40B4-BE49-F238E27FC236}">
                <a16:creationId xmlns:a16="http://schemas.microsoft.com/office/drawing/2014/main" id="{D35F9F7F-DE04-3E03-398D-58CB602806AD}"/>
              </a:ext>
            </a:extLst>
          </p:cNvPr>
          <p:cNvGrpSpPr/>
          <p:nvPr/>
        </p:nvGrpSpPr>
        <p:grpSpPr>
          <a:xfrm>
            <a:off x="579931" y="2143858"/>
            <a:ext cx="8468396" cy="540000"/>
            <a:chOff x="579931" y="2445094"/>
            <a:chExt cx="8468396" cy="540000"/>
          </a:xfrm>
        </p:grpSpPr>
        <p:sp>
          <p:nvSpPr>
            <p:cNvPr id="17" name="Rektangel 16">
              <a:extLst>
                <a:ext uri="{FF2B5EF4-FFF2-40B4-BE49-F238E27FC236}">
                  <a16:creationId xmlns:a16="http://schemas.microsoft.com/office/drawing/2014/main" id="{242CBDA7-029D-FF54-FB9C-AD65474F2812}"/>
                </a:ext>
              </a:extLst>
            </p:cNvPr>
            <p:cNvSpPr/>
            <p:nvPr/>
          </p:nvSpPr>
          <p:spPr>
            <a:xfrm>
              <a:off x="849931" y="2536159"/>
              <a:ext cx="5246069"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dirty="0" err="1">
                  <a:solidFill>
                    <a:schemeClr val="tx1"/>
                  </a:solidFill>
                </a:rPr>
                <a:t>Kundresa</a:t>
              </a:r>
              <a:r>
                <a:rPr lang="sv-SE" dirty="0">
                  <a:solidFill>
                    <a:schemeClr val="tx1"/>
                  </a:solidFill>
                </a:rPr>
                <a:t> skuldsanering</a:t>
              </a:r>
            </a:p>
          </p:txBody>
        </p:sp>
        <p:sp>
          <p:nvSpPr>
            <p:cNvPr id="9" name="Ellips 8">
              <a:extLst>
                <a:ext uri="{FF2B5EF4-FFF2-40B4-BE49-F238E27FC236}">
                  <a16:creationId xmlns:a16="http://schemas.microsoft.com/office/drawing/2014/main" id="{5F99B5E4-7407-C71A-03D2-98F7FEEC42B4}"/>
                </a:ext>
              </a:extLst>
            </p:cNvPr>
            <p:cNvSpPr/>
            <p:nvPr/>
          </p:nvSpPr>
          <p:spPr>
            <a:xfrm>
              <a:off x="579931" y="2445094"/>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47" name="Group 41">
              <a:extLst>
                <a:ext uri="{FF2B5EF4-FFF2-40B4-BE49-F238E27FC236}">
                  <a16:creationId xmlns:a16="http://schemas.microsoft.com/office/drawing/2014/main" id="{F63F3634-7AD3-6633-19BF-998143A3DDBD}"/>
                </a:ext>
              </a:extLst>
            </p:cNvPr>
            <p:cNvGrpSpPr>
              <a:grpSpLocks noChangeAspect="1"/>
            </p:cNvGrpSpPr>
            <p:nvPr/>
          </p:nvGrpSpPr>
          <p:grpSpPr bwMode="auto">
            <a:xfrm>
              <a:off x="679344" y="2558232"/>
              <a:ext cx="331671" cy="334735"/>
              <a:chOff x="512" y="1270"/>
              <a:chExt cx="433" cy="437"/>
            </a:xfrm>
            <a:solidFill>
              <a:schemeClr val="accent3"/>
            </a:solidFill>
          </p:grpSpPr>
          <p:sp>
            <p:nvSpPr>
              <p:cNvPr id="48" name="Freeform 42">
                <a:extLst>
                  <a:ext uri="{FF2B5EF4-FFF2-40B4-BE49-F238E27FC236}">
                    <a16:creationId xmlns:a16="http://schemas.microsoft.com/office/drawing/2014/main" id="{5B473D5E-7CE7-C735-AB72-398DE3F8EE4B}"/>
                  </a:ext>
                </a:extLst>
              </p:cNvPr>
              <p:cNvSpPr>
                <a:spLocks noEditPoints="1"/>
              </p:cNvSpPr>
              <p:nvPr/>
            </p:nvSpPr>
            <p:spPr bwMode="auto">
              <a:xfrm>
                <a:off x="641" y="1354"/>
                <a:ext cx="133" cy="133"/>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6 h 41"/>
                  <a:gd name="T12" fmla="*/ 6 w 41"/>
                  <a:gd name="T13" fmla="*/ 21 h 41"/>
                  <a:gd name="T14" fmla="*/ 20 w 41"/>
                  <a:gd name="T15" fmla="*/ 35 h 41"/>
                  <a:gd name="T16" fmla="*/ 35 w 41"/>
                  <a:gd name="T17" fmla="*/ 21 h 41"/>
                  <a:gd name="T18" fmla="*/ 20 w 41"/>
                  <a:gd name="T19"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6"/>
                    </a:moveTo>
                    <a:cubicBezTo>
                      <a:pt x="12" y="6"/>
                      <a:pt x="6" y="13"/>
                      <a:pt x="6" y="21"/>
                    </a:cubicBezTo>
                    <a:cubicBezTo>
                      <a:pt x="6" y="29"/>
                      <a:pt x="12" y="35"/>
                      <a:pt x="20" y="35"/>
                    </a:cubicBezTo>
                    <a:cubicBezTo>
                      <a:pt x="29" y="35"/>
                      <a:pt x="35" y="29"/>
                      <a:pt x="35" y="21"/>
                    </a:cubicBezTo>
                    <a:cubicBezTo>
                      <a:pt x="35" y="13"/>
                      <a:pt x="29" y="6"/>
                      <a:pt x="2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49" name="Freeform 43">
                <a:extLst>
                  <a:ext uri="{FF2B5EF4-FFF2-40B4-BE49-F238E27FC236}">
                    <a16:creationId xmlns:a16="http://schemas.microsoft.com/office/drawing/2014/main" id="{B2DED384-9866-5A00-0F70-90AF9E5322B5}"/>
                  </a:ext>
                </a:extLst>
              </p:cNvPr>
              <p:cNvSpPr>
                <a:spLocks/>
              </p:cNvSpPr>
              <p:nvPr/>
            </p:nvSpPr>
            <p:spPr bwMode="auto">
              <a:xfrm>
                <a:off x="606" y="1467"/>
                <a:ext cx="203" cy="104"/>
              </a:xfrm>
              <a:custGeom>
                <a:avLst/>
                <a:gdLst>
                  <a:gd name="T0" fmla="*/ 63 w 63"/>
                  <a:gd name="T1" fmla="*/ 32 h 32"/>
                  <a:gd name="T2" fmla="*/ 57 w 63"/>
                  <a:gd name="T3" fmla="*/ 32 h 32"/>
                  <a:gd name="T4" fmla="*/ 31 w 63"/>
                  <a:gd name="T5" fmla="*/ 6 h 32"/>
                  <a:gd name="T6" fmla="*/ 6 w 63"/>
                  <a:gd name="T7" fmla="*/ 32 h 32"/>
                  <a:gd name="T8" fmla="*/ 0 w 63"/>
                  <a:gd name="T9" fmla="*/ 32 h 32"/>
                  <a:gd name="T10" fmla="*/ 31 w 63"/>
                  <a:gd name="T11" fmla="*/ 0 h 32"/>
                  <a:gd name="T12" fmla="*/ 63 w 63"/>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63" h="32">
                    <a:moveTo>
                      <a:pt x="63" y="32"/>
                    </a:moveTo>
                    <a:cubicBezTo>
                      <a:pt x="57" y="32"/>
                      <a:pt x="57" y="32"/>
                      <a:pt x="57" y="32"/>
                    </a:cubicBezTo>
                    <a:cubicBezTo>
                      <a:pt x="57" y="18"/>
                      <a:pt x="46" y="6"/>
                      <a:pt x="31" y="6"/>
                    </a:cubicBezTo>
                    <a:cubicBezTo>
                      <a:pt x="17" y="6"/>
                      <a:pt x="6" y="18"/>
                      <a:pt x="6" y="32"/>
                    </a:cubicBezTo>
                    <a:cubicBezTo>
                      <a:pt x="0" y="32"/>
                      <a:pt x="0" y="32"/>
                      <a:pt x="0" y="32"/>
                    </a:cubicBezTo>
                    <a:cubicBezTo>
                      <a:pt x="0" y="15"/>
                      <a:pt x="14" y="0"/>
                      <a:pt x="31" y="0"/>
                    </a:cubicBezTo>
                    <a:cubicBezTo>
                      <a:pt x="49" y="0"/>
                      <a:pt x="63" y="15"/>
                      <a:pt x="6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50" name="Freeform 44">
                <a:extLst>
                  <a:ext uri="{FF2B5EF4-FFF2-40B4-BE49-F238E27FC236}">
                    <a16:creationId xmlns:a16="http://schemas.microsoft.com/office/drawing/2014/main" id="{452E8C7C-E61D-E231-3B26-092FF8E0CEC2}"/>
                  </a:ext>
                </a:extLst>
              </p:cNvPr>
              <p:cNvSpPr>
                <a:spLocks noEditPoints="1"/>
              </p:cNvSpPr>
              <p:nvPr/>
            </p:nvSpPr>
            <p:spPr bwMode="auto">
              <a:xfrm>
                <a:off x="512" y="1270"/>
                <a:ext cx="394" cy="395"/>
              </a:xfrm>
              <a:custGeom>
                <a:avLst/>
                <a:gdLst>
                  <a:gd name="T0" fmla="*/ 61 w 122"/>
                  <a:gd name="T1" fmla="*/ 122 h 122"/>
                  <a:gd name="T2" fmla="*/ 0 w 122"/>
                  <a:gd name="T3" fmla="*/ 61 h 122"/>
                  <a:gd name="T4" fmla="*/ 61 w 122"/>
                  <a:gd name="T5" fmla="*/ 0 h 122"/>
                  <a:gd name="T6" fmla="*/ 122 w 122"/>
                  <a:gd name="T7" fmla="*/ 61 h 122"/>
                  <a:gd name="T8" fmla="*/ 61 w 122"/>
                  <a:gd name="T9" fmla="*/ 122 h 122"/>
                  <a:gd name="T10" fmla="*/ 61 w 122"/>
                  <a:gd name="T11" fmla="*/ 6 h 122"/>
                  <a:gd name="T12" fmla="*/ 6 w 122"/>
                  <a:gd name="T13" fmla="*/ 61 h 122"/>
                  <a:gd name="T14" fmla="*/ 61 w 122"/>
                  <a:gd name="T15" fmla="*/ 116 h 122"/>
                  <a:gd name="T16" fmla="*/ 116 w 122"/>
                  <a:gd name="T17" fmla="*/ 61 h 122"/>
                  <a:gd name="T18" fmla="*/ 61 w 122"/>
                  <a:gd name="T19" fmla="*/ 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2">
                    <a:moveTo>
                      <a:pt x="61" y="122"/>
                    </a:moveTo>
                    <a:cubicBezTo>
                      <a:pt x="28" y="122"/>
                      <a:pt x="0" y="94"/>
                      <a:pt x="0" y="61"/>
                    </a:cubicBezTo>
                    <a:cubicBezTo>
                      <a:pt x="0" y="27"/>
                      <a:pt x="28" y="0"/>
                      <a:pt x="61" y="0"/>
                    </a:cubicBezTo>
                    <a:cubicBezTo>
                      <a:pt x="95" y="0"/>
                      <a:pt x="122" y="27"/>
                      <a:pt x="122" y="61"/>
                    </a:cubicBezTo>
                    <a:cubicBezTo>
                      <a:pt x="122" y="94"/>
                      <a:pt x="95" y="122"/>
                      <a:pt x="61" y="122"/>
                    </a:cubicBezTo>
                    <a:close/>
                    <a:moveTo>
                      <a:pt x="61" y="6"/>
                    </a:moveTo>
                    <a:cubicBezTo>
                      <a:pt x="31" y="6"/>
                      <a:pt x="6" y="30"/>
                      <a:pt x="6" y="61"/>
                    </a:cubicBezTo>
                    <a:cubicBezTo>
                      <a:pt x="6" y="91"/>
                      <a:pt x="31" y="116"/>
                      <a:pt x="61" y="116"/>
                    </a:cubicBezTo>
                    <a:cubicBezTo>
                      <a:pt x="92" y="116"/>
                      <a:pt x="116" y="91"/>
                      <a:pt x="116" y="61"/>
                    </a:cubicBezTo>
                    <a:cubicBezTo>
                      <a:pt x="116" y="30"/>
                      <a:pt x="92" y="6"/>
                      <a:pt x="6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51" name="Freeform 45">
                <a:extLst>
                  <a:ext uri="{FF2B5EF4-FFF2-40B4-BE49-F238E27FC236}">
                    <a16:creationId xmlns:a16="http://schemas.microsoft.com/office/drawing/2014/main" id="{9E5E7EA3-69AA-DBC4-AF36-4722D7499460}"/>
                  </a:ext>
                </a:extLst>
              </p:cNvPr>
              <p:cNvSpPr>
                <a:spLocks/>
              </p:cNvSpPr>
              <p:nvPr/>
            </p:nvSpPr>
            <p:spPr bwMode="auto">
              <a:xfrm>
                <a:off x="832" y="1594"/>
                <a:ext cx="113" cy="113"/>
              </a:xfrm>
              <a:custGeom>
                <a:avLst/>
                <a:gdLst>
                  <a:gd name="T0" fmla="*/ 100 w 113"/>
                  <a:gd name="T1" fmla="*/ 113 h 113"/>
                  <a:gd name="T2" fmla="*/ 0 w 113"/>
                  <a:gd name="T3" fmla="*/ 12 h 113"/>
                  <a:gd name="T4" fmla="*/ 16 w 113"/>
                  <a:gd name="T5" fmla="*/ 0 h 113"/>
                  <a:gd name="T6" fmla="*/ 113 w 113"/>
                  <a:gd name="T7" fmla="*/ 97 h 113"/>
                  <a:gd name="T8" fmla="*/ 100 w 113"/>
                  <a:gd name="T9" fmla="*/ 113 h 113"/>
                </a:gdLst>
                <a:ahLst/>
                <a:cxnLst>
                  <a:cxn ang="0">
                    <a:pos x="T0" y="T1"/>
                  </a:cxn>
                  <a:cxn ang="0">
                    <a:pos x="T2" y="T3"/>
                  </a:cxn>
                  <a:cxn ang="0">
                    <a:pos x="T4" y="T5"/>
                  </a:cxn>
                  <a:cxn ang="0">
                    <a:pos x="T6" y="T7"/>
                  </a:cxn>
                  <a:cxn ang="0">
                    <a:pos x="T8" y="T9"/>
                  </a:cxn>
                </a:cxnLst>
                <a:rect l="0" t="0" r="r" b="b"/>
                <a:pathLst>
                  <a:path w="113" h="113">
                    <a:moveTo>
                      <a:pt x="100" y="113"/>
                    </a:moveTo>
                    <a:lnTo>
                      <a:pt x="0" y="12"/>
                    </a:lnTo>
                    <a:lnTo>
                      <a:pt x="16" y="0"/>
                    </a:lnTo>
                    <a:lnTo>
                      <a:pt x="113" y="97"/>
                    </a:lnTo>
                    <a:lnTo>
                      <a:pt x="100"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
          <p:nvSpPr>
            <p:cNvPr id="94" name="Rektangel 93">
              <a:extLst>
                <a:ext uri="{FF2B5EF4-FFF2-40B4-BE49-F238E27FC236}">
                  <a16:creationId xmlns:a16="http://schemas.microsoft.com/office/drawing/2014/main" id="{92EC0DAC-A59C-B516-54C7-A1DFB08A0CFB}"/>
                </a:ext>
              </a:extLst>
            </p:cNvPr>
            <p:cNvSpPr/>
            <p:nvPr/>
          </p:nvSpPr>
          <p:spPr>
            <a:xfrm>
              <a:off x="6096000" y="2536159"/>
              <a:ext cx="2952327"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400" dirty="0">
                  <a:solidFill>
                    <a:schemeClr val="tx1"/>
                  </a:solidFill>
                </a:rPr>
                <a:t>Pelle Lindh enhetschef</a:t>
              </a:r>
            </a:p>
          </p:txBody>
        </p:sp>
      </p:grpSp>
      <p:grpSp>
        <p:nvGrpSpPr>
          <p:cNvPr id="106" name="Grupp 105">
            <a:extLst>
              <a:ext uri="{FF2B5EF4-FFF2-40B4-BE49-F238E27FC236}">
                <a16:creationId xmlns:a16="http://schemas.microsoft.com/office/drawing/2014/main" id="{9AF4BFA2-414B-1B14-222B-CDF92FB0E607}"/>
              </a:ext>
            </a:extLst>
          </p:cNvPr>
          <p:cNvGrpSpPr/>
          <p:nvPr/>
        </p:nvGrpSpPr>
        <p:grpSpPr>
          <a:xfrm>
            <a:off x="579931" y="5633248"/>
            <a:ext cx="8468394" cy="540000"/>
            <a:chOff x="579931" y="4941775"/>
            <a:chExt cx="8468394" cy="540000"/>
          </a:xfrm>
        </p:grpSpPr>
        <p:sp>
          <p:nvSpPr>
            <p:cNvPr id="20" name="Rektangel 19">
              <a:extLst>
                <a:ext uri="{FF2B5EF4-FFF2-40B4-BE49-F238E27FC236}">
                  <a16:creationId xmlns:a16="http://schemas.microsoft.com/office/drawing/2014/main" id="{1A29E8A2-E05D-F364-0747-56E9B868C4EA}"/>
                </a:ext>
              </a:extLst>
            </p:cNvPr>
            <p:cNvSpPr/>
            <p:nvPr/>
          </p:nvSpPr>
          <p:spPr>
            <a:xfrm>
              <a:off x="849931" y="5028583"/>
              <a:ext cx="5246069"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dirty="0">
                  <a:solidFill>
                    <a:schemeClr val="tx1"/>
                  </a:solidFill>
                </a:rPr>
                <a:t>Frågor</a:t>
              </a:r>
            </a:p>
          </p:txBody>
        </p:sp>
        <p:sp>
          <p:nvSpPr>
            <p:cNvPr id="12" name="Ellips 11">
              <a:extLst>
                <a:ext uri="{FF2B5EF4-FFF2-40B4-BE49-F238E27FC236}">
                  <a16:creationId xmlns:a16="http://schemas.microsoft.com/office/drawing/2014/main" id="{333634E6-4311-E0B7-B0B7-FF0A07D0BA99}"/>
                </a:ext>
              </a:extLst>
            </p:cNvPr>
            <p:cNvSpPr/>
            <p:nvPr/>
          </p:nvSpPr>
          <p:spPr>
            <a:xfrm>
              <a:off x="579931" y="4941775"/>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53" name="Grupp 52">
              <a:extLst>
                <a:ext uri="{FF2B5EF4-FFF2-40B4-BE49-F238E27FC236}">
                  <a16:creationId xmlns:a16="http://schemas.microsoft.com/office/drawing/2014/main" id="{60E49F70-6CBE-3A52-847D-3657986418C1}"/>
                </a:ext>
              </a:extLst>
            </p:cNvPr>
            <p:cNvGrpSpPr/>
            <p:nvPr/>
          </p:nvGrpSpPr>
          <p:grpSpPr>
            <a:xfrm>
              <a:off x="615875" y="4990216"/>
              <a:ext cx="504056" cy="480380"/>
              <a:chOff x="3026170" y="885239"/>
              <a:chExt cx="4727658" cy="4620065"/>
            </a:xfrm>
          </p:grpSpPr>
          <p:grpSp>
            <p:nvGrpSpPr>
              <p:cNvPr id="54" name="Group 136">
                <a:extLst>
                  <a:ext uri="{FF2B5EF4-FFF2-40B4-BE49-F238E27FC236}">
                    <a16:creationId xmlns:a16="http://schemas.microsoft.com/office/drawing/2014/main" id="{B617B8C9-298E-DF20-4D58-C1AAFA6698A9}"/>
                  </a:ext>
                </a:extLst>
              </p:cNvPr>
              <p:cNvGrpSpPr>
                <a:grpSpLocks noChangeAspect="1"/>
              </p:cNvGrpSpPr>
              <p:nvPr/>
            </p:nvGrpSpPr>
            <p:grpSpPr bwMode="auto">
              <a:xfrm>
                <a:off x="3026170" y="885239"/>
                <a:ext cx="4246376" cy="4244983"/>
                <a:chOff x="3889" y="1340"/>
                <a:chExt cx="268" cy="269"/>
              </a:xfrm>
              <a:solidFill>
                <a:schemeClr val="bg1"/>
              </a:solidFill>
            </p:grpSpPr>
            <p:sp>
              <p:nvSpPr>
                <p:cNvPr id="80" name="Freeform 137">
                  <a:extLst>
                    <a:ext uri="{FF2B5EF4-FFF2-40B4-BE49-F238E27FC236}">
                      <a16:creationId xmlns:a16="http://schemas.microsoft.com/office/drawing/2014/main" id="{138AF693-59B9-DDF9-854A-668BDDA85E4C}"/>
                    </a:ext>
                  </a:extLst>
                </p:cNvPr>
                <p:cNvSpPr>
                  <a:spLocks noEditPoints="1"/>
                </p:cNvSpPr>
                <p:nvPr/>
              </p:nvSpPr>
              <p:spPr bwMode="auto">
                <a:xfrm>
                  <a:off x="3889" y="1340"/>
                  <a:ext cx="268" cy="269"/>
                </a:xfrm>
                <a:custGeom>
                  <a:avLst/>
                  <a:gdLst>
                    <a:gd name="T0" fmla="*/ 64 w 128"/>
                    <a:gd name="T1" fmla="*/ 128 h 128"/>
                    <a:gd name="T2" fmla="*/ 0 w 128"/>
                    <a:gd name="T3" fmla="*/ 64 h 128"/>
                    <a:gd name="T4" fmla="*/ 64 w 128"/>
                    <a:gd name="T5" fmla="*/ 0 h 128"/>
                    <a:gd name="T6" fmla="*/ 128 w 128"/>
                    <a:gd name="T7" fmla="*/ 64 h 128"/>
                    <a:gd name="T8" fmla="*/ 64 w 128"/>
                    <a:gd name="T9" fmla="*/ 128 h 128"/>
                    <a:gd name="T10" fmla="*/ 64 w 128"/>
                    <a:gd name="T11" fmla="*/ 6 h 128"/>
                    <a:gd name="T12" fmla="*/ 6 w 128"/>
                    <a:gd name="T13" fmla="*/ 64 h 128"/>
                    <a:gd name="T14" fmla="*/ 64 w 128"/>
                    <a:gd name="T15" fmla="*/ 122 h 128"/>
                    <a:gd name="T16" fmla="*/ 122 w 128"/>
                    <a:gd name="T17" fmla="*/ 64 h 128"/>
                    <a:gd name="T18" fmla="*/ 64 w 128"/>
                    <a:gd name="T19"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128"/>
                      </a:moveTo>
                      <a:cubicBezTo>
                        <a:pt x="29" y="128"/>
                        <a:pt x="0" y="99"/>
                        <a:pt x="0" y="64"/>
                      </a:cubicBezTo>
                      <a:cubicBezTo>
                        <a:pt x="0" y="28"/>
                        <a:pt x="29" y="0"/>
                        <a:pt x="64" y="0"/>
                      </a:cubicBezTo>
                      <a:cubicBezTo>
                        <a:pt x="99" y="0"/>
                        <a:pt x="128" y="28"/>
                        <a:pt x="128" y="64"/>
                      </a:cubicBezTo>
                      <a:cubicBezTo>
                        <a:pt x="128" y="99"/>
                        <a:pt x="99" y="128"/>
                        <a:pt x="64" y="128"/>
                      </a:cubicBezTo>
                      <a:close/>
                      <a:moveTo>
                        <a:pt x="64" y="6"/>
                      </a:moveTo>
                      <a:cubicBezTo>
                        <a:pt x="32" y="6"/>
                        <a:pt x="6" y="32"/>
                        <a:pt x="6" y="64"/>
                      </a:cubicBezTo>
                      <a:cubicBezTo>
                        <a:pt x="6" y="96"/>
                        <a:pt x="32" y="122"/>
                        <a:pt x="64" y="122"/>
                      </a:cubicBezTo>
                      <a:cubicBezTo>
                        <a:pt x="96" y="122"/>
                        <a:pt x="122" y="96"/>
                        <a:pt x="122" y="64"/>
                      </a:cubicBezTo>
                      <a:cubicBezTo>
                        <a:pt x="122" y="32"/>
                        <a:pt x="96" y="6"/>
                        <a:pt x="64" y="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81" name="Freeform 138">
                  <a:extLst>
                    <a:ext uri="{FF2B5EF4-FFF2-40B4-BE49-F238E27FC236}">
                      <a16:creationId xmlns:a16="http://schemas.microsoft.com/office/drawing/2014/main" id="{83360683-25FF-896B-5D04-E67168B449FC}"/>
                    </a:ext>
                  </a:extLst>
                </p:cNvPr>
                <p:cNvSpPr>
                  <a:spLocks/>
                </p:cNvSpPr>
                <p:nvPr/>
              </p:nvSpPr>
              <p:spPr bwMode="auto">
                <a:xfrm>
                  <a:off x="3981" y="1397"/>
                  <a:ext cx="84" cy="113"/>
                </a:xfrm>
                <a:custGeom>
                  <a:avLst/>
                  <a:gdLst>
                    <a:gd name="T0" fmla="*/ 19 w 40"/>
                    <a:gd name="T1" fmla="*/ 54 h 54"/>
                    <a:gd name="T2" fmla="*/ 16 w 40"/>
                    <a:gd name="T3" fmla="*/ 51 h 54"/>
                    <a:gd name="T4" fmla="*/ 26 w 40"/>
                    <a:gd name="T5" fmla="*/ 34 h 54"/>
                    <a:gd name="T6" fmla="*/ 34 w 40"/>
                    <a:gd name="T7" fmla="*/ 20 h 54"/>
                    <a:gd name="T8" fmla="*/ 19 w 40"/>
                    <a:gd name="T9" fmla="*/ 6 h 54"/>
                    <a:gd name="T10" fmla="*/ 6 w 40"/>
                    <a:gd name="T11" fmla="*/ 15 h 54"/>
                    <a:gd name="T12" fmla="*/ 2 w 40"/>
                    <a:gd name="T13" fmla="*/ 17 h 54"/>
                    <a:gd name="T14" fmla="*/ 1 w 40"/>
                    <a:gd name="T15" fmla="*/ 13 h 54"/>
                    <a:gd name="T16" fmla="*/ 19 w 40"/>
                    <a:gd name="T17" fmla="*/ 0 h 54"/>
                    <a:gd name="T18" fmla="*/ 40 w 40"/>
                    <a:gd name="T19" fmla="*/ 20 h 54"/>
                    <a:gd name="T20" fmla="*/ 30 w 40"/>
                    <a:gd name="T21" fmla="*/ 39 h 54"/>
                    <a:gd name="T22" fmla="*/ 22 w 40"/>
                    <a:gd name="T23" fmla="*/ 51 h 54"/>
                    <a:gd name="T24" fmla="*/ 19 w 40"/>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4">
                      <a:moveTo>
                        <a:pt x="19" y="54"/>
                      </a:moveTo>
                      <a:cubicBezTo>
                        <a:pt x="18" y="54"/>
                        <a:pt x="16" y="52"/>
                        <a:pt x="16" y="51"/>
                      </a:cubicBezTo>
                      <a:cubicBezTo>
                        <a:pt x="16" y="42"/>
                        <a:pt x="21" y="38"/>
                        <a:pt x="26" y="34"/>
                      </a:cubicBezTo>
                      <a:cubicBezTo>
                        <a:pt x="30" y="30"/>
                        <a:pt x="34" y="27"/>
                        <a:pt x="34" y="20"/>
                      </a:cubicBezTo>
                      <a:cubicBezTo>
                        <a:pt x="34" y="13"/>
                        <a:pt x="27" y="6"/>
                        <a:pt x="19" y="6"/>
                      </a:cubicBezTo>
                      <a:cubicBezTo>
                        <a:pt x="14" y="6"/>
                        <a:pt x="8" y="10"/>
                        <a:pt x="6" y="15"/>
                      </a:cubicBezTo>
                      <a:cubicBezTo>
                        <a:pt x="6" y="17"/>
                        <a:pt x="4" y="18"/>
                        <a:pt x="2" y="17"/>
                      </a:cubicBezTo>
                      <a:cubicBezTo>
                        <a:pt x="1" y="16"/>
                        <a:pt x="0" y="15"/>
                        <a:pt x="1" y="13"/>
                      </a:cubicBezTo>
                      <a:cubicBezTo>
                        <a:pt x="4" y="5"/>
                        <a:pt x="11" y="0"/>
                        <a:pt x="19" y="0"/>
                      </a:cubicBezTo>
                      <a:cubicBezTo>
                        <a:pt x="31" y="0"/>
                        <a:pt x="40" y="9"/>
                        <a:pt x="40" y="20"/>
                      </a:cubicBezTo>
                      <a:cubicBezTo>
                        <a:pt x="40" y="30"/>
                        <a:pt x="34" y="35"/>
                        <a:pt x="30" y="39"/>
                      </a:cubicBezTo>
                      <a:cubicBezTo>
                        <a:pt x="25" y="42"/>
                        <a:pt x="22" y="45"/>
                        <a:pt x="22" y="51"/>
                      </a:cubicBezTo>
                      <a:cubicBezTo>
                        <a:pt x="22" y="52"/>
                        <a:pt x="21" y="54"/>
                        <a:pt x="19" y="5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82" name="Oval 139">
                  <a:extLst>
                    <a:ext uri="{FF2B5EF4-FFF2-40B4-BE49-F238E27FC236}">
                      <a16:creationId xmlns:a16="http://schemas.microsoft.com/office/drawing/2014/main" id="{C08CCBC5-CB41-3A9A-DEAC-A2CBE0370046}"/>
                    </a:ext>
                  </a:extLst>
                </p:cNvPr>
                <p:cNvSpPr>
                  <a:spLocks noChangeArrowheads="1"/>
                </p:cNvSpPr>
                <p:nvPr/>
              </p:nvSpPr>
              <p:spPr bwMode="auto">
                <a:xfrm>
                  <a:off x="4015" y="1529"/>
                  <a:ext cx="14" cy="15"/>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
            <p:nvSpPr>
              <p:cNvPr id="55" name="Rektangel 54">
                <a:extLst>
                  <a:ext uri="{FF2B5EF4-FFF2-40B4-BE49-F238E27FC236}">
                    <a16:creationId xmlns:a16="http://schemas.microsoft.com/office/drawing/2014/main" id="{0711BEE3-FAF8-5F91-CD35-DBCE0AD0DAB4}"/>
                  </a:ext>
                </a:extLst>
              </p:cNvPr>
              <p:cNvSpPr/>
              <p:nvPr/>
            </p:nvSpPr>
            <p:spPr>
              <a:xfrm>
                <a:off x="6952902" y="2562417"/>
                <a:ext cx="417619" cy="1044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6" name="Rektangel 55">
                <a:extLst>
                  <a:ext uri="{FF2B5EF4-FFF2-40B4-BE49-F238E27FC236}">
                    <a16:creationId xmlns:a16="http://schemas.microsoft.com/office/drawing/2014/main" id="{3C24D500-2773-369F-3A19-DAF6DEF5CD2E}"/>
                  </a:ext>
                </a:extLst>
              </p:cNvPr>
              <p:cNvSpPr/>
              <p:nvPr/>
            </p:nvSpPr>
            <p:spPr>
              <a:xfrm rot="3345677">
                <a:off x="6139107" y="3938619"/>
                <a:ext cx="513708" cy="11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7" name="Rektangel 56">
                <a:extLst>
                  <a:ext uri="{FF2B5EF4-FFF2-40B4-BE49-F238E27FC236}">
                    <a16:creationId xmlns:a16="http://schemas.microsoft.com/office/drawing/2014/main" id="{B2998B97-04CA-740A-3F6F-5B6968760291}"/>
                  </a:ext>
                </a:extLst>
              </p:cNvPr>
              <p:cNvSpPr/>
              <p:nvPr/>
            </p:nvSpPr>
            <p:spPr>
              <a:xfrm rot="5400000">
                <a:off x="4913166" y="4531865"/>
                <a:ext cx="440694" cy="9444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58" name="Group 177">
                <a:extLst>
                  <a:ext uri="{FF2B5EF4-FFF2-40B4-BE49-F238E27FC236}">
                    <a16:creationId xmlns:a16="http://schemas.microsoft.com/office/drawing/2014/main" id="{B0CB08EB-7D53-9916-5265-3E080B91864F}"/>
                  </a:ext>
                </a:extLst>
              </p:cNvPr>
              <p:cNvGrpSpPr>
                <a:grpSpLocks noChangeAspect="1"/>
              </p:cNvGrpSpPr>
              <p:nvPr/>
            </p:nvGrpSpPr>
            <p:grpSpPr bwMode="auto">
              <a:xfrm>
                <a:off x="6575034" y="2629486"/>
                <a:ext cx="1178794" cy="1111782"/>
                <a:chOff x="5228" y="189"/>
                <a:chExt cx="1226" cy="1161"/>
              </a:xfrm>
              <a:solidFill>
                <a:schemeClr val="accent3"/>
              </a:solidFill>
            </p:grpSpPr>
            <p:sp>
              <p:nvSpPr>
                <p:cNvPr id="72" name="Freeform 178">
                  <a:extLst>
                    <a:ext uri="{FF2B5EF4-FFF2-40B4-BE49-F238E27FC236}">
                      <a16:creationId xmlns:a16="http://schemas.microsoft.com/office/drawing/2014/main" id="{F4FD026E-E009-82D5-3F2C-F648F70911CB}"/>
                    </a:ext>
                  </a:extLst>
                </p:cNvPr>
                <p:cNvSpPr>
                  <a:spLocks noEditPoints="1"/>
                </p:cNvSpPr>
                <p:nvPr/>
              </p:nvSpPr>
              <p:spPr bwMode="auto">
                <a:xfrm>
                  <a:off x="5228" y="189"/>
                  <a:ext cx="879" cy="927"/>
                </a:xfrm>
                <a:custGeom>
                  <a:avLst/>
                  <a:gdLst>
                    <a:gd name="T0" fmla="*/ 18 w 94"/>
                    <a:gd name="T1" fmla="*/ 99 h 99"/>
                    <a:gd name="T2" fmla="*/ 17 w 94"/>
                    <a:gd name="T3" fmla="*/ 99 h 99"/>
                    <a:gd name="T4" fmla="*/ 15 w 94"/>
                    <a:gd name="T5" fmla="*/ 96 h 99"/>
                    <a:gd name="T6" fmla="*/ 15 w 94"/>
                    <a:gd name="T7" fmla="*/ 77 h 99"/>
                    <a:gd name="T8" fmla="*/ 11 w 94"/>
                    <a:gd name="T9" fmla="*/ 77 h 99"/>
                    <a:gd name="T10" fmla="*/ 0 w 94"/>
                    <a:gd name="T11" fmla="*/ 65 h 99"/>
                    <a:gd name="T12" fmla="*/ 0 w 94"/>
                    <a:gd name="T13" fmla="*/ 10 h 99"/>
                    <a:gd name="T14" fmla="*/ 10 w 94"/>
                    <a:gd name="T15" fmla="*/ 0 h 99"/>
                    <a:gd name="T16" fmla="*/ 82 w 94"/>
                    <a:gd name="T17" fmla="*/ 0 h 99"/>
                    <a:gd name="T18" fmla="*/ 94 w 94"/>
                    <a:gd name="T19" fmla="*/ 11 h 99"/>
                    <a:gd name="T20" fmla="*/ 94 w 94"/>
                    <a:gd name="T21" fmla="*/ 65 h 99"/>
                    <a:gd name="T22" fmla="*/ 82 w 94"/>
                    <a:gd name="T23" fmla="*/ 77 h 99"/>
                    <a:gd name="T24" fmla="*/ 40 w 94"/>
                    <a:gd name="T25" fmla="*/ 77 h 99"/>
                    <a:gd name="T26" fmla="*/ 20 w 94"/>
                    <a:gd name="T27" fmla="*/ 98 h 99"/>
                    <a:gd name="T28" fmla="*/ 18 w 94"/>
                    <a:gd name="T29" fmla="*/ 99 h 99"/>
                    <a:gd name="T30" fmla="*/ 10 w 94"/>
                    <a:gd name="T31" fmla="*/ 6 h 99"/>
                    <a:gd name="T32" fmla="*/ 6 w 94"/>
                    <a:gd name="T33" fmla="*/ 10 h 99"/>
                    <a:gd name="T34" fmla="*/ 6 w 94"/>
                    <a:gd name="T35" fmla="*/ 65 h 99"/>
                    <a:gd name="T36" fmla="*/ 11 w 94"/>
                    <a:gd name="T37" fmla="*/ 71 h 99"/>
                    <a:gd name="T38" fmla="*/ 18 w 94"/>
                    <a:gd name="T39" fmla="*/ 71 h 99"/>
                    <a:gd name="T40" fmla="*/ 21 w 94"/>
                    <a:gd name="T41" fmla="*/ 74 h 99"/>
                    <a:gd name="T42" fmla="*/ 21 w 94"/>
                    <a:gd name="T43" fmla="*/ 88 h 99"/>
                    <a:gd name="T44" fmla="*/ 37 w 94"/>
                    <a:gd name="T45" fmla="*/ 72 h 99"/>
                    <a:gd name="T46" fmla="*/ 39 w 94"/>
                    <a:gd name="T47" fmla="*/ 71 h 99"/>
                    <a:gd name="T48" fmla="*/ 82 w 94"/>
                    <a:gd name="T49" fmla="*/ 71 h 99"/>
                    <a:gd name="T50" fmla="*/ 88 w 94"/>
                    <a:gd name="T51" fmla="*/ 65 h 99"/>
                    <a:gd name="T52" fmla="*/ 88 w 94"/>
                    <a:gd name="T53" fmla="*/ 11 h 99"/>
                    <a:gd name="T54" fmla="*/ 82 w 94"/>
                    <a:gd name="T55" fmla="*/ 6 h 99"/>
                    <a:gd name="T56" fmla="*/ 10 w 94"/>
                    <a:gd name="T57" fmla="*/ 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99">
                      <a:moveTo>
                        <a:pt x="18" y="99"/>
                      </a:moveTo>
                      <a:cubicBezTo>
                        <a:pt x="17" y="99"/>
                        <a:pt x="17" y="99"/>
                        <a:pt x="17" y="99"/>
                      </a:cubicBezTo>
                      <a:cubicBezTo>
                        <a:pt x="15" y="98"/>
                        <a:pt x="15" y="97"/>
                        <a:pt x="15" y="96"/>
                      </a:cubicBezTo>
                      <a:cubicBezTo>
                        <a:pt x="15" y="77"/>
                        <a:pt x="15" y="77"/>
                        <a:pt x="15" y="77"/>
                      </a:cubicBezTo>
                      <a:cubicBezTo>
                        <a:pt x="11" y="77"/>
                        <a:pt x="11" y="77"/>
                        <a:pt x="11" y="77"/>
                      </a:cubicBezTo>
                      <a:cubicBezTo>
                        <a:pt x="5" y="77"/>
                        <a:pt x="0" y="72"/>
                        <a:pt x="0" y="65"/>
                      </a:cubicBezTo>
                      <a:cubicBezTo>
                        <a:pt x="0" y="10"/>
                        <a:pt x="0" y="10"/>
                        <a:pt x="0" y="10"/>
                      </a:cubicBezTo>
                      <a:cubicBezTo>
                        <a:pt x="0" y="4"/>
                        <a:pt x="4" y="0"/>
                        <a:pt x="10" y="0"/>
                      </a:cubicBezTo>
                      <a:cubicBezTo>
                        <a:pt x="82" y="0"/>
                        <a:pt x="82" y="0"/>
                        <a:pt x="82" y="0"/>
                      </a:cubicBezTo>
                      <a:cubicBezTo>
                        <a:pt x="89" y="0"/>
                        <a:pt x="94" y="5"/>
                        <a:pt x="94" y="11"/>
                      </a:cubicBezTo>
                      <a:cubicBezTo>
                        <a:pt x="94" y="65"/>
                        <a:pt x="94" y="65"/>
                        <a:pt x="94" y="65"/>
                      </a:cubicBezTo>
                      <a:cubicBezTo>
                        <a:pt x="94" y="72"/>
                        <a:pt x="89" y="77"/>
                        <a:pt x="82" y="77"/>
                      </a:cubicBezTo>
                      <a:cubicBezTo>
                        <a:pt x="40" y="77"/>
                        <a:pt x="40" y="77"/>
                        <a:pt x="40" y="77"/>
                      </a:cubicBezTo>
                      <a:cubicBezTo>
                        <a:pt x="20" y="98"/>
                        <a:pt x="20" y="98"/>
                        <a:pt x="20" y="98"/>
                      </a:cubicBezTo>
                      <a:cubicBezTo>
                        <a:pt x="19" y="98"/>
                        <a:pt x="19" y="99"/>
                        <a:pt x="18" y="99"/>
                      </a:cubicBezTo>
                      <a:close/>
                      <a:moveTo>
                        <a:pt x="10" y="6"/>
                      </a:moveTo>
                      <a:cubicBezTo>
                        <a:pt x="8" y="6"/>
                        <a:pt x="6" y="8"/>
                        <a:pt x="6" y="10"/>
                      </a:cubicBezTo>
                      <a:cubicBezTo>
                        <a:pt x="6" y="65"/>
                        <a:pt x="6" y="65"/>
                        <a:pt x="6" y="65"/>
                      </a:cubicBezTo>
                      <a:cubicBezTo>
                        <a:pt x="6" y="68"/>
                        <a:pt x="8" y="71"/>
                        <a:pt x="11" y="71"/>
                      </a:cubicBezTo>
                      <a:cubicBezTo>
                        <a:pt x="18" y="71"/>
                        <a:pt x="18" y="71"/>
                        <a:pt x="18" y="71"/>
                      </a:cubicBezTo>
                      <a:cubicBezTo>
                        <a:pt x="19" y="71"/>
                        <a:pt x="21" y="72"/>
                        <a:pt x="21" y="74"/>
                      </a:cubicBezTo>
                      <a:cubicBezTo>
                        <a:pt x="21" y="88"/>
                        <a:pt x="21" y="88"/>
                        <a:pt x="21" y="88"/>
                      </a:cubicBezTo>
                      <a:cubicBezTo>
                        <a:pt x="37" y="72"/>
                        <a:pt x="37" y="72"/>
                        <a:pt x="37" y="72"/>
                      </a:cubicBezTo>
                      <a:cubicBezTo>
                        <a:pt x="38" y="71"/>
                        <a:pt x="38" y="71"/>
                        <a:pt x="39" y="71"/>
                      </a:cubicBezTo>
                      <a:cubicBezTo>
                        <a:pt x="82" y="71"/>
                        <a:pt x="82" y="71"/>
                        <a:pt x="82" y="71"/>
                      </a:cubicBezTo>
                      <a:cubicBezTo>
                        <a:pt x="85" y="71"/>
                        <a:pt x="88" y="68"/>
                        <a:pt x="88" y="65"/>
                      </a:cubicBezTo>
                      <a:cubicBezTo>
                        <a:pt x="88" y="11"/>
                        <a:pt x="88" y="11"/>
                        <a:pt x="88" y="11"/>
                      </a:cubicBezTo>
                      <a:cubicBezTo>
                        <a:pt x="88" y="8"/>
                        <a:pt x="85" y="6"/>
                        <a:pt x="82" y="6"/>
                      </a:cubicBez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3" name="Freeform 179">
                  <a:extLst>
                    <a:ext uri="{FF2B5EF4-FFF2-40B4-BE49-F238E27FC236}">
                      <a16:creationId xmlns:a16="http://schemas.microsoft.com/office/drawing/2014/main" id="{ECB137E6-04C8-98CF-FE1C-91834C92DC19}"/>
                    </a:ext>
                  </a:extLst>
                </p:cNvPr>
                <p:cNvSpPr>
                  <a:spLocks/>
                </p:cNvSpPr>
                <p:nvPr/>
              </p:nvSpPr>
              <p:spPr bwMode="auto">
                <a:xfrm>
                  <a:off x="5752" y="573"/>
                  <a:ext cx="702" cy="777"/>
                </a:xfrm>
                <a:custGeom>
                  <a:avLst/>
                  <a:gdLst>
                    <a:gd name="T0" fmla="*/ 57 w 75"/>
                    <a:gd name="T1" fmla="*/ 83 h 83"/>
                    <a:gd name="T2" fmla="*/ 55 w 75"/>
                    <a:gd name="T3" fmla="*/ 82 h 83"/>
                    <a:gd name="T4" fmla="*/ 34 w 75"/>
                    <a:gd name="T5" fmla="*/ 61 h 83"/>
                    <a:gd name="T6" fmla="*/ 12 w 75"/>
                    <a:gd name="T7" fmla="*/ 61 h 83"/>
                    <a:gd name="T8" fmla="*/ 0 w 75"/>
                    <a:gd name="T9" fmla="*/ 50 h 83"/>
                    <a:gd name="T10" fmla="*/ 0 w 75"/>
                    <a:gd name="T11" fmla="*/ 41 h 83"/>
                    <a:gd name="T12" fmla="*/ 3 w 75"/>
                    <a:gd name="T13" fmla="*/ 38 h 83"/>
                    <a:gd name="T14" fmla="*/ 6 w 75"/>
                    <a:gd name="T15" fmla="*/ 41 h 83"/>
                    <a:gd name="T16" fmla="*/ 6 w 75"/>
                    <a:gd name="T17" fmla="*/ 50 h 83"/>
                    <a:gd name="T18" fmla="*/ 12 w 75"/>
                    <a:gd name="T19" fmla="*/ 55 h 83"/>
                    <a:gd name="T20" fmla="*/ 36 w 75"/>
                    <a:gd name="T21" fmla="*/ 55 h 83"/>
                    <a:gd name="T22" fmla="*/ 38 w 75"/>
                    <a:gd name="T23" fmla="*/ 56 h 83"/>
                    <a:gd name="T24" fmla="*/ 54 w 75"/>
                    <a:gd name="T25" fmla="*/ 73 h 83"/>
                    <a:gd name="T26" fmla="*/ 54 w 75"/>
                    <a:gd name="T27" fmla="*/ 58 h 83"/>
                    <a:gd name="T28" fmla="*/ 57 w 75"/>
                    <a:gd name="T29" fmla="*/ 55 h 83"/>
                    <a:gd name="T30" fmla="*/ 64 w 75"/>
                    <a:gd name="T31" fmla="*/ 55 h 83"/>
                    <a:gd name="T32" fmla="*/ 69 w 75"/>
                    <a:gd name="T33" fmla="*/ 50 h 83"/>
                    <a:gd name="T34" fmla="*/ 69 w 75"/>
                    <a:gd name="T35" fmla="*/ 10 h 83"/>
                    <a:gd name="T36" fmla="*/ 65 w 75"/>
                    <a:gd name="T37" fmla="*/ 6 h 83"/>
                    <a:gd name="T38" fmla="*/ 44 w 75"/>
                    <a:gd name="T39" fmla="*/ 6 h 83"/>
                    <a:gd name="T40" fmla="*/ 41 w 75"/>
                    <a:gd name="T41" fmla="*/ 3 h 83"/>
                    <a:gd name="T42" fmla="*/ 44 w 75"/>
                    <a:gd name="T43" fmla="*/ 0 h 83"/>
                    <a:gd name="T44" fmla="*/ 65 w 75"/>
                    <a:gd name="T45" fmla="*/ 0 h 83"/>
                    <a:gd name="T46" fmla="*/ 75 w 75"/>
                    <a:gd name="T47" fmla="*/ 10 h 83"/>
                    <a:gd name="T48" fmla="*/ 75 w 75"/>
                    <a:gd name="T49" fmla="*/ 50 h 83"/>
                    <a:gd name="T50" fmla="*/ 64 w 75"/>
                    <a:gd name="T51" fmla="*/ 61 h 83"/>
                    <a:gd name="T52" fmla="*/ 60 w 75"/>
                    <a:gd name="T53" fmla="*/ 61 h 83"/>
                    <a:gd name="T54" fmla="*/ 60 w 75"/>
                    <a:gd name="T55" fmla="*/ 80 h 83"/>
                    <a:gd name="T56" fmla="*/ 58 w 75"/>
                    <a:gd name="T57" fmla="*/ 83 h 83"/>
                    <a:gd name="T58" fmla="*/ 57 w 75"/>
                    <a:gd name="T5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5" h="83">
                      <a:moveTo>
                        <a:pt x="57" y="83"/>
                      </a:moveTo>
                      <a:cubicBezTo>
                        <a:pt x="56" y="83"/>
                        <a:pt x="55" y="83"/>
                        <a:pt x="55" y="82"/>
                      </a:cubicBezTo>
                      <a:cubicBezTo>
                        <a:pt x="34" y="61"/>
                        <a:pt x="34" y="61"/>
                        <a:pt x="34" y="61"/>
                      </a:cubicBezTo>
                      <a:cubicBezTo>
                        <a:pt x="12" y="61"/>
                        <a:pt x="12" y="61"/>
                        <a:pt x="12" y="61"/>
                      </a:cubicBezTo>
                      <a:cubicBezTo>
                        <a:pt x="6" y="61"/>
                        <a:pt x="0" y="56"/>
                        <a:pt x="0" y="50"/>
                      </a:cubicBezTo>
                      <a:cubicBezTo>
                        <a:pt x="0" y="41"/>
                        <a:pt x="0" y="41"/>
                        <a:pt x="0" y="41"/>
                      </a:cubicBezTo>
                      <a:cubicBezTo>
                        <a:pt x="0" y="40"/>
                        <a:pt x="2" y="38"/>
                        <a:pt x="3" y="38"/>
                      </a:cubicBezTo>
                      <a:cubicBezTo>
                        <a:pt x="5" y="38"/>
                        <a:pt x="6" y="40"/>
                        <a:pt x="6" y="41"/>
                      </a:cubicBezTo>
                      <a:cubicBezTo>
                        <a:pt x="6" y="50"/>
                        <a:pt x="6" y="50"/>
                        <a:pt x="6" y="50"/>
                      </a:cubicBezTo>
                      <a:cubicBezTo>
                        <a:pt x="6" y="53"/>
                        <a:pt x="9" y="55"/>
                        <a:pt x="12" y="55"/>
                      </a:cubicBezTo>
                      <a:cubicBezTo>
                        <a:pt x="36" y="55"/>
                        <a:pt x="36" y="55"/>
                        <a:pt x="36" y="55"/>
                      </a:cubicBezTo>
                      <a:cubicBezTo>
                        <a:pt x="36" y="55"/>
                        <a:pt x="37" y="55"/>
                        <a:pt x="38" y="56"/>
                      </a:cubicBezTo>
                      <a:cubicBezTo>
                        <a:pt x="54" y="73"/>
                        <a:pt x="54" y="73"/>
                        <a:pt x="54" y="73"/>
                      </a:cubicBezTo>
                      <a:cubicBezTo>
                        <a:pt x="54" y="58"/>
                        <a:pt x="54" y="58"/>
                        <a:pt x="54" y="58"/>
                      </a:cubicBezTo>
                      <a:cubicBezTo>
                        <a:pt x="54" y="56"/>
                        <a:pt x="55" y="55"/>
                        <a:pt x="57" y="55"/>
                      </a:cubicBezTo>
                      <a:cubicBezTo>
                        <a:pt x="64" y="55"/>
                        <a:pt x="64" y="55"/>
                        <a:pt x="64" y="55"/>
                      </a:cubicBezTo>
                      <a:cubicBezTo>
                        <a:pt x="67" y="55"/>
                        <a:pt x="69" y="53"/>
                        <a:pt x="69" y="50"/>
                      </a:cubicBezTo>
                      <a:cubicBezTo>
                        <a:pt x="69" y="10"/>
                        <a:pt x="69" y="10"/>
                        <a:pt x="69" y="10"/>
                      </a:cubicBezTo>
                      <a:cubicBezTo>
                        <a:pt x="69" y="7"/>
                        <a:pt x="67" y="6"/>
                        <a:pt x="65" y="6"/>
                      </a:cubicBezTo>
                      <a:cubicBezTo>
                        <a:pt x="44" y="6"/>
                        <a:pt x="44" y="6"/>
                        <a:pt x="44" y="6"/>
                      </a:cubicBezTo>
                      <a:cubicBezTo>
                        <a:pt x="42" y="6"/>
                        <a:pt x="41" y="4"/>
                        <a:pt x="41" y="3"/>
                      </a:cubicBezTo>
                      <a:cubicBezTo>
                        <a:pt x="41" y="1"/>
                        <a:pt x="42" y="0"/>
                        <a:pt x="44" y="0"/>
                      </a:cubicBezTo>
                      <a:cubicBezTo>
                        <a:pt x="65" y="0"/>
                        <a:pt x="65" y="0"/>
                        <a:pt x="65" y="0"/>
                      </a:cubicBezTo>
                      <a:cubicBezTo>
                        <a:pt x="70" y="0"/>
                        <a:pt x="75" y="4"/>
                        <a:pt x="75" y="10"/>
                      </a:cubicBezTo>
                      <a:cubicBezTo>
                        <a:pt x="75" y="50"/>
                        <a:pt x="75" y="50"/>
                        <a:pt x="75" y="50"/>
                      </a:cubicBezTo>
                      <a:cubicBezTo>
                        <a:pt x="75" y="56"/>
                        <a:pt x="70" y="61"/>
                        <a:pt x="64" y="61"/>
                      </a:cubicBezTo>
                      <a:cubicBezTo>
                        <a:pt x="60" y="61"/>
                        <a:pt x="60" y="61"/>
                        <a:pt x="60" y="61"/>
                      </a:cubicBezTo>
                      <a:cubicBezTo>
                        <a:pt x="60" y="80"/>
                        <a:pt x="60" y="80"/>
                        <a:pt x="60" y="80"/>
                      </a:cubicBezTo>
                      <a:cubicBezTo>
                        <a:pt x="60" y="81"/>
                        <a:pt x="59" y="82"/>
                        <a:pt x="58" y="83"/>
                      </a:cubicBezTo>
                      <a:cubicBezTo>
                        <a:pt x="58" y="83"/>
                        <a:pt x="57" y="83"/>
                        <a:pt x="57"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4" name="Oval 180">
                  <a:extLst>
                    <a:ext uri="{FF2B5EF4-FFF2-40B4-BE49-F238E27FC236}">
                      <a16:creationId xmlns:a16="http://schemas.microsoft.com/office/drawing/2014/main" id="{252A95B7-9FC2-C375-CBE0-FCF241484FC9}"/>
                    </a:ext>
                  </a:extLst>
                </p:cNvPr>
                <p:cNvSpPr>
                  <a:spLocks noChangeArrowheads="1"/>
                </p:cNvSpPr>
                <p:nvPr/>
              </p:nvSpPr>
              <p:spPr bwMode="auto">
                <a:xfrm>
                  <a:off x="5424" y="507"/>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5" name="Freeform 181">
                  <a:extLst>
                    <a:ext uri="{FF2B5EF4-FFF2-40B4-BE49-F238E27FC236}">
                      <a16:creationId xmlns:a16="http://schemas.microsoft.com/office/drawing/2014/main" id="{2F0CF1E9-81A6-898C-9816-C8E647AA487F}"/>
                    </a:ext>
                  </a:extLst>
                </p:cNvPr>
                <p:cNvSpPr>
                  <a:spLocks noEditPoints="1"/>
                </p:cNvSpPr>
                <p:nvPr/>
              </p:nvSpPr>
              <p:spPr bwMode="auto">
                <a:xfrm>
                  <a:off x="5396" y="479"/>
                  <a:ext cx="113" cy="113"/>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6 h 12"/>
                    <a:gd name="T12" fmla="*/ 6 w 12"/>
                    <a:gd name="T13" fmla="*/ 6 h 12"/>
                    <a:gd name="T14" fmla="*/ 9 w 12"/>
                    <a:gd name="T15" fmla="*/ 6 h 12"/>
                    <a:gd name="T16" fmla="*/ 6 w 12"/>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12"/>
                      </a:moveTo>
                      <a:cubicBezTo>
                        <a:pt x="3" y="12"/>
                        <a:pt x="0" y="9"/>
                        <a:pt x="0" y="6"/>
                      </a:cubicBezTo>
                      <a:cubicBezTo>
                        <a:pt x="0" y="3"/>
                        <a:pt x="3" y="0"/>
                        <a:pt x="6" y="0"/>
                      </a:cubicBezTo>
                      <a:cubicBezTo>
                        <a:pt x="9" y="0"/>
                        <a:pt x="12" y="3"/>
                        <a:pt x="12" y="6"/>
                      </a:cubicBezTo>
                      <a:cubicBezTo>
                        <a:pt x="12" y="9"/>
                        <a:pt x="9" y="12"/>
                        <a:pt x="6" y="12"/>
                      </a:cubicBezTo>
                      <a:close/>
                      <a:moveTo>
                        <a:pt x="6" y="6"/>
                      </a:moveTo>
                      <a:cubicBezTo>
                        <a:pt x="6" y="6"/>
                        <a:pt x="6" y="6"/>
                        <a:pt x="6" y="6"/>
                      </a:cubicBezTo>
                      <a:cubicBezTo>
                        <a:pt x="9" y="6"/>
                        <a:pt x="9" y="6"/>
                        <a:pt x="9" y="6"/>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6" name="Oval 182">
                  <a:extLst>
                    <a:ext uri="{FF2B5EF4-FFF2-40B4-BE49-F238E27FC236}">
                      <a16:creationId xmlns:a16="http://schemas.microsoft.com/office/drawing/2014/main" id="{7D71DD4A-4201-CA66-B754-02D46AB2C5E2}"/>
                    </a:ext>
                  </a:extLst>
                </p:cNvPr>
                <p:cNvSpPr>
                  <a:spLocks noChangeArrowheads="1"/>
                </p:cNvSpPr>
                <p:nvPr/>
              </p:nvSpPr>
              <p:spPr bwMode="auto">
                <a:xfrm>
                  <a:off x="5621" y="507"/>
                  <a:ext cx="56"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7" name="Freeform 183">
                  <a:extLst>
                    <a:ext uri="{FF2B5EF4-FFF2-40B4-BE49-F238E27FC236}">
                      <a16:creationId xmlns:a16="http://schemas.microsoft.com/office/drawing/2014/main" id="{CEEBCC43-D271-20D7-DFC1-75757618B168}"/>
                    </a:ext>
                  </a:extLst>
                </p:cNvPr>
                <p:cNvSpPr>
                  <a:spLocks noEditPoints="1"/>
                </p:cNvSpPr>
                <p:nvPr/>
              </p:nvSpPr>
              <p:spPr bwMode="auto">
                <a:xfrm>
                  <a:off x="5593" y="479"/>
                  <a:ext cx="112" cy="113"/>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6 h 12"/>
                    <a:gd name="T12" fmla="*/ 6 w 12"/>
                    <a:gd name="T13" fmla="*/ 6 h 12"/>
                    <a:gd name="T14" fmla="*/ 9 w 12"/>
                    <a:gd name="T15" fmla="*/ 6 h 12"/>
                    <a:gd name="T16" fmla="*/ 6 w 12"/>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close/>
                      <a:moveTo>
                        <a:pt x="6" y="6"/>
                      </a:moveTo>
                      <a:cubicBezTo>
                        <a:pt x="6" y="6"/>
                        <a:pt x="6" y="6"/>
                        <a:pt x="6" y="6"/>
                      </a:cubicBezTo>
                      <a:cubicBezTo>
                        <a:pt x="9" y="6"/>
                        <a:pt x="9" y="6"/>
                        <a:pt x="9" y="6"/>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8" name="Oval 184">
                  <a:extLst>
                    <a:ext uri="{FF2B5EF4-FFF2-40B4-BE49-F238E27FC236}">
                      <a16:creationId xmlns:a16="http://schemas.microsoft.com/office/drawing/2014/main" id="{DC0BBAB1-45A2-5D16-78B2-DE680C7B101F}"/>
                    </a:ext>
                  </a:extLst>
                </p:cNvPr>
                <p:cNvSpPr>
                  <a:spLocks noChangeArrowheads="1"/>
                </p:cNvSpPr>
                <p:nvPr/>
              </p:nvSpPr>
              <p:spPr bwMode="auto">
                <a:xfrm>
                  <a:off x="5827" y="507"/>
                  <a:ext cx="56"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9" name="Freeform 185">
                  <a:extLst>
                    <a:ext uri="{FF2B5EF4-FFF2-40B4-BE49-F238E27FC236}">
                      <a16:creationId xmlns:a16="http://schemas.microsoft.com/office/drawing/2014/main" id="{1D3892E5-F0BF-7232-C0B9-152FC421BB76}"/>
                    </a:ext>
                  </a:extLst>
                </p:cNvPr>
                <p:cNvSpPr>
                  <a:spLocks noEditPoints="1"/>
                </p:cNvSpPr>
                <p:nvPr/>
              </p:nvSpPr>
              <p:spPr bwMode="auto">
                <a:xfrm>
                  <a:off x="5799" y="479"/>
                  <a:ext cx="112" cy="113"/>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6 h 12"/>
                    <a:gd name="T12" fmla="*/ 6 w 12"/>
                    <a:gd name="T13" fmla="*/ 6 h 12"/>
                    <a:gd name="T14" fmla="*/ 9 w 12"/>
                    <a:gd name="T15" fmla="*/ 6 h 12"/>
                    <a:gd name="T16" fmla="*/ 6 w 12"/>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12"/>
                      </a:moveTo>
                      <a:cubicBezTo>
                        <a:pt x="3" y="12"/>
                        <a:pt x="0" y="9"/>
                        <a:pt x="0" y="6"/>
                      </a:cubicBezTo>
                      <a:cubicBezTo>
                        <a:pt x="0" y="3"/>
                        <a:pt x="3" y="0"/>
                        <a:pt x="6" y="0"/>
                      </a:cubicBezTo>
                      <a:cubicBezTo>
                        <a:pt x="9" y="0"/>
                        <a:pt x="12" y="3"/>
                        <a:pt x="12" y="6"/>
                      </a:cubicBezTo>
                      <a:cubicBezTo>
                        <a:pt x="12" y="9"/>
                        <a:pt x="9" y="12"/>
                        <a:pt x="6" y="12"/>
                      </a:cubicBezTo>
                      <a:close/>
                      <a:moveTo>
                        <a:pt x="6" y="6"/>
                      </a:moveTo>
                      <a:cubicBezTo>
                        <a:pt x="6" y="6"/>
                        <a:pt x="6" y="6"/>
                        <a:pt x="6" y="6"/>
                      </a:cubicBezTo>
                      <a:cubicBezTo>
                        <a:pt x="9" y="6"/>
                        <a:pt x="9" y="6"/>
                        <a:pt x="9" y="6"/>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nvGrpSpPr>
              <p:cNvPr id="59" name="Group 284">
                <a:extLst>
                  <a:ext uri="{FF2B5EF4-FFF2-40B4-BE49-F238E27FC236}">
                    <a16:creationId xmlns:a16="http://schemas.microsoft.com/office/drawing/2014/main" id="{A68F35DD-1321-CE8B-F9C3-5007B6C9E67D}"/>
                  </a:ext>
                </a:extLst>
              </p:cNvPr>
              <p:cNvGrpSpPr>
                <a:grpSpLocks noChangeAspect="1"/>
              </p:cNvGrpSpPr>
              <p:nvPr/>
            </p:nvGrpSpPr>
            <p:grpSpPr bwMode="auto">
              <a:xfrm>
                <a:off x="6012131" y="3932172"/>
                <a:ext cx="1002057" cy="1044786"/>
                <a:chOff x="3713" y="2039"/>
                <a:chExt cx="256" cy="268"/>
              </a:xfrm>
              <a:solidFill>
                <a:schemeClr val="accent3"/>
              </a:solidFill>
            </p:grpSpPr>
            <p:sp>
              <p:nvSpPr>
                <p:cNvPr id="70" name="Freeform 285">
                  <a:extLst>
                    <a:ext uri="{FF2B5EF4-FFF2-40B4-BE49-F238E27FC236}">
                      <a16:creationId xmlns:a16="http://schemas.microsoft.com/office/drawing/2014/main" id="{9F45E165-A379-67EE-1E62-4354C80CB1D4}"/>
                    </a:ext>
                  </a:extLst>
                </p:cNvPr>
                <p:cNvSpPr>
                  <a:spLocks noEditPoints="1"/>
                </p:cNvSpPr>
                <p:nvPr/>
              </p:nvSpPr>
              <p:spPr bwMode="auto">
                <a:xfrm>
                  <a:off x="3753" y="2039"/>
                  <a:ext cx="216" cy="268"/>
                </a:xfrm>
                <a:custGeom>
                  <a:avLst/>
                  <a:gdLst>
                    <a:gd name="T0" fmla="*/ 49 w 103"/>
                    <a:gd name="T1" fmla="*/ 128 h 128"/>
                    <a:gd name="T2" fmla="*/ 43 w 103"/>
                    <a:gd name="T3" fmla="*/ 128 h 128"/>
                    <a:gd name="T4" fmla="*/ 3 w 103"/>
                    <a:gd name="T5" fmla="*/ 119 h 128"/>
                    <a:gd name="T6" fmla="*/ 0 w 103"/>
                    <a:gd name="T7" fmla="*/ 113 h 128"/>
                    <a:gd name="T8" fmla="*/ 0 w 103"/>
                    <a:gd name="T9" fmla="*/ 66 h 128"/>
                    <a:gd name="T10" fmla="*/ 2 w 103"/>
                    <a:gd name="T11" fmla="*/ 61 h 128"/>
                    <a:gd name="T12" fmla="*/ 37 w 103"/>
                    <a:gd name="T13" fmla="*/ 36 h 128"/>
                    <a:gd name="T14" fmla="*/ 37 w 103"/>
                    <a:gd name="T15" fmla="*/ 36 h 128"/>
                    <a:gd name="T16" fmla="*/ 47 w 103"/>
                    <a:gd name="T17" fmla="*/ 7 h 128"/>
                    <a:gd name="T18" fmla="*/ 56 w 103"/>
                    <a:gd name="T19" fmla="*/ 0 h 128"/>
                    <a:gd name="T20" fmla="*/ 72 w 103"/>
                    <a:gd name="T21" fmla="*/ 23 h 128"/>
                    <a:gd name="T22" fmla="*/ 68 w 103"/>
                    <a:gd name="T23" fmla="*/ 41 h 128"/>
                    <a:gd name="T24" fmla="*/ 90 w 103"/>
                    <a:gd name="T25" fmla="*/ 41 h 128"/>
                    <a:gd name="T26" fmla="*/ 103 w 103"/>
                    <a:gd name="T27" fmla="*/ 54 h 128"/>
                    <a:gd name="T28" fmla="*/ 99 w 103"/>
                    <a:gd name="T29" fmla="*/ 63 h 128"/>
                    <a:gd name="T30" fmla="*/ 98 w 103"/>
                    <a:gd name="T31" fmla="*/ 67 h 128"/>
                    <a:gd name="T32" fmla="*/ 100 w 103"/>
                    <a:gd name="T33" fmla="*/ 74 h 128"/>
                    <a:gd name="T34" fmla="*/ 96 w 103"/>
                    <a:gd name="T35" fmla="*/ 84 h 128"/>
                    <a:gd name="T36" fmla="*/ 95 w 103"/>
                    <a:gd name="T37" fmla="*/ 88 h 128"/>
                    <a:gd name="T38" fmla="*/ 98 w 103"/>
                    <a:gd name="T39" fmla="*/ 95 h 128"/>
                    <a:gd name="T40" fmla="*/ 93 w 103"/>
                    <a:gd name="T41" fmla="*/ 105 h 128"/>
                    <a:gd name="T42" fmla="*/ 92 w 103"/>
                    <a:gd name="T43" fmla="*/ 108 h 128"/>
                    <a:gd name="T44" fmla="*/ 93 w 103"/>
                    <a:gd name="T45" fmla="*/ 111 h 128"/>
                    <a:gd name="T46" fmla="*/ 49 w 103"/>
                    <a:gd name="T47" fmla="*/ 128 h 128"/>
                    <a:gd name="T48" fmla="*/ 56 w 103"/>
                    <a:gd name="T49" fmla="*/ 6 h 128"/>
                    <a:gd name="T50" fmla="*/ 53 w 103"/>
                    <a:gd name="T51" fmla="*/ 7 h 128"/>
                    <a:gd name="T52" fmla="*/ 41 w 103"/>
                    <a:gd name="T53" fmla="*/ 41 h 128"/>
                    <a:gd name="T54" fmla="*/ 5 w 103"/>
                    <a:gd name="T55" fmla="*/ 66 h 128"/>
                    <a:gd name="T56" fmla="*/ 6 w 103"/>
                    <a:gd name="T57" fmla="*/ 113 h 128"/>
                    <a:gd name="T58" fmla="*/ 43 w 103"/>
                    <a:gd name="T59" fmla="*/ 122 h 128"/>
                    <a:gd name="T60" fmla="*/ 49 w 103"/>
                    <a:gd name="T61" fmla="*/ 122 h 128"/>
                    <a:gd name="T62" fmla="*/ 87 w 103"/>
                    <a:gd name="T63" fmla="*/ 111 h 128"/>
                    <a:gd name="T64" fmla="*/ 86 w 103"/>
                    <a:gd name="T65" fmla="*/ 110 h 128"/>
                    <a:gd name="T66" fmla="*/ 89 w 103"/>
                    <a:gd name="T67" fmla="*/ 100 h 128"/>
                    <a:gd name="T68" fmla="*/ 92 w 103"/>
                    <a:gd name="T69" fmla="*/ 95 h 128"/>
                    <a:gd name="T70" fmla="*/ 91 w 103"/>
                    <a:gd name="T71" fmla="*/ 91 h 128"/>
                    <a:gd name="T72" fmla="*/ 92 w 103"/>
                    <a:gd name="T73" fmla="*/ 79 h 128"/>
                    <a:gd name="T74" fmla="*/ 94 w 103"/>
                    <a:gd name="T75" fmla="*/ 74 h 128"/>
                    <a:gd name="T76" fmla="*/ 93 w 103"/>
                    <a:gd name="T77" fmla="*/ 71 h 128"/>
                    <a:gd name="T78" fmla="*/ 95 w 103"/>
                    <a:gd name="T79" fmla="*/ 59 h 128"/>
                    <a:gd name="T80" fmla="*/ 97 w 103"/>
                    <a:gd name="T81" fmla="*/ 54 h 128"/>
                    <a:gd name="T82" fmla="*/ 90 w 103"/>
                    <a:gd name="T83" fmla="*/ 47 h 128"/>
                    <a:gd name="T84" fmla="*/ 64 w 103"/>
                    <a:gd name="T85" fmla="*/ 47 h 128"/>
                    <a:gd name="T86" fmla="*/ 61 w 103"/>
                    <a:gd name="T87" fmla="*/ 45 h 128"/>
                    <a:gd name="T88" fmla="*/ 61 w 103"/>
                    <a:gd name="T89" fmla="*/ 42 h 128"/>
                    <a:gd name="T90" fmla="*/ 66 w 103"/>
                    <a:gd name="T91" fmla="*/ 23 h 128"/>
                    <a:gd name="T92" fmla="*/ 56 w 103"/>
                    <a:gd name="T93"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 h="128">
                      <a:moveTo>
                        <a:pt x="49" y="128"/>
                      </a:moveTo>
                      <a:cubicBezTo>
                        <a:pt x="43" y="128"/>
                        <a:pt x="43" y="128"/>
                        <a:pt x="43" y="128"/>
                      </a:cubicBezTo>
                      <a:cubicBezTo>
                        <a:pt x="26" y="128"/>
                        <a:pt x="10" y="122"/>
                        <a:pt x="3" y="119"/>
                      </a:cubicBezTo>
                      <a:cubicBezTo>
                        <a:pt x="1" y="118"/>
                        <a:pt x="0" y="116"/>
                        <a:pt x="0" y="113"/>
                      </a:cubicBezTo>
                      <a:cubicBezTo>
                        <a:pt x="0" y="66"/>
                        <a:pt x="0" y="66"/>
                        <a:pt x="0" y="66"/>
                      </a:cubicBezTo>
                      <a:cubicBezTo>
                        <a:pt x="0" y="64"/>
                        <a:pt x="0" y="62"/>
                        <a:pt x="2" y="61"/>
                      </a:cubicBezTo>
                      <a:cubicBezTo>
                        <a:pt x="37" y="36"/>
                        <a:pt x="37" y="36"/>
                        <a:pt x="37" y="36"/>
                      </a:cubicBezTo>
                      <a:cubicBezTo>
                        <a:pt x="37" y="36"/>
                        <a:pt x="37" y="36"/>
                        <a:pt x="37" y="36"/>
                      </a:cubicBezTo>
                      <a:cubicBezTo>
                        <a:pt x="37" y="36"/>
                        <a:pt x="47" y="28"/>
                        <a:pt x="47" y="7"/>
                      </a:cubicBezTo>
                      <a:cubicBezTo>
                        <a:pt x="47" y="3"/>
                        <a:pt x="50" y="0"/>
                        <a:pt x="56" y="0"/>
                      </a:cubicBezTo>
                      <a:cubicBezTo>
                        <a:pt x="68" y="0"/>
                        <a:pt x="72" y="12"/>
                        <a:pt x="72" y="23"/>
                      </a:cubicBezTo>
                      <a:cubicBezTo>
                        <a:pt x="72" y="30"/>
                        <a:pt x="69" y="37"/>
                        <a:pt x="68" y="41"/>
                      </a:cubicBezTo>
                      <a:cubicBezTo>
                        <a:pt x="90" y="41"/>
                        <a:pt x="90" y="41"/>
                        <a:pt x="90" y="41"/>
                      </a:cubicBezTo>
                      <a:cubicBezTo>
                        <a:pt x="97" y="41"/>
                        <a:pt x="103" y="47"/>
                        <a:pt x="103" y="54"/>
                      </a:cubicBezTo>
                      <a:cubicBezTo>
                        <a:pt x="103" y="57"/>
                        <a:pt x="101" y="61"/>
                        <a:pt x="99" y="63"/>
                      </a:cubicBezTo>
                      <a:cubicBezTo>
                        <a:pt x="97" y="64"/>
                        <a:pt x="97" y="66"/>
                        <a:pt x="98" y="67"/>
                      </a:cubicBezTo>
                      <a:cubicBezTo>
                        <a:pt x="100" y="69"/>
                        <a:pt x="100" y="72"/>
                        <a:pt x="100" y="74"/>
                      </a:cubicBezTo>
                      <a:cubicBezTo>
                        <a:pt x="100" y="78"/>
                        <a:pt x="99" y="81"/>
                        <a:pt x="96" y="84"/>
                      </a:cubicBezTo>
                      <a:cubicBezTo>
                        <a:pt x="95" y="85"/>
                        <a:pt x="95" y="87"/>
                        <a:pt x="95" y="88"/>
                      </a:cubicBezTo>
                      <a:cubicBezTo>
                        <a:pt x="97" y="90"/>
                        <a:pt x="98" y="92"/>
                        <a:pt x="98" y="95"/>
                      </a:cubicBezTo>
                      <a:cubicBezTo>
                        <a:pt x="98" y="99"/>
                        <a:pt x="96" y="102"/>
                        <a:pt x="93" y="105"/>
                      </a:cubicBezTo>
                      <a:cubicBezTo>
                        <a:pt x="92" y="105"/>
                        <a:pt x="92" y="107"/>
                        <a:pt x="92" y="108"/>
                      </a:cubicBezTo>
                      <a:cubicBezTo>
                        <a:pt x="92" y="109"/>
                        <a:pt x="93" y="110"/>
                        <a:pt x="93" y="111"/>
                      </a:cubicBezTo>
                      <a:cubicBezTo>
                        <a:pt x="93" y="122"/>
                        <a:pt x="70" y="128"/>
                        <a:pt x="49" y="128"/>
                      </a:cubicBezTo>
                      <a:close/>
                      <a:moveTo>
                        <a:pt x="56" y="6"/>
                      </a:moveTo>
                      <a:cubicBezTo>
                        <a:pt x="53" y="6"/>
                        <a:pt x="53" y="7"/>
                        <a:pt x="53" y="7"/>
                      </a:cubicBezTo>
                      <a:cubicBezTo>
                        <a:pt x="53" y="32"/>
                        <a:pt x="41" y="41"/>
                        <a:pt x="41" y="41"/>
                      </a:cubicBezTo>
                      <a:cubicBezTo>
                        <a:pt x="5" y="66"/>
                        <a:pt x="5" y="66"/>
                        <a:pt x="5" y="66"/>
                      </a:cubicBezTo>
                      <a:cubicBezTo>
                        <a:pt x="6" y="113"/>
                        <a:pt x="6" y="113"/>
                        <a:pt x="6" y="113"/>
                      </a:cubicBezTo>
                      <a:cubicBezTo>
                        <a:pt x="12" y="116"/>
                        <a:pt x="28" y="122"/>
                        <a:pt x="43" y="122"/>
                      </a:cubicBezTo>
                      <a:cubicBezTo>
                        <a:pt x="49" y="122"/>
                        <a:pt x="49" y="122"/>
                        <a:pt x="49" y="122"/>
                      </a:cubicBezTo>
                      <a:cubicBezTo>
                        <a:pt x="72" y="122"/>
                        <a:pt x="87" y="115"/>
                        <a:pt x="87" y="111"/>
                      </a:cubicBezTo>
                      <a:cubicBezTo>
                        <a:pt x="87" y="110"/>
                        <a:pt x="86" y="110"/>
                        <a:pt x="86" y="110"/>
                      </a:cubicBezTo>
                      <a:cubicBezTo>
                        <a:pt x="85" y="106"/>
                        <a:pt x="86" y="102"/>
                        <a:pt x="89" y="100"/>
                      </a:cubicBezTo>
                      <a:cubicBezTo>
                        <a:pt x="91" y="99"/>
                        <a:pt x="92" y="97"/>
                        <a:pt x="92" y="95"/>
                      </a:cubicBezTo>
                      <a:cubicBezTo>
                        <a:pt x="92" y="94"/>
                        <a:pt x="91" y="92"/>
                        <a:pt x="91" y="91"/>
                      </a:cubicBezTo>
                      <a:cubicBezTo>
                        <a:pt x="88" y="87"/>
                        <a:pt x="88" y="82"/>
                        <a:pt x="92" y="79"/>
                      </a:cubicBezTo>
                      <a:cubicBezTo>
                        <a:pt x="94" y="78"/>
                        <a:pt x="94" y="76"/>
                        <a:pt x="94" y="74"/>
                      </a:cubicBezTo>
                      <a:cubicBezTo>
                        <a:pt x="94" y="73"/>
                        <a:pt x="94" y="72"/>
                        <a:pt x="93" y="71"/>
                      </a:cubicBezTo>
                      <a:cubicBezTo>
                        <a:pt x="90" y="67"/>
                        <a:pt x="91" y="62"/>
                        <a:pt x="95" y="59"/>
                      </a:cubicBezTo>
                      <a:cubicBezTo>
                        <a:pt x="96" y="57"/>
                        <a:pt x="97" y="55"/>
                        <a:pt x="97" y="54"/>
                      </a:cubicBezTo>
                      <a:cubicBezTo>
                        <a:pt x="97" y="50"/>
                        <a:pt x="94" y="47"/>
                        <a:pt x="90" y="47"/>
                      </a:cubicBezTo>
                      <a:cubicBezTo>
                        <a:pt x="64" y="47"/>
                        <a:pt x="64" y="47"/>
                        <a:pt x="64" y="47"/>
                      </a:cubicBezTo>
                      <a:cubicBezTo>
                        <a:pt x="63" y="47"/>
                        <a:pt x="62" y="46"/>
                        <a:pt x="61" y="45"/>
                      </a:cubicBezTo>
                      <a:cubicBezTo>
                        <a:pt x="60" y="44"/>
                        <a:pt x="60" y="43"/>
                        <a:pt x="61" y="42"/>
                      </a:cubicBezTo>
                      <a:cubicBezTo>
                        <a:pt x="61" y="41"/>
                        <a:pt x="66" y="32"/>
                        <a:pt x="66" y="23"/>
                      </a:cubicBezTo>
                      <a:cubicBezTo>
                        <a:pt x="66" y="21"/>
                        <a:pt x="65" y="6"/>
                        <a:pt x="5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1" name="Freeform 286">
                  <a:extLst>
                    <a:ext uri="{FF2B5EF4-FFF2-40B4-BE49-F238E27FC236}">
                      <a16:creationId xmlns:a16="http://schemas.microsoft.com/office/drawing/2014/main" id="{C263F4C3-8BD3-CBE4-6EC8-8360456B05C8}"/>
                    </a:ext>
                  </a:extLst>
                </p:cNvPr>
                <p:cNvSpPr>
                  <a:spLocks noEditPoints="1"/>
                </p:cNvSpPr>
                <p:nvPr/>
              </p:nvSpPr>
              <p:spPr bwMode="auto">
                <a:xfrm>
                  <a:off x="3713" y="2158"/>
                  <a:ext cx="53" cy="136"/>
                </a:xfrm>
                <a:custGeom>
                  <a:avLst/>
                  <a:gdLst>
                    <a:gd name="T0" fmla="*/ 21 w 25"/>
                    <a:gd name="T1" fmla="*/ 65 h 65"/>
                    <a:gd name="T2" fmla="*/ 21 w 25"/>
                    <a:gd name="T3" fmla="*/ 65 h 65"/>
                    <a:gd name="T4" fmla="*/ 3 w 25"/>
                    <a:gd name="T5" fmla="*/ 65 h 65"/>
                    <a:gd name="T6" fmla="*/ 0 w 25"/>
                    <a:gd name="T7" fmla="*/ 62 h 65"/>
                    <a:gd name="T8" fmla="*/ 0 w 25"/>
                    <a:gd name="T9" fmla="*/ 3 h 65"/>
                    <a:gd name="T10" fmla="*/ 1 w 25"/>
                    <a:gd name="T11" fmla="*/ 1 h 65"/>
                    <a:gd name="T12" fmla="*/ 3 w 25"/>
                    <a:gd name="T13" fmla="*/ 0 h 65"/>
                    <a:gd name="T14" fmla="*/ 22 w 25"/>
                    <a:gd name="T15" fmla="*/ 0 h 65"/>
                    <a:gd name="T16" fmla="*/ 25 w 25"/>
                    <a:gd name="T17" fmla="*/ 3 h 65"/>
                    <a:gd name="T18" fmla="*/ 25 w 25"/>
                    <a:gd name="T19" fmla="*/ 62 h 65"/>
                    <a:gd name="T20" fmla="*/ 24 w 25"/>
                    <a:gd name="T21" fmla="*/ 65 h 65"/>
                    <a:gd name="T22" fmla="*/ 23 w 25"/>
                    <a:gd name="T23" fmla="*/ 65 h 65"/>
                    <a:gd name="T24" fmla="*/ 21 w 25"/>
                    <a:gd name="T25" fmla="*/ 65 h 65"/>
                    <a:gd name="T26" fmla="*/ 22 w 25"/>
                    <a:gd name="T27" fmla="*/ 62 h 65"/>
                    <a:gd name="T28" fmla="*/ 22 w 25"/>
                    <a:gd name="T29" fmla="*/ 62 h 65"/>
                    <a:gd name="T30" fmla="*/ 6 w 25"/>
                    <a:gd name="T31" fmla="*/ 59 h 65"/>
                    <a:gd name="T32" fmla="*/ 19 w 25"/>
                    <a:gd name="T33" fmla="*/ 59 h 65"/>
                    <a:gd name="T34" fmla="*/ 19 w 25"/>
                    <a:gd name="T35" fmla="*/ 6 h 65"/>
                    <a:gd name="T36" fmla="*/ 6 w 25"/>
                    <a:gd name="T37" fmla="*/ 6 h 65"/>
                    <a:gd name="T38" fmla="*/ 6 w 25"/>
                    <a:gd name="T39"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65">
                      <a:moveTo>
                        <a:pt x="21" y="65"/>
                      </a:moveTo>
                      <a:cubicBezTo>
                        <a:pt x="21" y="65"/>
                        <a:pt x="21" y="65"/>
                        <a:pt x="21" y="65"/>
                      </a:cubicBezTo>
                      <a:cubicBezTo>
                        <a:pt x="3" y="65"/>
                        <a:pt x="3" y="65"/>
                        <a:pt x="3" y="65"/>
                      </a:cubicBezTo>
                      <a:cubicBezTo>
                        <a:pt x="1" y="65"/>
                        <a:pt x="0" y="64"/>
                        <a:pt x="0" y="62"/>
                      </a:cubicBezTo>
                      <a:cubicBezTo>
                        <a:pt x="0" y="3"/>
                        <a:pt x="0" y="3"/>
                        <a:pt x="0" y="3"/>
                      </a:cubicBezTo>
                      <a:cubicBezTo>
                        <a:pt x="0" y="2"/>
                        <a:pt x="0" y="1"/>
                        <a:pt x="1" y="1"/>
                      </a:cubicBezTo>
                      <a:cubicBezTo>
                        <a:pt x="2" y="0"/>
                        <a:pt x="2" y="0"/>
                        <a:pt x="3" y="0"/>
                      </a:cubicBezTo>
                      <a:cubicBezTo>
                        <a:pt x="22" y="0"/>
                        <a:pt x="22" y="0"/>
                        <a:pt x="22" y="0"/>
                      </a:cubicBezTo>
                      <a:cubicBezTo>
                        <a:pt x="23" y="0"/>
                        <a:pt x="25" y="1"/>
                        <a:pt x="25" y="3"/>
                      </a:cubicBezTo>
                      <a:cubicBezTo>
                        <a:pt x="25" y="62"/>
                        <a:pt x="25" y="62"/>
                        <a:pt x="25" y="62"/>
                      </a:cubicBezTo>
                      <a:cubicBezTo>
                        <a:pt x="25" y="63"/>
                        <a:pt x="24" y="64"/>
                        <a:pt x="24" y="65"/>
                      </a:cubicBezTo>
                      <a:cubicBezTo>
                        <a:pt x="23" y="65"/>
                        <a:pt x="23" y="65"/>
                        <a:pt x="23" y="65"/>
                      </a:cubicBezTo>
                      <a:cubicBezTo>
                        <a:pt x="23" y="65"/>
                        <a:pt x="22" y="65"/>
                        <a:pt x="21" y="65"/>
                      </a:cubicBezTo>
                      <a:close/>
                      <a:moveTo>
                        <a:pt x="22" y="62"/>
                      </a:moveTo>
                      <a:cubicBezTo>
                        <a:pt x="22" y="62"/>
                        <a:pt x="22" y="62"/>
                        <a:pt x="22" y="62"/>
                      </a:cubicBezTo>
                      <a:close/>
                      <a:moveTo>
                        <a:pt x="6" y="59"/>
                      </a:moveTo>
                      <a:cubicBezTo>
                        <a:pt x="19" y="59"/>
                        <a:pt x="19" y="59"/>
                        <a:pt x="19" y="59"/>
                      </a:cubicBezTo>
                      <a:cubicBezTo>
                        <a:pt x="19" y="6"/>
                        <a:pt x="19" y="6"/>
                        <a:pt x="19" y="6"/>
                      </a:cubicBezTo>
                      <a:cubicBezTo>
                        <a:pt x="6" y="6"/>
                        <a:pt x="6" y="6"/>
                        <a:pt x="6" y="6"/>
                      </a:cubicBezTo>
                      <a:lnTo>
                        <a:pt x="6"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nvGrpSpPr>
              <p:cNvPr id="60" name="Group 309">
                <a:extLst>
                  <a:ext uri="{FF2B5EF4-FFF2-40B4-BE49-F238E27FC236}">
                    <a16:creationId xmlns:a16="http://schemas.microsoft.com/office/drawing/2014/main" id="{55FA28BE-2209-DA2E-B9F1-2A22E60BE46D}"/>
                  </a:ext>
                </a:extLst>
              </p:cNvPr>
              <p:cNvGrpSpPr>
                <a:grpSpLocks noChangeAspect="1"/>
              </p:cNvGrpSpPr>
              <p:nvPr/>
            </p:nvGrpSpPr>
            <p:grpSpPr bwMode="auto">
              <a:xfrm>
                <a:off x="4595047" y="4467437"/>
                <a:ext cx="1076934" cy="1037867"/>
                <a:chOff x="1952" y="2944"/>
                <a:chExt cx="309" cy="299"/>
              </a:xfrm>
              <a:solidFill>
                <a:schemeClr val="accent3"/>
              </a:solidFill>
            </p:grpSpPr>
            <p:sp>
              <p:nvSpPr>
                <p:cNvPr id="61" name="Freeform 310">
                  <a:extLst>
                    <a:ext uri="{FF2B5EF4-FFF2-40B4-BE49-F238E27FC236}">
                      <a16:creationId xmlns:a16="http://schemas.microsoft.com/office/drawing/2014/main" id="{7AF0A553-D91F-F202-8CBF-F5A5E9ADC2C1}"/>
                    </a:ext>
                  </a:extLst>
                </p:cNvPr>
                <p:cNvSpPr>
                  <a:spLocks noEditPoints="1"/>
                </p:cNvSpPr>
                <p:nvPr/>
              </p:nvSpPr>
              <p:spPr bwMode="auto">
                <a:xfrm>
                  <a:off x="2166" y="3117"/>
                  <a:ext cx="76" cy="76"/>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6 h 32"/>
                    <a:gd name="T12" fmla="*/ 6 w 32"/>
                    <a:gd name="T13" fmla="*/ 16 h 32"/>
                    <a:gd name="T14" fmla="*/ 16 w 32"/>
                    <a:gd name="T15" fmla="*/ 26 h 32"/>
                    <a:gd name="T16" fmla="*/ 26 w 32"/>
                    <a:gd name="T17" fmla="*/ 16 h 32"/>
                    <a:gd name="T18" fmla="*/ 16 w 32"/>
                    <a:gd name="T1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6"/>
                      </a:moveTo>
                      <a:cubicBezTo>
                        <a:pt x="10" y="6"/>
                        <a:pt x="6" y="11"/>
                        <a:pt x="6" y="16"/>
                      </a:cubicBezTo>
                      <a:cubicBezTo>
                        <a:pt x="6" y="22"/>
                        <a:pt x="10" y="26"/>
                        <a:pt x="16" y="26"/>
                      </a:cubicBezTo>
                      <a:cubicBezTo>
                        <a:pt x="21" y="26"/>
                        <a:pt x="26" y="22"/>
                        <a:pt x="26" y="16"/>
                      </a:cubicBezTo>
                      <a:cubicBezTo>
                        <a:pt x="26" y="11"/>
                        <a:pt x="21"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2" name="Freeform 311">
                  <a:extLst>
                    <a:ext uri="{FF2B5EF4-FFF2-40B4-BE49-F238E27FC236}">
                      <a16:creationId xmlns:a16="http://schemas.microsoft.com/office/drawing/2014/main" id="{A9D8DFFF-BE5D-A160-39C9-917165BD91BF}"/>
                    </a:ext>
                  </a:extLst>
                </p:cNvPr>
                <p:cNvSpPr>
                  <a:spLocks/>
                </p:cNvSpPr>
                <p:nvPr/>
              </p:nvSpPr>
              <p:spPr bwMode="auto">
                <a:xfrm>
                  <a:off x="2145" y="3179"/>
                  <a:ext cx="116" cy="64"/>
                </a:xfrm>
                <a:custGeom>
                  <a:avLst/>
                  <a:gdLst>
                    <a:gd name="T0" fmla="*/ 46 w 49"/>
                    <a:gd name="T1" fmla="*/ 27 h 27"/>
                    <a:gd name="T2" fmla="*/ 43 w 49"/>
                    <a:gd name="T3" fmla="*/ 24 h 27"/>
                    <a:gd name="T4" fmla="*/ 25 w 49"/>
                    <a:gd name="T5" fmla="*/ 6 h 27"/>
                    <a:gd name="T6" fmla="*/ 6 w 49"/>
                    <a:gd name="T7" fmla="*/ 24 h 27"/>
                    <a:gd name="T8" fmla="*/ 3 w 49"/>
                    <a:gd name="T9" fmla="*/ 27 h 27"/>
                    <a:gd name="T10" fmla="*/ 0 w 49"/>
                    <a:gd name="T11" fmla="*/ 24 h 27"/>
                    <a:gd name="T12" fmla="*/ 25 w 49"/>
                    <a:gd name="T13" fmla="*/ 0 h 27"/>
                    <a:gd name="T14" fmla="*/ 49 w 49"/>
                    <a:gd name="T15" fmla="*/ 24 h 27"/>
                    <a:gd name="T16" fmla="*/ 46 w 49"/>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7">
                      <a:moveTo>
                        <a:pt x="46" y="27"/>
                      </a:moveTo>
                      <a:cubicBezTo>
                        <a:pt x="44" y="27"/>
                        <a:pt x="43" y="26"/>
                        <a:pt x="43" y="24"/>
                      </a:cubicBezTo>
                      <a:cubicBezTo>
                        <a:pt x="43" y="14"/>
                        <a:pt x="35" y="6"/>
                        <a:pt x="25" y="6"/>
                      </a:cubicBezTo>
                      <a:cubicBezTo>
                        <a:pt x="15" y="6"/>
                        <a:pt x="6" y="14"/>
                        <a:pt x="6" y="24"/>
                      </a:cubicBezTo>
                      <a:cubicBezTo>
                        <a:pt x="6" y="26"/>
                        <a:pt x="5" y="27"/>
                        <a:pt x="3" y="27"/>
                      </a:cubicBezTo>
                      <a:cubicBezTo>
                        <a:pt x="2" y="27"/>
                        <a:pt x="0" y="26"/>
                        <a:pt x="0" y="24"/>
                      </a:cubicBezTo>
                      <a:cubicBezTo>
                        <a:pt x="0" y="11"/>
                        <a:pt x="11" y="0"/>
                        <a:pt x="25" y="0"/>
                      </a:cubicBezTo>
                      <a:cubicBezTo>
                        <a:pt x="38" y="0"/>
                        <a:pt x="49" y="11"/>
                        <a:pt x="49" y="24"/>
                      </a:cubicBezTo>
                      <a:cubicBezTo>
                        <a:pt x="49" y="26"/>
                        <a:pt x="48" y="27"/>
                        <a:pt x="4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3" name="Freeform 312">
                  <a:extLst>
                    <a:ext uri="{FF2B5EF4-FFF2-40B4-BE49-F238E27FC236}">
                      <a16:creationId xmlns:a16="http://schemas.microsoft.com/office/drawing/2014/main" id="{F937E919-22A9-BAF8-A04C-FDD81E406D12}"/>
                    </a:ext>
                  </a:extLst>
                </p:cNvPr>
                <p:cNvSpPr>
                  <a:spLocks noEditPoints="1"/>
                </p:cNvSpPr>
                <p:nvPr/>
              </p:nvSpPr>
              <p:spPr bwMode="auto">
                <a:xfrm>
                  <a:off x="1971" y="3117"/>
                  <a:ext cx="76" cy="76"/>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6 h 32"/>
                    <a:gd name="T12" fmla="*/ 6 w 32"/>
                    <a:gd name="T13" fmla="*/ 16 h 32"/>
                    <a:gd name="T14" fmla="*/ 16 w 32"/>
                    <a:gd name="T15" fmla="*/ 26 h 32"/>
                    <a:gd name="T16" fmla="*/ 26 w 32"/>
                    <a:gd name="T17" fmla="*/ 16 h 32"/>
                    <a:gd name="T18" fmla="*/ 16 w 32"/>
                    <a:gd name="T1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6"/>
                      </a:moveTo>
                      <a:cubicBezTo>
                        <a:pt x="11" y="6"/>
                        <a:pt x="6" y="11"/>
                        <a:pt x="6" y="16"/>
                      </a:cubicBezTo>
                      <a:cubicBezTo>
                        <a:pt x="6" y="22"/>
                        <a:pt x="11"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4" name="Freeform 313">
                  <a:extLst>
                    <a:ext uri="{FF2B5EF4-FFF2-40B4-BE49-F238E27FC236}">
                      <a16:creationId xmlns:a16="http://schemas.microsoft.com/office/drawing/2014/main" id="{C2C5BF4B-ACB3-483D-A625-A62284C81F92}"/>
                    </a:ext>
                  </a:extLst>
                </p:cNvPr>
                <p:cNvSpPr>
                  <a:spLocks/>
                </p:cNvSpPr>
                <p:nvPr/>
              </p:nvSpPr>
              <p:spPr bwMode="auto">
                <a:xfrm>
                  <a:off x="1952" y="3179"/>
                  <a:ext cx="117" cy="64"/>
                </a:xfrm>
                <a:custGeom>
                  <a:avLst/>
                  <a:gdLst>
                    <a:gd name="T0" fmla="*/ 46 w 49"/>
                    <a:gd name="T1" fmla="*/ 27 h 27"/>
                    <a:gd name="T2" fmla="*/ 43 w 49"/>
                    <a:gd name="T3" fmla="*/ 24 h 27"/>
                    <a:gd name="T4" fmla="*/ 24 w 49"/>
                    <a:gd name="T5" fmla="*/ 6 h 27"/>
                    <a:gd name="T6" fmla="*/ 6 w 49"/>
                    <a:gd name="T7" fmla="*/ 24 h 27"/>
                    <a:gd name="T8" fmla="*/ 3 w 49"/>
                    <a:gd name="T9" fmla="*/ 27 h 27"/>
                    <a:gd name="T10" fmla="*/ 0 w 49"/>
                    <a:gd name="T11" fmla="*/ 24 h 27"/>
                    <a:gd name="T12" fmla="*/ 24 w 49"/>
                    <a:gd name="T13" fmla="*/ 0 h 27"/>
                    <a:gd name="T14" fmla="*/ 49 w 49"/>
                    <a:gd name="T15" fmla="*/ 24 h 27"/>
                    <a:gd name="T16" fmla="*/ 46 w 49"/>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7">
                      <a:moveTo>
                        <a:pt x="46" y="27"/>
                      </a:moveTo>
                      <a:cubicBezTo>
                        <a:pt x="44" y="27"/>
                        <a:pt x="43" y="26"/>
                        <a:pt x="43" y="24"/>
                      </a:cubicBezTo>
                      <a:cubicBezTo>
                        <a:pt x="43" y="14"/>
                        <a:pt x="34" y="6"/>
                        <a:pt x="24" y="6"/>
                      </a:cubicBezTo>
                      <a:cubicBezTo>
                        <a:pt x="14" y="6"/>
                        <a:pt x="6" y="14"/>
                        <a:pt x="6" y="24"/>
                      </a:cubicBezTo>
                      <a:cubicBezTo>
                        <a:pt x="6" y="26"/>
                        <a:pt x="5" y="27"/>
                        <a:pt x="3" y="27"/>
                      </a:cubicBezTo>
                      <a:cubicBezTo>
                        <a:pt x="1" y="27"/>
                        <a:pt x="0" y="26"/>
                        <a:pt x="0" y="24"/>
                      </a:cubicBezTo>
                      <a:cubicBezTo>
                        <a:pt x="0" y="11"/>
                        <a:pt x="11" y="0"/>
                        <a:pt x="24" y="0"/>
                      </a:cubicBezTo>
                      <a:cubicBezTo>
                        <a:pt x="38" y="0"/>
                        <a:pt x="49" y="11"/>
                        <a:pt x="49" y="24"/>
                      </a:cubicBezTo>
                      <a:cubicBezTo>
                        <a:pt x="49" y="26"/>
                        <a:pt x="47" y="27"/>
                        <a:pt x="4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5" name="Freeform 314">
                  <a:extLst>
                    <a:ext uri="{FF2B5EF4-FFF2-40B4-BE49-F238E27FC236}">
                      <a16:creationId xmlns:a16="http://schemas.microsoft.com/office/drawing/2014/main" id="{E5B3C1C8-A288-0CD9-8AFF-5AEA8A3BD815}"/>
                    </a:ext>
                  </a:extLst>
                </p:cNvPr>
                <p:cNvSpPr>
                  <a:spLocks noEditPoints="1"/>
                </p:cNvSpPr>
                <p:nvPr/>
              </p:nvSpPr>
              <p:spPr bwMode="auto">
                <a:xfrm>
                  <a:off x="2069" y="2944"/>
                  <a:ext cx="76" cy="78"/>
                </a:xfrm>
                <a:custGeom>
                  <a:avLst/>
                  <a:gdLst>
                    <a:gd name="T0" fmla="*/ 16 w 32"/>
                    <a:gd name="T1" fmla="*/ 33 h 33"/>
                    <a:gd name="T2" fmla="*/ 0 w 32"/>
                    <a:gd name="T3" fmla="*/ 17 h 33"/>
                    <a:gd name="T4" fmla="*/ 16 w 32"/>
                    <a:gd name="T5" fmla="*/ 0 h 33"/>
                    <a:gd name="T6" fmla="*/ 32 w 32"/>
                    <a:gd name="T7" fmla="*/ 17 h 33"/>
                    <a:gd name="T8" fmla="*/ 16 w 32"/>
                    <a:gd name="T9" fmla="*/ 33 h 33"/>
                    <a:gd name="T10" fmla="*/ 16 w 32"/>
                    <a:gd name="T11" fmla="*/ 6 h 33"/>
                    <a:gd name="T12" fmla="*/ 6 w 32"/>
                    <a:gd name="T13" fmla="*/ 17 h 33"/>
                    <a:gd name="T14" fmla="*/ 16 w 32"/>
                    <a:gd name="T15" fmla="*/ 27 h 33"/>
                    <a:gd name="T16" fmla="*/ 26 w 32"/>
                    <a:gd name="T17" fmla="*/ 17 h 33"/>
                    <a:gd name="T18" fmla="*/ 16 w 32"/>
                    <a:gd name="T19"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33"/>
                      </a:moveTo>
                      <a:cubicBezTo>
                        <a:pt x="7" y="33"/>
                        <a:pt x="0" y="25"/>
                        <a:pt x="0" y="17"/>
                      </a:cubicBezTo>
                      <a:cubicBezTo>
                        <a:pt x="0" y="8"/>
                        <a:pt x="7" y="0"/>
                        <a:pt x="16" y="0"/>
                      </a:cubicBezTo>
                      <a:cubicBezTo>
                        <a:pt x="25" y="0"/>
                        <a:pt x="32" y="8"/>
                        <a:pt x="32" y="17"/>
                      </a:cubicBezTo>
                      <a:cubicBezTo>
                        <a:pt x="32" y="25"/>
                        <a:pt x="25" y="33"/>
                        <a:pt x="16" y="33"/>
                      </a:cubicBezTo>
                      <a:close/>
                      <a:moveTo>
                        <a:pt x="16" y="6"/>
                      </a:moveTo>
                      <a:cubicBezTo>
                        <a:pt x="10" y="6"/>
                        <a:pt x="6" y="11"/>
                        <a:pt x="6" y="17"/>
                      </a:cubicBezTo>
                      <a:cubicBezTo>
                        <a:pt x="6" y="22"/>
                        <a:pt x="10" y="27"/>
                        <a:pt x="16" y="27"/>
                      </a:cubicBezTo>
                      <a:cubicBezTo>
                        <a:pt x="22" y="27"/>
                        <a:pt x="26" y="22"/>
                        <a:pt x="26" y="17"/>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6" name="Freeform 315">
                  <a:extLst>
                    <a:ext uri="{FF2B5EF4-FFF2-40B4-BE49-F238E27FC236}">
                      <a16:creationId xmlns:a16="http://schemas.microsoft.com/office/drawing/2014/main" id="{081CBB5B-C8AE-246D-F19F-1824AAFD5858}"/>
                    </a:ext>
                  </a:extLst>
                </p:cNvPr>
                <p:cNvSpPr>
                  <a:spLocks/>
                </p:cNvSpPr>
                <p:nvPr/>
              </p:nvSpPr>
              <p:spPr bwMode="auto">
                <a:xfrm>
                  <a:off x="2050" y="3008"/>
                  <a:ext cx="114" cy="64"/>
                </a:xfrm>
                <a:custGeom>
                  <a:avLst/>
                  <a:gdLst>
                    <a:gd name="T0" fmla="*/ 45 w 48"/>
                    <a:gd name="T1" fmla="*/ 27 h 27"/>
                    <a:gd name="T2" fmla="*/ 42 w 48"/>
                    <a:gd name="T3" fmla="*/ 24 h 27"/>
                    <a:gd name="T4" fmla="*/ 24 w 48"/>
                    <a:gd name="T5" fmla="*/ 6 h 27"/>
                    <a:gd name="T6" fmla="*/ 6 w 48"/>
                    <a:gd name="T7" fmla="*/ 24 h 27"/>
                    <a:gd name="T8" fmla="*/ 3 w 48"/>
                    <a:gd name="T9" fmla="*/ 27 h 27"/>
                    <a:gd name="T10" fmla="*/ 0 w 48"/>
                    <a:gd name="T11" fmla="*/ 24 h 27"/>
                    <a:gd name="T12" fmla="*/ 24 w 48"/>
                    <a:gd name="T13" fmla="*/ 0 h 27"/>
                    <a:gd name="T14" fmla="*/ 48 w 48"/>
                    <a:gd name="T15" fmla="*/ 24 h 27"/>
                    <a:gd name="T16" fmla="*/ 45 w 48"/>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7">
                      <a:moveTo>
                        <a:pt x="45" y="27"/>
                      </a:moveTo>
                      <a:cubicBezTo>
                        <a:pt x="44" y="27"/>
                        <a:pt x="42" y="26"/>
                        <a:pt x="42" y="24"/>
                      </a:cubicBezTo>
                      <a:cubicBezTo>
                        <a:pt x="42" y="14"/>
                        <a:pt x="34" y="6"/>
                        <a:pt x="24" y="6"/>
                      </a:cubicBezTo>
                      <a:cubicBezTo>
                        <a:pt x="14" y="6"/>
                        <a:pt x="6" y="14"/>
                        <a:pt x="6" y="24"/>
                      </a:cubicBezTo>
                      <a:cubicBezTo>
                        <a:pt x="6" y="26"/>
                        <a:pt x="4" y="27"/>
                        <a:pt x="3" y="27"/>
                      </a:cubicBezTo>
                      <a:cubicBezTo>
                        <a:pt x="1" y="27"/>
                        <a:pt x="0" y="26"/>
                        <a:pt x="0" y="24"/>
                      </a:cubicBezTo>
                      <a:cubicBezTo>
                        <a:pt x="0" y="11"/>
                        <a:pt x="11" y="0"/>
                        <a:pt x="24" y="0"/>
                      </a:cubicBezTo>
                      <a:cubicBezTo>
                        <a:pt x="37" y="0"/>
                        <a:pt x="48" y="11"/>
                        <a:pt x="48" y="24"/>
                      </a:cubicBezTo>
                      <a:cubicBezTo>
                        <a:pt x="48" y="26"/>
                        <a:pt x="47" y="27"/>
                        <a:pt x="4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7" name="Freeform 316">
                  <a:extLst>
                    <a:ext uri="{FF2B5EF4-FFF2-40B4-BE49-F238E27FC236}">
                      <a16:creationId xmlns:a16="http://schemas.microsoft.com/office/drawing/2014/main" id="{BCFB961E-624E-EFF0-57C8-0998AC597EF9}"/>
                    </a:ext>
                  </a:extLst>
                </p:cNvPr>
                <p:cNvSpPr>
                  <a:spLocks/>
                </p:cNvSpPr>
                <p:nvPr/>
              </p:nvSpPr>
              <p:spPr bwMode="auto">
                <a:xfrm>
                  <a:off x="2100" y="3060"/>
                  <a:ext cx="14" cy="48"/>
                </a:xfrm>
                <a:custGeom>
                  <a:avLst/>
                  <a:gdLst>
                    <a:gd name="T0" fmla="*/ 3 w 6"/>
                    <a:gd name="T1" fmla="*/ 20 h 20"/>
                    <a:gd name="T2" fmla="*/ 0 w 6"/>
                    <a:gd name="T3" fmla="*/ 17 h 20"/>
                    <a:gd name="T4" fmla="*/ 0 w 6"/>
                    <a:gd name="T5" fmla="*/ 3 h 20"/>
                    <a:gd name="T6" fmla="*/ 3 w 6"/>
                    <a:gd name="T7" fmla="*/ 0 h 20"/>
                    <a:gd name="T8" fmla="*/ 6 w 6"/>
                    <a:gd name="T9" fmla="*/ 3 h 20"/>
                    <a:gd name="T10" fmla="*/ 6 w 6"/>
                    <a:gd name="T11" fmla="*/ 17 h 20"/>
                    <a:gd name="T12" fmla="*/ 3 w 6"/>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 h="20">
                      <a:moveTo>
                        <a:pt x="3" y="20"/>
                      </a:moveTo>
                      <a:cubicBezTo>
                        <a:pt x="1" y="20"/>
                        <a:pt x="0" y="19"/>
                        <a:pt x="0" y="17"/>
                      </a:cubicBezTo>
                      <a:cubicBezTo>
                        <a:pt x="0" y="3"/>
                        <a:pt x="0" y="3"/>
                        <a:pt x="0" y="3"/>
                      </a:cubicBezTo>
                      <a:cubicBezTo>
                        <a:pt x="0" y="2"/>
                        <a:pt x="1" y="0"/>
                        <a:pt x="3" y="0"/>
                      </a:cubicBezTo>
                      <a:cubicBezTo>
                        <a:pt x="5" y="0"/>
                        <a:pt x="6" y="2"/>
                        <a:pt x="6" y="3"/>
                      </a:cubicBezTo>
                      <a:cubicBezTo>
                        <a:pt x="6" y="17"/>
                        <a:pt x="6" y="17"/>
                        <a:pt x="6" y="17"/>
                      </a:cubicBezTo>
                      <a:cubicBezTo>
                        <a:pt x="6" y="19"/>
                        <a:pt x="5"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8" name="Freeform 317">
                  <a:extLst>
                    <a:ext uri="{FF2B5EF4-FFF2-40B4-BE49-F238E27FC236}">
                      <a16:creationId xmlns:a16="http://schemas.microsoft.com/office/drawing/2014/main" id="{1030267E-C9E6-532C-C5A2-CD3AF5EF7642}"/>
                    </a:ext>
                  </a:extLst>
                </p:cNvPr>
                <p:cNvSpPr>
                  <a:spLocks/>
                </p:cNvSpPr>
                <p:nvPr/>
              </p:nvSpPr>
              <p:spPr bwMode="auto">
                <a:xfrm>
                  <a:off x="2100" y="3093"/>
                  <a:ext cx="38" cy="38"/>
                </a:xfrm>
                <a:custGeom>
                  <a:avLst/>
                  <a:gdLst>
                    <a:gd name="T0" fmla="*/ 13 w 16"/>
                    <a:gd name="T1" fmla="*/ 16 h 16"/>
                    <a:gd name="T2" fmla="*/ 11 w 16"/>
                    <a:gd name="T3" fmla="*/ 16 h 16"/>
                    <a:gd name="T4" fmla="*/ 1 w 16"/>
                    <a:gd name="T5" fmla="*/ 6 h 16"/>
                    <a:gd name="T6" fmla="*/ 1 w 16"/>
                    <a:gd name="T7" fmla="*/ 1 h 16"/>
                    <a:gd name="T8" fmla="*/ 5 w 16"/>
                    <a:gd name="T9" fmla="*/ 1 h 16"/>
                    <a:gd name="T10" fmla="*/ 15 w 16"/>
                    <a:gd name="T11" fmla="*/ 11 h 16"/>
                    <a:gd name="T12" fmla="*/ 15 w 16"/>
                    <a:gd name="T13" fmla="*/ 16 h 16"/>
                    <a:gd name="T14" fmla="*/ 13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3" y="16"/>
                      </a:moveTo>
                      <a:cubicBezTo>
                        <a:pt x="12" y="16"/>
                        <a:pt x="11" y="16"/>
                        <a:pt x="11" y="16"/>
                      </a:cubicBezTo>
                      <a:cubicBezTo>
                        <a:pt x="1" y="6"/>
                        <a:pt x="1" y="6"/>
                        <a:pt x="1" y="6"/>
                      </a:cubicBezTo>
                      <a:cubicBezTo>
                        <a:pt x="0" y="4"/>
                        <a:pt x="0" y="3"/>
                        <a:pt x="1" y="1"/>
                      </a:cubicBezTo>
                      <a:cubicBezTo>
                        <a:pt x="2" y="0"/>
                        <a:pt x="4" y="0"/>
                        <a:pt x="5" y="1"/>
                      </a:cubicBezTo>
                      <a:cubicBezTo>
                        <a:pt x="15" y="11"/>
                        <a:pt x="15" y="11"/>
                        <a:pt x="15" y="11"/>
                      </a:cubicBezTo>
                      <a:cubicBezTo>
                        <a:pt x="16" y="13"/>
                        <a:pt x="16" y="14"/>
                        <a:pt x="15" y="16"/>
                      </a:cubicBezTo>
                      <a:cubicBezTo>
                        <a:pt x="15" y="16"/>
                        <a:pt x="14" y="16"/>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9" name="Freeform 318">
                  <a:extLst>
                    <a:ext uri="{FF2B5EF4-FFF2-40B4-BE49-F238E27FC236}">
                      <a16:creationId xmlns:a16="http://schemas.microsoft.com/office/drawing/2014/main" id="{5647466D-F8FF-5445-F232-36FB79ABA28B}"/>
                    </a:ext>
                  </a:extLst>
                </p:cNvPr>
                <p:cNvSpPr>
                  <a:spLocks/>
                </p:cNvSpPr>
                <p:nvPr/>
              </p:nvSpPr>
              <p:spPr bwMode="auto">
                <a:xfrm>
                  <a:off x="2076" y="3093"/>
                  <a:ext cx="38" cy="38"/>
                </a:xfrm>
                <a:custGeom>
                  <a:avLst/>
                  <a:gdLst>
                    <a:gd name="T0" fmla="*/ 3 w 16"/>
                    <a:gd name="T1" fmla="*/ 16 h 16"/>
                    <a:gd name="T2" fmla="*/ 1 w 16"/>
                    <a:gd name="T3" fmla="*/ 16 h 16"/>
                    <a:gd name="T4" fmla="*/ 1 w 16"/>
                    <a:gd name="T5" fmla="*/ 11 h 16"/>
                    <a:gd name="T6" fmla="*/ 11 w 16"/>
                    <a:gd name="T7" fmla="*/ 1 h 16"/>
                    <a:gd name="T8" fmla="*/ 15 w 16"/>
                    <a:gd name="T9" fmla="*/ 1 h 16"/>
                    <a:gd name="T10" fmla="*/ 15 w 16"/>
                    <a:gd name="T11" fmla="*/ 6 h 16"/>
                    <a:gd name="T12" fmla="*/ 5 w 16"/>
                    <a:gd name="T13" fmla="*/ 16 h 16"/>
                    <a:gd name="T14" fmla="*/ 3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3" y="16"/>
                      </a:moveTo>
                      <a:cubicBezTo>
                        <a:pt x="2" y="16"/>
                        <a:pt x="1" y="16"/>
                        <a:pt x="1" y="16"/>
                      </a:cubicBezTo>
                      <a:cubicBezTo>
                        <a:pt x="0" y="14"/>
                        <a:pt x="0" y="13"/>
                        <a:pt x="1" y="11"/>
                      </a:cubicBezTo>
                      <a:cubicBezTo>
                        <a:pt x="11" y="1"/>
                        <a:pt x="11" y="1"/>
                        <a:pt x="11" y="1"/>
                      </a:cubicBezTo>
                      <a:cubicBezTo>
                        <a:pt x="12" y="0"/>
                        <a:pt x="14" y="0"/>
                        <a:pt x="15" y="1"/>
                      </a:cubicBezTo>
                      <a:cubicBezTo>
                        <a:pt x="16" y="3"/>
                        <a:pt x="16" y="4"/>
                        <a:pt x="15" y="6"/>
                      </a:cubicBezTo>
                      <a:cubicBezTo>
                        <a:pt x="5" y="16"/>
                        <a:pt x="5" y="16"/>
                        <a:pt x="5" y="16"/>
                      </a:cubicBezTo>
                      <a:cubicBezTo>
                        <a:pt x="5" y="16"/>
                        <a:pt x="4"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sp>
          <p:nvSpPr>
            <p:cNvPr id="97" name="Rektangel 96">
              <a:extLst>
                <a:ext uri="{FF2B5EF4-FFF2-40B4-BE49-F238E27FC236}">
                  <a16:creationId xmlns:a16="http://schemas.microsoft.com/office/drawing/2014/main" id="{E7B4A2A5-C63D-A98A-10A7-8683BB720F64}"/>
                </a:ext>
              </a:extLst>
            </p:cNvPr>
            <p:cNvSpPr/>
            <p:nvPr/>
          </p:nvSpPr>
          <p:spPr>
            <a:xfrm>
              <a:off x="6096000" y="5028583"/>
              <a:ext cx="2952325"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endParaRPr lang="sv-SE" sz="1400" dirty="0">
                <a:solidFill>
                  <a:schemeClr val="tx1"/>
                </a:solidFill>
              </a:endParaRPr>
            </a:p>
          </p:txBody>
        </p:sp>
      </p:grpSp>
      <p:grpSp>
        <p:nvGrpSpPr>
          <p:cNvPr id="105" name="Grupp 104">
            <a:extLst>
              <a:ext uri="{FF2B5EF4-FFF2-40B4-BE49-F238E27FC236}">
                <a16:creationId xmlns:a16="http://schemas.microsoft.com/office/drawing/2014/main" id="{FF3547DA-B736-5E5A-C100-76AC74204494}"/>
              </a:ext>
            </a:extLst>
          </p:cNvPr>
          <p:cNvGrpSpPr/>
          <p:nvPr/>
        </p:nvGrpSpPr>
        <p:grpSpPr>
          <a:xfrm>
            <a:off x="579931" y="2725423"/>
            <a:ext cx="8468396" cy="540000"/>
            <a:chOff x="579931" y="4317607"/>
            <a:chExt cx="8108356" cy="540000"/>
          </a:xfrm>
        </p:grpSpPr>
        <p:sp>
          <p:nvSpPr>
            <p:cNvPr id="21" name="Rektangel 20">
              <a:extLst>
                <a:ext uri="{FF2B5EF4-FFF2-40B4-BE49-F238E27FC236}">
                  <a16:creationId xmlns:a16="http://schemas.microsoft.com/office/drawing/2014/main" id="{653F78C5-9D52-2948-2810-3F70CF75D150}"/>
                </a:ext>
              </a:extLst>
            </p:cNvPr>
            <p:cNvSpPr/>
            <p:nvPr/>
          </p:nvSpPr>
          <p:spPr>
            <a:xfrm>
              <a:off x="849932" y="4405477"/>
              <a:ext cx="5011549"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dirty="0">
                  <a:solidFill>
                    <a:schemeClr val="tx1"/>
                  </a:solidFill>
                </a:rPr>
                <a:t>Skuldsaneringens betalningshantering</a:t>
              </a:r>
            </a:p>
          </p:txBody>
        </p:sp>
        <p:sp>
          <p:nvSpPr>
            <p:cNvPr id="11" name="Ellips 10">
              <a:extLst>
                <a:ext uri="{FF2B5EF4-FFF2-40B4-BE49-F238E27FC236}">
                  <a16:creationId xmlns:a16="http://schemas.microsoft.com/office/drawing/2014/main" id="{20A0B392-A80A-6FAA-90C8-827BFE9B791A}"/>
                </a:ext>
              </a:extLst>
            </p:cNvPr>
            <p:cNvSpPr/>
            <p:nvPr/>
          </p:nvSpPr>
          <p:spPr>
            <a:xfrm>
              <a:off x="579931" y="4317607"/>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52" name="Bildobjekt 51">
              <a:extLst>
                <a:ext uri="{FF2B5EF4-FFF2-40B4-BE49-F238E27FC236}">
                  <a16:creationId xmlns:a16="http://schemas.microsoft.com/office/drawing/2014/main" id="{7792BF82-6F45-7400-E697-03D2239448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605" y="4385151"/>
              <a:ext cx="400652" cy="400652"/>
            </a:xfrm>
            <a:prstGeom prst="rect">
              <a:avLst/>
            </a:prstGeom>
          </p:spPr>
        </p:pic>
        <p:sp>
          <p:nvSpPr>
            <p:cNvPr id="98" name="Rektangel 97">
              <a:extLst>
                <a:ext uri="{FF2B5EF4-FFF2-40B4-BE49-F238E27FC236}">
                  <a16:creationId xmlns:a16="http://schemas.microsoft.com/office/drawing/2014/main" id="{E8D16677-3CD5-6475-A743-7A24EA07D1CE}"/>
                </a:ext>
              </a:extLst>
            </p:cNvPr>
            <p:cNvSpPr/>
            <p:nvPr/>
          </p:nvSpPr>
          <p:spPr>
            <a:xfrm>
              <a:off x="5861480" y="4405477"/>
              <a:ext cx="2826807"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400" dirty="0">
                  <a:solidFill>
                    <a:schemeClr val="tx1"/>
                  </a:solidFill>
                </a:rPr>
                <a:t>Marcus Nilsson, sektionschef</a:t>
              </a:r>
            </a:p>
          </p:txBody>
        </p:sp>
      </p:grpSp>
      <p:grpSp>
        <p:nvGrpSpPr>
          <p:cNvPr id="43" name="Grupp 42">
            <a:extLst>
              <a:ext uri="{FF2B5EF4-FFF2-40B4-BE49-F238E27FC236}">
                <a16:creationId xmlns:a16="http://schemas.microsoft.com/office/drawing/2014/main" id="{032C9EF4-E858-A5F1-6A6F-122C6733D3BD}"/>
              </a:ext>
            </a:extLst>
          </p:cNvPr>
          <p:cNvGrpSpPr/>
          <p:nvPr/>
        </p:nvGrpSpPr>
        <p:grpSpPr>
          <a:xfrm>
            <a:off x="579931" y="3306988"/>
            <a:ext cx="8468396" cy="540000"/>
            <a:chOff x="579931" y="3517604"/>
            <a:chExt cx="8468396" cy="540000"/>
          </a:xfrm>
        </p:grpSpPr>
        <p:grpSp>
          <p:nvGrpSpPr>
            <p:cNvPr id="103" name="Grupp 102">
              <a:extLst>
                <a:ext uri="{FF2B5EF4-FFF2-40B4-BE49-F238E27FC236}">
                  <a16:creationId xmlns:a16="http://schemas.microsoft.com/office/drawing/2014/main" id="{AEF35095-E6BF-36D6-210B-92F038ED5647}"/>
                </a:ext>
              </a:extLst>
            </p:cNvPr>
            <p:cNvGrpSpPr/>
            <p:nvPr/>
          </p:nvGrpSpPr>
          <p:grpSpPr>
            <a:xfrm>
              <a:off x="579931" y="3517604"/>
              <a:ext cx="8468396" cy="540000"/>
              <a:chOff x="579931" y="3069265"/>
              <a:chExt cx="8468396" cy="540000"/>
            </a:xfrm>
          </p:grpSpPr>
          <p:sp>
            <p:nvSpPr>
              <p:cNvPr id="18" name="Rektangel 17">
                <a:extLst>
                  <a:ext uri="{FF2B5EF4-FFF2-40B4-BE49-F238E27FC236}">
                    <a16:creationId xmlns:a16="http://schemas.microsoft.com/office/drawing/2014/main" id="{74814E58-27D5-B6CC-4789-B949FAF85EFC}"/>
                  </a:ext>
                </a:extLst>
              </p:cNvPr>
              <p:cNvSpPr/>
              <p:nvPr/>
            </p:nvSpPr>
            <p:spPr>
              <a:xfrm>
                <a:off x="849931" y="3159265"/>
                <a:ext cx="5246069"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dirty="0">
                    <a:solidFill>
                      <a:schemeClr val="tx1"/>
                    </a:solidFill>
                  </a:rPr>
                  <a:t>Kvalitet på skuldsaneringen</a:t>
                </a:r>
              </a:p>
            </p:txBody>
          </p:sp>
          <p:sp>
            <p:nvSpPr>
              <p:cNvPr id="10" name="Ellips 9">
                <a:extLst>
                  <a:ext uri="{FF2B5EF4-FFF2-40B4-BE49-F238E27FC236}">
                    <a16:creationId xmlns:a16="http://schemas.microsoft.com/office/drawing/2014/main" id="{AE6EBE03-6382-A578-22B6-1A0B204AF052}"/>
                  </a:ext>
                </a:extLst>
              </p:cNvPr>
              <p:cNvSpPr/>
              <p:nvPr/>
            </p:nvSpPr>
            <p:spPr>
              <a:xfrm>
                <a:off x="579931" y="3069265"/>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5" name="Rektangel 94">
                <a:extLst>
                  <a:ext uri="{FF2B5EF4-FFF2-40B4-BE49-F238E27FC236}">
                    <a16:creationId xmlns:a16="http://schemas.microsoft.com/office/drawing/2014/main" id="{99F6E7CA-318A-9E36-3D85-B2723417A552}"/>
                  </a:ext>
                </a:extLst>
              </p:cNvPr>
              <p:cNvSpPr/>
              <p:nvPr/>
            </p:nvSpPr>
            <p:spPr>
              <a:xfrm>
                <a:off x="6096000" y="3159265"/>
                <a:ext cx="2952327"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400" dirty="0">
                    <a:solidFill>
                      <a:schemeClr val="tx1"/>
                    </a:solidFill>
                  </a:rPr>
                  <a:t>Marcus Wiktorsson, sektionschef</a:t>
                </a:r>
              </a:p>
            </p:txBody>
          </p:sp>
        </p:grpSp>
        <p:pic>
          <p:nvPicPr>
            <p:cNvPr id="2" name="Bildobjekt 1">
              <a:extLst>
                <a:ext uri="{FF2B5EF4-FFF2-40B4-BE49-F238E27FC236}">
                  <a16:creationId xmlns:a16="http://schemas.microsoft.com/office/drawing/2014/main" id="{52378813-B62D-C5B4-0BE8-1D797BC911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9891" y="3580526"/>
              <a:ext cx="384025" cy="384025"/>
            </a:xfrm>
            <a:prstGeom prst="rect">
              <a:avLst/>
            </a:prstGeom>
          </p:spPr>
        </p:pic>
      </p:grpSp>
      <p:grpSp>
        <p:nvGrpSpPr>
          <p:cNvPr id="44" name="Grupp 43">
            <a:extLst>
              <a:ext uri="{FF2B5EF4-FFF2-40B4-BE49-F238E27FC236}">
                <a16:creationId xmlns:a16="http://schemas.microsoft.com/office/drawing/2014/main" id="{9C750080-6D8B-7E26-8075-85793F450C1A}"/>
              </a:ext>
            </a:extLst>
          </p:cNvPr>
          <p:cNvGrpSpPr/>
          <p:nvPr/>
        </p:nvGrpSpPr>
        <p:grpSpPr>
          <a:xfrm>
            <a:off x="579931" y="6214817"/>
            <a:ext cx="8468394" cy="540000"/>
            <a:chOff x="579931" y="5985344"/>
            <a:chExt cx="8468394" cy="540000"/>
          </a:xfrm>
        </p:grpSpPr>
        <p:grpSp>
          <p:nvGrpSpPr>
            <p:cNvPr id="107" name="Grupp 106">
              <a:extLst>
                <a:ext uri="{FF2B5EF4-FFF2-40B4-BE49-F238E27FC236}">
                  <a16:creationId xmlns:a16="http://schemas.microsoft.com/office/drawing/2014/main" id="{5892EB6F-25BA-F461-0DE4-6C81B8D63086}"/>
                </a:ext>
              </a:extLst>
            </p:cNvPr>
            <p:cNvGrpSpPr/>
            <p:nvPr/>
          </p:nvGrpSpPr>
          <p:grpSpPr>
            <a:xfrm>
              <a:off x="579931" y="5985344"/>
              <a:ext cx="8468394" cy="540000"/>
              <a:chOff x="579931" y="5564881"/>
              <a:chExt cx="8468394" cy="540000"/>
            </a:xfrm>
          </p:grpSpPr>
          <p:sp>
            <p:nvSpPr>
              <p:cNvPr id="22" name="Rektangel 21">
                <a:extLst>
                  <a:ext uri="{FF2B5EF4-FFF2-40B4-BE49-F238E27FC236}">
                    <a16:creationId xmlns:a16="http://schemas.microsoft.com/office/drawing/2014/main" id="{76E207F9-5E7B-10C5-BE28-B39F418B7EF1}"/>
                  </a:ext>
                </a:extLst>
              </p:cNvPr>
              <p:cNvSpPr/>
              <p:nvPr/>
            </p:nvSpPr>
            <p:spPr>
              <a:xfrm>
                <a:off x="849931" y="5651689"/>
                <a:ext cx="5246069"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dirty="0">
                    <a:solidFill>
                      <a:schemeClr val="tx1"/>
                    </a:solidFill>
                  </a:rPr>
                  <a:t>Tack för oss!</a:t>
                </a:r>
              </a:p>
            </p:txBody>
          </p:sp>
          <p:sp>
            <p:nvSpPr>
              <p:cNvPr id="23" name="Ellips 22">
                <a:extLst>
                  <a:ext uri="{FF2B5EF4-FFF2-40B4-BE49-F238E27FC236}">
                    <a16:creationId xmlns:a16="http://schemas.microsoft.com/office/drawing/2014/main" id="{2AAD291C-3372-54A2-407A-2890E84CA656}"/>
                  </a:ext>
                </a:extLst>
              </p:cNvPr>
              <p:cNvSpPr/>
              <p:nvPr/>
            </p:nvSpPr>
            <p:spPr>
              <a:xfrm>
                <a:off x="579931" y="5564881"/>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9" name="Rektangel 98">
                <a:extLst>
                  <a:ext uri="{FF2B5EF4-FFF2-40B4-BE49-F238E27FC236}">
                    <a16:creationId xmlns:a16="http://schemas.microsoft.com/office/drawing/2014/main" id="{9F64B890-263D-0606-E51A-BACED8E7771C}"/>
                  </a:ext>
                </a:extLst>
              </p:cNvPr>
              <p:cNvSpPr/>
              <p:nvPr/>
            </p:nvSpPr>
            <p:spPr>
              <a:xfrm>
                <a:off x="6096001" y="5651689"/>
                <a:ext cx="2952324"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endParaRPr lang="sv-SE" sz="1400" dirty="0">
                  <a:solidFill>
                    <a:schemeClr val="tx1"/>
                  </a:solidFill>
                </a:endParaRPr>
              </a:p>
            </p:txBody>
          </p:sp>
        </p:grpSp>
        <p:grpSp>
          <p:nvGrpSpPr>
            <p:cNvPr id="4" name="Group 238">
              <a:extLst>
                <a:ext uri="{FF2B5EF4-FFF2-40B4-BE49-F238E27FC236}">
                  <a16:creationId xmlns:a16="http://schemas.microsoft.com/office/drawing/2014/main" id="{DA401402-68DD-C5DF-FFC0-D888D853033E}"/>
                </a:ext>
              </a:extLst>
            </p:cNvPr>
            <p:cNvGrpSpPr>
              <a:grpSpLocks noChangeAspect="1"/>
            </p:cNvGrpSpPr>
            <p:nvPr/>
          </p:nvGrpSpPr>
          <p:grpSpPr bwMode="auto">
            <a:xfrm>
              <a:off x="648997" y="6099230"/>
              <a:ext cx="386754" cy="349022"/>
              <a:chOff x="4522" y="723"/>
              <a:chExt cx="410" cy="370"/>
            </a:xfrm>
            <a:solidFill>
              <a:schemeClr val="accent3"/>
            </a:solidFill>
          </p:grpSpPr>
          <p:sp>
            <p:nvSpPr>
              <p:cNvPr id="5" name="Freeform 239">
                <a:extLst>
                  <a:ext uri="{FF2B5EF4-FFF2-40B4-BE49-F238E27FC236}">
                    <a16:creationId xmlns:a16="http://schemas.microsoft.com/office/drawing/2014/main" id="{5315E17C-0CC3-9CE3-685A-DDD6F02AC8E9}"/>
                  </a:ext>
                </a:extLst>
              </p:cNvPr>
              <p:cNvSpPr>
                <a:spLocks/>
              </p:cNvSpPr>
              <p:nvPr/>
            </p:nvSpPr>
            <p:spPr bwMode="auto">
              <a:xfrm>
                <a:off x="4710" y="729"/>
                <a:ext cx="222" cy="208"/>
              </a:xfrm>
              <a:custGeom>
                <a:avLst/>
                <a:gdLst>
                  <a:gd name="T0" fmla="*/ 52 w 77"/>
                  <a:gd name="T1" fmla="*/ 72 h 72"/>
                  <a:gd name="T2" fmla="*/ 50 w 77"/>
                  <a:gd name="T3" fmla="*/ 71 h 72"/>
                  <a:gd name="T4" fmla="*/ 50 w 77"/>
                  <a:gd name="T5" fmla="*/ 67 h 72"/>
                  <a:gd name="T6" fmla="*/ 60 w 77"/>
                  <a:gd name="T7" fmla="*/ 57 h 72"/>
                  <a:gd name="T8" fmla="*/ 60 w 77"/>
                  <a:gd name="T9" fmla="*/ 19 h 72"/>
                  <a:gd name="T10" fmla="*/ 58 w 77"/>
                  <a:gd name="T11" fmla="*/ 17 h 72"/>
                  <a:gd name="T12" fmla="*/ 17 w 77"/>
                  <a:gd name="T13" fmla="*/ 17 h 72"/>
                  <a:gd name="T14" fmla="*/ 6 w 77"/>
                  <a:gd name="T15" fmla="*/ 28 h 72"/>
                  <a:gd name="T16" fmla="*/ 1 w 77"/>
                  <a:gd name="T17" fmla="*/ 28 h 72"/>
                  <a:gd name="T18" fmla="*/ 1 w 77"/>
                  <a:gd name="T19" fmla="*/ 24 h 72"/>
                  <a:gd name="T20" fmla="*/ 13 w 77"/>
                  <a:gd name="T21" fmla="*/ 13 h 72"/>
                  <a:gd name="T22" fmla="*/ 62 w 77"/>
                  <a:gd name="T23" fmla="*/ 13 h 72"/>
                  <a:gd name="T24" fmla="*/ 64 w 77"/>
                  <a:gd name="T25" fmla="*/ 15 h 72"/>
                  <a:gd name="T26" fmla="*/ 64 w 77"/>
                  <a:gd name="T27" fmla="*/ 61 h 72"/>
                  <a:gd name="T28" fmla="*/ 54 w 77"/>
                  <a:gd name="T29" fmla="*/ 71 h 72"/>
                  <a:gd name="T30" fmla="*/ 52 w 77"/>
                  <a:gd name="T3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72">
                    <a:moveTo>
                      <a:pt x="52" y="72"/>
                    </a:moveTo>
                    <a:cubicBezTo>
                      <a:pt x="51" y="72"/>
                      <a:pt x="50" y="72"/>
                      <a:pt x="50" y="71"/>
                    </a:cubicBezTo>
                    <a:cubicBezTo>
                      <a:pt x="48" y="70"/>
                      <a:pt x="48" y="68"/>
                      <a:pt x="50" y="67"/>
                    </a:cubicBezTo>
                    <a:cubicBezTo>
                      <a:pt x="60" y="57"/>
                      <a:pt x="60" y="57"/>
                      <a:pt x="60" y="57"/>
                    </a:cubicBezTo>
                    <a:cubicBezTo>
                      <a:pt x="70" y="46"/>
                      <a:pt x="70" y="29"/>
                      <a:pt x="60" y="19"/>
                    </a:cubicBezTo>
                    <a:cubicBezTo>
                      <a:pt x="58" y="17"/>
                      <a:pt x="58" y="17"/>
                      <a:pt x="58" y="17"/>
                    </a:cubicBezTo>
                    <a:cubicBezTo>
                      <a:pt x="47" y="6"/>
                      <a:pt x="28" y="6"/>
                      <a:pt x="17" y="17"/>
                    </a:cubicBezTo>
                    <a:cubicBezTo>
                      <a:pt x="6" y="28"/>
                      <a:pt x="6" y="28"/>
                      <a:pt x="6" y="28"/>
                    </a:cubicBezTo>
                    <a:cubicBezTo>
                      <a:pt x="4" y="29"/>
                      <a:pt x="3" y="29"/>
                      <a:pt x="1" y="28"/>
                    </a:cubicBezTo>
                    <a:cubicBezTo>
                      <a:pt x="0" y="27"/>
                      <a:pt x="0" y="25"/>
                      <a:pt x="1" y="24"/>
                    </a:cubicBezTo>
                    <a:cubicBezTo>
                      <a:pt x="13" y="13"/>
                      <a:pt x="13" y="13"/>
                      <a:pt x="13" y="13"/>
                    </a:cubicBezTo>
                    <a:cubicBezTo>
                      <a:pt x="26" y="0"/>
                      <a:pt x="49" y="0"/>
                      <a:pt x="62" y="13"/>
                    </a:cubicBezTo>
                    <a:cubicBezTo>
                      <a:pt x="64" y="15"/>
                      <a:pt x="64" y="15"/>
                      <a:pt x="64" y="15"/>
                    </a:cubicBezTo>
                    <a:cubicBezTo>
                      <a:pt x="77" y="27"/>
                      <a:pt x="77" y="48"/>
                      <a:pt x="64" y="61"/>
                    </a:cubicBezTo>
                    <a:cubicBezTo>
                      <a:pt x="54" y="71"/>
                      <a:pt x="54" y="71"/>
                      <a:pt x="54" y="71"/>
                    </a:cubicBezTo>
                    <a:cubicBezTo>
                      <a:pt x="53" y="72"/>
                      <a:pt x="52" y="72"/>
                      <a:pt x="5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 name="Freeform 240">
                <a:extLst>
                  <a:ext uri="{FF2B5EF4-FFF2-40B4-BE49-F238E27FC236}">
                    <a16:creationId xmlns:a16="http://schemas.microsoft.com/office/drawing/2014/main" id="{C5E39CA5-BE2F-7A2B-6C87-E6A7E2D76A1C}"/>
                  </a:ext>
                </a:extLst>
              </p:cNvPr>
              <p:cNvSpPr>
                <a:spLocks/>
              </p:cNvSpPr>
              <p:nvPr/>
            </p:nvSpPr>
            <p:spPr bwMode="auto">
              <a:xfrm>
                <a:off x="4522" y="723"/>
                <a:ext cx="217" cy="229"/>
              </a:xfrm>
              <a:custGeom>
                <a:avLst/>
                <a:gdLst>
                  <a:gd name="T0" fmla="*/ 30 w 75"/>
                  <a:gd name="T1" fmla="*/ 79 h 79"/>
                  <a:gd name="T2" fmla="*/ 28 w 75"/>
                  <a:gd name="T3" fmla="*/ 78 h 79"/>
                  <a:gd name="T4" fmla="*/ 13 w 75"/>
                  <a:gd name="T5" fmla="*/ 63 h 79"/>
                  <a:gd name="T6" fmla="*/ 13 w 75"/>
                  <a:gd name="T7" fmla="*/ 17 h 79"/>
                  <a:gd name="T8" fmla="*/ 15 w 75"/>
                  <a:gd name="T9" fmla="*/ 15 h 79"/>
                  <a:gd name="T10" fmla="*/ 64 w 75"/>
                  <a:gd name="T11" fmla="*/ 13 h 79"/>
                  <a:gd name="T12" fmla="*/ 74 w 75"/>
                  <a:gd name="T13" fmla="*/ 23 h 79"/>
                  <a:gd name="T14" fmla="*/ 74 w 75"/>
                  <a:gd name="T15" fmla="*/ 27 h 79"/>
                  <a:gd name="T16" fmla="*/ 70 w 75"/>
                  <a:gd name="T17" fmla="*/ 27 h 79"/>
                  <a:gd name="T18" fmla="*/ 60 w 75"/>
                  <a:gd name="T19" fmla="*/ 17 h 79"/>
                  <a:gd name="T20" fmla="*/ 19 w 75"/>
                  <a:gd name="T21" fmla="*/ 19 h 79"/>
                  <a:gd name="T22" fmla="*/ 17 w 75"/>
                  <a:gd name="T23" fmla="*/ 21 h 79"/>
                  <a:gd name="T24" fmla="*/ 17 w 75"/>
                  <a:gd name="T25" fmla="*/ 59 h 79"/>
                  <a:gd name="T26" fmla="*/ 32 w 75"/>
                  <a:gd name="T27" fmla="*/ 73 h 79"/>
                  <a:gd name="T28" fmla="*/ 32 w 75"/>
                  <a:gd name="T29" fmla="*/ 78 h 79"/>
                  <a:gd name="T30" fmla="*/ 30 w 75"/>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79">
                    <a:moveTo>
                      <a:pt x="30" y="79"/>
                    </a:moveTo>
                    <a:cubicBezTo>
                      <a:pt x="29" y="79"/>
                      <a:pt x="28" y="78"/>
                      <a:pt x="28" y="78"/>
                    </a:cubicBezTo>
                    <a:cubicBezTo>
                      <a:pt x="13" y="63"/>
                      <a:pt x="13" y="63"/>
                      <a:pt x="13" y="63"/>
                    </a:cubicBezTo>
                    <a:cubicBezTo>
                      <a:pt x="0" y="50"/>
                      <a:pt x="0" y="29"/>
                      <a:pt x="13" y="17"/>
                    </a:cubicBezTo>
                    <a:cubicBezTo>
                      <a:pt x="15" y="15"/>
                      <a:pt x="15" y="15"/>
                      <a:pt x="15" y="15"/>
                    </a:cubicBezTo>
                    <a:cubicBezTo>
                      <a:pt x="29" y="1"/>
                      <a:pt x="51" y="0"/>
                      <a:pt x="64" y="13"/>
                    </a:cubicBezTo>
                    <a:cubicBezTo>
                      <a:pt x="74" y="23"/>
                      <a:pt x="74" y="23"/>
                      <a:pt x="74" y="23"/>
                    </a:cubicBezTo>
                    <a:cubicBezTo>
                      <a:pt x="75" y="24"/>
                      <a:pt x="75" y="26"/>
                      <a:pt x="74" y="27"/>
                    </a:cubicBezTo>
                    <a:cubicBezTo>
                      <a:pt x="73" y="28"/>
                      <a:pt x="71" y="28"/>
                      <a:pt x="70" y="27"/>
                    </a:cubicBezTo>
                    <a:cubicBezTo>
                      <a:pt x="60" y="17"/>
                      <a:pt x="60" y="17"/>
                      <a:pt x="60" y="17"/>
                    </a:cubicBezTo>
                    <a:cubicBezTo>
                      <a:pt x="50" y="7"/>
                      <a:pt x="30" y="8"/>
                      <a:pt x="19" y="19"/>
                    </a:cubicBezTo>
                    <a:cubicBezTo>
                      <a:pt x="17" y="21"/>
                      <a:pt x="17" y="21"/>
                      <a:pt x="17" y="21"/>
                    </a:cubicBezTo>
                    <a:cubicBezTo>
                      <a:pt x="7" y="31"/>
                      <a:pt x="7" y="48"/>
                      <a:pt x="17" y="59"/>
                    </a:cubicBezTo>
                    <a:cubicBezTo>
                      <a:pt x="32" y="73"/>
                      <a:pt x="32" y="73"/>
                      <a:pt x="32" y="73"/>
                    </a:cubicBezTo>
                    <a:cubicBezTo>
                      <a:pt x="33" y="75"/>
                      <a:pt x="33" y="76"/>
                      <a:pt x="32" y="78"/>
                    </a:cubicBezTo>
                    <a:cubicBezTo>
                      <a:pt x="31" y="78"/>
                      <a:pt x="30" y="79"/>
                      <a:pt x="3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5" name="Freeform 241">
                <a:extLst>
                  <a:ext uri="{FF2B5EF4-FFF2-40B4-BE49-F238E27FC236}">
                    <a16:creationId xmlns:a16="http://schemas.microsoft.com/office/drawing/2014/main" id="{B199949E-228C-FDD6-EF71-3D23CEAC2200}"/>
                  </a:ext>
                </a:extLst>
              </p:cNvPr>
              <p:cNvSpPr>
                <a:spLocks/>
              </p:cNvSpPr>
              <p:nvPr/>
            </p:nvSpPr>
            <p:spPr bwMode="auto">
              <a:xfrm>
                <a:off x="4661" y="796"/>
                <a:ext cx="193" cy="83"/>
              </a:xfrm>
              <a:custGeom>
                <a:avLst/>
                <a:gdLst>
                  <a:gd name="T0" fmla="*/ 17 w 67"/>
                  <a:gd name="T1" fmla="*/ 29 h 29"/>
                  <a:gd name="T2" fmla="*/ 1 w 67"/>
                  <a:gd name="T3" fmla="*/ 23 h 29"/>
                  <a:gd name="T4" fmla="*/ 0 w 67"/>
                  <a:gd name="T5" fmla="*/ 21 h 29"/>
                  <a:gd name="T6" fmla="*/ 1 w 67"/>
                  <a:gd name="T7" fmla="*/ 19 h 29"/>
                  <a:gd name="T8" fmla="*/ 19 w 67"/>
                  <a:gd name="T9" fmla="*/ 1 h 29"/>
                  <a:gd name="T10" fmla="*/ 23 w 67"/>
                  <a:gd name="T11" fmla="*/ 1 h 29"/>
                  <a:gd name="T12" fmla="*/ 23 w 67"/>
                  <a:gd name="T13" fmla="*/ 5 h 29"/>
                  <a:gd name="T14" fmla="*/ 8 w 67"/>
                  <a:gd name="T15" fmla="*/ 20 h 29"/>
                  <a:gd name="T16" fmla="*/ 23 w 67"/>
                  <a:gd name="T17" fmla="*/ 21 h 29"/>
                  <a:gd name="T18" fmla="*/ 31 w 67"/>
                  <a:gd name="T19" fmla="*/ 14 h 29"/>
                  <a:gd name="T20" fmla="*/ 33 w 67"/>
                  <a:gd name="T21" fmla="*/ 12 h 29"/>
                  <a:gd name="T22" fmla="*/ 51 w 67"/>
                  <a:gd name="T23" fmla="*/ 11 h 29"/>
                  <a:gd name="T24" fmla="*/ 61 w 67"/>
                  <a:gd name="T25" fmla="*/ 8 h 29"/>
                  <a:gd name="T26" fmla="*/ 65 w 67"/>
                  <a:gd name="T27" fmla="*/ 8 h 29"/>
                  <a:gd name="T28" fmla="*/ 66 w 67"/>
                  <a:gd name="T29" fmla="*/ 12 h 29"/>
                  <a:gd name="T30" fmla="*/ 50 w 67"/>
                  <a:gd name="T31" fmla="*/ 17 h 29"/>
                  <a:gd name="T32" fmla="*/ 36 w 67"/>
                  <a:gd name="T33" fmla="*/ 17 h 29"/>
                  <a:gd name="T34" fmla="*/ 35 w 67"/>
                  <a:gd name="T35" fmla="*/ 19 h 29"/>
                  <a:gd name="T36" fmla="*/ 27 w 67"/>
                  <a:gd name="T37" fmla="*/ 25 h 29"/>
                  <a:gd name="T38" fmla="*/ 17 w 67"/>
                  <a:gd name="T3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29">
                    <a:moveTo>
                      <a:pt x="17" y="29"/>
                    </a:moveTo>
                    <a:cubicBezTo>
                      <a:pt x="10" y="29"/>
                      <a:pt x="4" y="26"/>
                      <a:pt x="1" y="23"/>
                    </a:cubicBezTo>
                    <a:cubicBezTo>
                      <a:pt x="1" y="22"/>
                      <a:pt x="0" y="22"/>
                      <a:pt x="0" y="21"/>
                    </a:cubicBezTo>
                    <a:cubicBezTo>
                      <a:pt x="0" y="20"/>
                      <a:pt x="1" y="19"/>
                      <a:pt x="1" y="19"/>
                    </a:cubicBezTo>
                    <a:cubicBezTo>
                      <a:pt x="19" y="1"/>
                      <a:pt x="19" y="1"/>
                      <a:pt x="19" y="1"/>
                    </a:cubicBezTo>
                    <a:cubicBezTo>
                      <a:pt x="20" y="0"/>
                      <a:pt x="22" y="0"/>
                      <a:pt x="23" y="1"/>
                    </a:cubicBezTo>
                    <a:cubicBezTo>
                      <a:pt x="24" y="2"/>
                      <a:pt x="24" y="4"/>
                      <a:pt x="23" y="5"/>
                    </a:cubicBezTo>
                    <a:cubicBezTo>
                      <a:pt x="8" y="20"/>
                      <a:pt x="8" y="20"/>
                      <a:pt x="8" y="20"/>
                    </a:cubicBezTo>
                    <a:cubicBezTo>
                      <a:pt x="11" y="23"/>
                      <a:pt x="18" y="25"/>
                      <a:pt x="23" y="21"/>
                    </a:cubicBezTo>
                    <a:cubicBezTo>
                      <a:pt x="27" y="17"/>
                      <a:pt x="29" y="15"/>
                      <a:pt x="31" y="14"/>
                    </a:cubicBezTo>
                    <a:cubicBezTo>
                      <a:pt x="32" y="13"/>
                      <a:pt x="32" y="13"/>
                      <a:pt x="33" y="12"/>
                    </a:cubicBezTo>
                    <a:cubicBezTo>
                      <a:pt x="38" y="9"/>
                      <a:pt x="47" y="11"/>
                      <a:pt x="51" y="11"/>
                    </a:cubicBezTo>
                    <a:cubicBezTo>
                      <a:pt x="53" y="12"/>
                      <a:pt x="59" y="12"/>
                      <a:pt x="61" y="8"/>
                    </a:cubicBezTo>
                    <a:cubicBezTo>
                      <a:pt x="62" y="7"/>
                      <a:pt x="64" y="7"/>
                      <a:pt x="65" y="8"/>
                    </a:cubicBezTo>
                    <a:cubicBezTo>
                      <a:pt x="66" y="9"/>
                      <a:pt x="67" y="11"/>
                      <a:pt x="66" y="12"/>
                    </a:cubicBezTo>
                    <a:cubicBezTo>
                      <a:pt x="62" y="17"/>
                      <a:pt x="53" y="18"/>
                      <a:pt x="50" y="17"/>
                    </a:cubicBezTo>
                    <a:cubicBezTo>
                      <a:pt x="45" y="16"/>
                      <a:pt x="39" y="16"/>
                      <a:pt x="36" y="17"/>
                    </a:cubicBezTo>
                    <a:cubicBezTo>
                      <a:pt x="36" y="18"/>
                      <a:pt x="36" y="18"/>
                      <a:pt x="35" y="19"/>
                    </a:cubicBezTo>
                    <a:cubicBezTo>
                      <a:pt x="33" y="20"/>
                      <a:pt x="31" y="22"/>
                      <a:pt x="27" y="25"/>
                    </a:cubicBezTo>
                    <a:cubicBezTo>
                      <a:pt x="24" y="28"/>
                      <a:pt x="20" y="29"/>
                      <a:pt x="1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6" name="Freeform 242">
                <a:extLst>
                  <a:ext uri="{FF2B5EF4-FFF2-40B4-BE49-F238E27FC236}">
                    <a16:creationId xmlns:a16="http://schemas.microsoft.com/office/drawing/2014/main" id="{022E8A87-C63B-0B78-A3ED-DE8205B4453B}"/>
                  </a:ext>
                </a:extLst>
              </p:cNvPr>
              <p:cNvSpPr>
                <a:spLocks/>
              </p:cNvSpPr>
              <p:nvPr/>
            </p:nvSpPr>
            <p:spPr bwMode="auto">
              <a:xfrm>
                <a:off x="4774" y="859"/>
                <a:ext cx="109" cy="127"/>
              </a:xfrm>
              <a:custGeom>
                <a:avLst/>
                <a:gdLst>
                  <a:gd name="T0" fmla="*/ 27 w 38"/>
                  <a:gd name="T1" fmla="*/ 44 h 44"/>
                  <a:gd name="T2" fmla="*/ 19 w 38"/>
                  <a:gd name="T3" fmla="*/ 41 h 44"/>
                  <a:gd name="T4" fmla="*/ 1 w 38"/>
                  <a:gd name="T5" fmla="*/ 23 h 44"/>
                  <a:gd name="T6" fmla="*/ 1 w 38"/>
                  <a:gd name="T7" fmla="*/ 19 h 44"/>
                  <a:gd name="T8" fmla="*/ 6 w 38"/>
                  <a:gd name="T9" fmla="*/ 19 h 44"/>
                  <a:gd name="T10" fmla="*/ 23 w 38"/>
                  <a:gd name="T11" fmla="*/ 37 h 44"/>
                  <a:gd name="T12" fmla="*/ 31 w 38"/>
                  <a:gd name="T13" fmla="*/ 37 h 44"/>
                  <a:gd name="T14" fmla="*/ 32 w 38"/>
                  <a:gd name="T15" fmla="*/ 33 h 44"/>
                  <a:gd name="T16" fmla="*/ 31 w 38"/>
                  <a:gd name="T17" fmla="*/ 29 h 44"/>
                  <a:gd name="T18" fmla="*/ 7 w 38"/>
                  <a:gd name="T19" fmla="*/ 5 h 44"/>
                  <a:gd name="T20" fmla="*/ 7 w 38"/>
                  <a:gd name="T21" fmla="*/ 1 h 44"/>
                  <a:gd name="T22" fmla="*/ 11 w 38"/>
                  <a:gd name="T23" fmla="*/ 1 h 44"/>
                  <a:gd name="T24" fmla="*/ 35 w 38"/>
                  <a:gd name="T25" fmla="*/ 25 h 44"/>
                  <a:gd name="T26" fmla="*/ 38 w 38"/>
                  <a:gd name="T27" fmla="*/ 33 h 44"/>
                  <a:gd name="T28" fmla="*/ 35 w 38"/>
                  <a:gd name="T29" fmla="*/ 41 h 44"/>
                  <a:gd name="T30" fmla="*/ 27 w 38"/>
                  <a:gd name="T3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44">
                    <a:moveTo>
                      <a:pt x="27" y="44"/>
                    </a:moveTo>
                    <a:cubicBezTo>
                      <a:pt x="24" y="44"/>
                      <a:pt x="21" y="43"/>
                      <a:pt x="19" y="41"/>
                    </a:cubicBezTo>
                    <a:cubicBezTo>
                      <a:pt x="1" y="23"/>
                      <a:pt x="1" y="23"/>
                      <a:pt x="1" y="23"/>
                    </a:cubicBezTo>
                    <a:cubicBezTo>
                      <a:pt x="0" y="22"/>
                      <a:pt x="0" y="20"/>
                      <a:pt x="1" y="19"/>
                    </a:cubicBezTo>
                    <a:cubicBezTo>
                      <a:pt x="3" y="18"/>
                      <a:pt x="4" y="18"/>
                      <a:pt x="6" y="19"/>
                    </a:cubicBezTo>
                    <a:cubicBezTo>
                      <a:pt x="23" y="37"/>
                      <a:pt x="23" y="37"/>
                      <a:pt x="23" y="37"/>
                    </a:cubicBezTo>
                    <a:cubicBezTo>
                      <a:pt x="25" y="39"/>
                      <a:pt x="29" y="39"/>
                      <a:pt x="31" y="37"/>
                    </a:cubicBezTo>
                    <a:cubicBezTo>
                      <a:pt x="32" y="36"/>
                      <a:pt x="32" y="34"/>
                      <a:pt x="32" y="33"/>
                    </a:cubicBezTo>
                    <a:cubicBezTo>
                      <a:pt x="32" y="32"/>
                      <a:pt x="32" y="30"/>
                      <a:pt x="31" y="29"/>
                    </a:cubicBezTo>
                    <a:cubicBezTo>
                      <a:pt x="7" y="5"/>
                      <a:pt x="7" y="5"/>
                      <a:pt x="7" y="5"/>
                    </a:cubicBezTo>
                    <a:cubicBezTo>
                      <a:pt x="5" y="4"/>
                      <a:pt x="5" y="2"/>
                      <a:pt x="7" y="1"/>
                    </a:cubicBezTo>
                    <a:cubicBezTo>
                      <a:pt x="8" y="0"/>
                      <a:pt x="10" y="0"/>
                      <a:pt x="11" y="1"/>
                    </a:cubicBezTo>
                    <a:cubicBezTo>
                      <a:pt x="35" y="25"/>
                      <a:pt x="35" y="25"/>
                      <a:pt x="35" y="25"/>
                    </a:cubicBezTo>
                    <a:cubicBezTo>
                      <a:pt x="37" y="27"/>
                      <a:pt x="38" y="30"/>
                      <a:pt x="38" y="33"/>
                    </a:cubicBezTo>
                    <a:cubicBezTo>
                      <a:pt x="38" y="36"/>
                      <a:pt x="37" y="39"/>
                      <a:pt x="35" y="41"/>
                    </a:cubicBezTo>
                    <a:cubicBezTo>
                      <a:pt x="33" y="43"/>
                      <a:pt x="30" y="44"/>
                      <a:pt x="2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7" name="Freeform 243">
                <a:extLst>
                  <a:ext uri="{FF2B5EF4-FFF2-40B4-BE49-F238E27FC236}">
                    <a16:creationId xmlns:a16="http://schemas.microsoft.com/office/drawing/2014/main" id="{8F0A1686-AD10-F21C-21C1-DC62750907A6}"/>
                  </a:ext>
                </a:extLst>
              </p:cNvPr>
              <p:cNvSpPr>
                <a:spLocks noEditPoints="1"/>
              </p:cNvSpPr>
              <p:nvPr/>
            </p:nvSpPr>
            <p:spPr bwMode="auto">
              <a:xfrm>
                <a:off x="4583" y="900"/>
                <a:ext cx="95" cy="98"/>
              </a:xfrm>
              <a:custGeom>
                <a:avLst/>
                <a:gdLst>
                  <a:gd name="T0" fmla="*/ 12 w 33"/>
                  <a:gd name="T1" fmla="*/ 34 h 34"/>
                  <a:gd name="T2" fmla="*/ 4 w 33"/>
                  <a:gd name="T3" fmla="*/ 31 h 34"/>
                  <a:gd name="T4" fmla="*/ 4 w 33"/>
                  <a:gd name="T5" fmla="*/ 15 h 34"/>
                  <a:gd name="T6" fmla="*/ 15 w 33"/>
                  <a:gd name="T7" fmla="*/ 4 h 34"/>
                  <a:gd name="T8" fmla="*/ 30 w 33"/>
                  <a:gd name="T9" fmla="*/ 4 h 34"/>
                  <a:gd name="T10" fmla="*/ 33 w 33"/>
                  <a:gd name="T11" fmla="*/ 12 h 34"/>
                  <a:gd name="T12" fmla="*/ 30 w 33"/>
                  <a:gd name="T13" fmla="*/ 20 h 34"/>
                  <a:gd name="T14" fmla="*/ 19 w 33"/>
                  <a:gd name="T15" fmla="*/ 31 h 34"/>
                  <a:gd name="T16" fmla="*/ 12 w 33"/>
                  <a:gd name="T17" fmla="*/ 34 h 34"/>
                  <a:gd name="T18" fmla="*/ 22 w 33"/>
                  <a:gd name="T19" fmla="*/ 7 h 34"/>
                  <a:gd name="T20" fmla="*/ 19 w 33"/>
                  <a:gd name="T21" fmla="*/ 9 h 34"/>
                  <a:gd name="T22" fmla="*/ 8 w 33"/>
                  <a:gd name="T23" fmla="*/ 19 h 34"/>
                  <a:gd name="T24" fmla="*/ 8 w 33"/>
                  <a:gd name="T25" fmla="*/ 19 h 34"/>
                  <a:gd name="T26" fmla="*/ 8 w 33"/>
                  <a:gd name="T27" fmla="*/ 26 h 34"/>
                  <a:gd name="T28" fmla="*/ 15 w 33"/>
                  <a:gd name="T29" fmla="*/ 26 h 34"/>
                  <a:gd name="T30" fmla="*/ 26 w 33"/>
                  <a:gd name="T31" fmla="*/ 16 h 34"/>
                  <a:gd name="T32" fmla="*/ 27 w 33"/>
                  <a:gd name="T33" fmla="*/ 12 h 34"/>
                  <a:gd name="T34" fmla="*/ 26 w 33"/>
                  <a:gd name="T35" fmla="*/ 9 h 34"/>
                  <a:gd name="T36" fmla="*/ 22 w 33"/>
                  <a:gd name="T37" fmla="*/ 7 h 34"/>
                  <a:gd name="T38" fmla="*/ 6 w 33"/>
                  <a:gd name="T39" fmla="*/ 17 h 34"/>
                  <a:gd name="T40" fmla="*/ 6 w 33"/>
                  <a:gd name="T41"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4">
                    <a:moveTo>
                      <a:pt x="12" y="34"/>
                    </a:moveTo>
                    <a:cubicBezTo>
                      <a:pt x="9" y="34"/>
                      <a:pt x="6" y="33"/>
                      <a:pt x="4" y="31"/>
                    </a:cubicBezTo>
                    <a:cubicBezTo>
                      <a:pt x="0" y="26"/>
                      <a:pt x="0" y="19"/>
                      <a:pt x="4" y="15"/>
                    </a:cubicBezTo>
                    <a:cubicBezTo>
                      <a:pt x="15" y="4"/>
                      <a:pt x="15" y="4"/>
                      <a:pt x="15" y="4"/>
                    </a:cubicBezTo>
                    <a:cubicBezTo>
                      <a:pt x="19" y="0"/>
                      <a:pt x="26" y="0"/>
                      <a:pt x="30" y="4"/>
                    </a:cubicBezTo>
                    <a:cubicBezTo>
                      <a:pt x="32" y="6"/>
                      <a:pt x="33" y="9"/>
                      <a:pt x="33" y="12"/>
                    </a:cubicBezTo>
                    <a:cubicBezTo>
                      <a:pt x="33" y="15"/>
                      <a:pt x="32" y="18"/>
                      <a:pt x="30" y="20"/>
                    </a:cubicBezTo>
                    <a:cubicBezTo>
                      <a:pt x="19" y="31"/>
                      <a:pt x="19" y="31"/>
                      <a:pt x="19" y="31"/>
                    </a:cubicBezTo>
                    <a:cubicBezTo>
                      <a:pt x="17" y="33"/>
                      <a:pt x="14" y="34"/>
                      <a:pt x="12" y="34"/>
                    </a:cubicBezTo>
                    <a:close/>
                    <a:moveTo>
                      <a:pt x="22" y="7"/>
                    </a:moveTo>
                    <a:cubicBezTo>
                      <a:pt x="21" y="7"/>
                      <a:pt x="20" y="8"/>
                      <a:pt x="19" y="9"/>
                    </a:cubicBezTo>
                    <a:cubicBezTo>
                      <a:pt x="8" y="19"/>
                      <a:pt x="8" y="19"/>
                      <a:pt x="8" y="19"/>
                    </a:cubicBezTo>
                    <a:cubicBezTo>
                      <a:pt x="8" y="19"/>
                      <a:pt x="8" y="19"/>
                      <a:pt x="8" y="19"/>
                    </a:cubicBezTo>
                    <a:cubicBezTo>
                      <a:pt x="6" y="21"/>
                      <a:pt x="6" y="25"/>
                      <a:pt x="8" y="26"/>
                    </a:cubicBezTo>
                    <a:cubicBezTo>
                      <a:pt x="10" y="28"/>
                      <a:pt x="13" y="28"/>
                      <a:pt x="15" y="26"/>
                    </a:cubicBezTo>
                    <a:cubicBezTo>
                      <a:pt x="26" y="16"/>
                      <a:pt x="26" y="16"/>
                      <a:pt x="26" y="16"/>
                    </a:cubicBezTo>
                    <a:cubicBezTo>
                      <a:pt x="27" y="15"/>
                      <a:pt x="27" y="13"/>
                      <a:pt x="27" y="12"/>
                    </a:cubicBezTo>
                    <a:cubicBezTo>
                      <a:pt x="27" y="11"/>
                      <a:pt x="27" y="9"/>
                      <a:pt x="26" y="9"/>
                    </a:cubicBezTo>
                    <a:cubicBezTo>
                      <a:pt x="25" y="8"/>
                      <a:pt x="24" y="7"/>
                      <a:pt x="22" y="7"/>
                    </a:cubicBezTo>
                    <a:close/>
                    <a:moveTo>
                      <a:pt x="6" y="17"/>
                    </a:moveTo>
                    <a:cubicBezTo>
                      <a:pt x="6" y="17"/>
                      <a:pt x="6" y="17"/>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8" name="Freeform 244">
                <a:extLst>
                  <a:ext uri="{FF2B5EF4-FFF2-40B4-BE49-F238E27FC236}">
                    <a16:creationId xmlns:a16="http://schemas.microsoft.com/office/drawing/2014/main" id="{484AC6A0-481E-020C-26B8-3F531B2A9E4A}"/>
                  </a:ext>
                </a:extLst>
              </p:cNvPr>
              <p:cNvSpPr>
                <a:spLocks noEditPoints="1"/>
              </p:cNvSpPr>
              <p:nvPr/>
            </p:nvSpPr>
            <p:spPr bwMode="auto">
              <a:xfrm>
                <a:off x="4647" y="960"/>
                <a:ext cx="103" cy="104"/>
              </a:xfrm>
              <a:custGeom>
                <a:avLst/>
                <a:gdLst>
                  <a:gd name="T0" fmla="*/ 12 w 36"/>
                  <a:gd name="T1" fmla="*/ 36 h 36"/>
                  <a:gd name="T2" fmla="*/ 4 w 36"/>
                  <a:gd name="T3" fmla="*/ 33 h 36"/>
                  <a:gd name="T4" fmla="*/ 4 w 36"/>
                  <a:gd name="T5" fmla="*/ 17 h 36"/>
                  <a:gd name="T6" fmla="*/ 4 w 36"/>
                  <a:gd name="T7" fmla="*/ 17 h 36"/>
                  <a:gd name="T8" fmla="*/ 16 w 36"/>
                  <a:gd name="T9" fmla="*/ 5 h 36"/>
                  <a:gd name="T10" fmla="*/ 32 w 36"/>
                  <a:gd name="T11" fmla="*/ 5 h 36"/>
                  <a:gd name="T12" fmla="*/ 32 w 36"/>
                  <a:gd name="T13" fmla="*/ 20 h 36"/>
                  <a:gd name="T14" fmla="*/ 19 w 36"/>
                  <a:gd name="T15" fmla="*/ 33 h 36"/>
                  <a:gd name="T16" fmla="*/ 12 w 36"/>
                  <a:gd name="T17" fmla="*/ 36 h 36"/>
                  <a:gd name="T18" fmla="*/ 8 w 36"/>
                  <a:gd name="T19" fmla="*/ 21 h 36"/>
                  <a:gd name="T20" fmla="*/ 8 w 36"/>
                  <a:gd name="T21" fmla="*/ 28 h 36"/>
                  <a:gd name="T22" fmla="*/ 15 w 36"/>
                  <a:gd name="T23" fmla="*/ 28 h 36"/>
                  <a:gd name="T24" fmla="*/ 28 w 36"/>
                  <a:gd name="T25" fmla="*/ 16 h 36"/>
                  <a:gd name="T26" fmla="*/ 28 w 36"/>
                  <a:gd name="T27" fmla="*/ 9 h 36"/>
                  <a:gd name="T28" fmla="*/ 21 w 36"/>
                  <a:gd name="T29" fmla="*/ 9 h 36"/>
                  <a:gd name="T30" fmla="*/ 8 w 36"/>
                  <a:gd name="T3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36">
                    <a:moveTo>
                      <a:pt x="12" y="36"/>
                    </a:moveTo>
                    <a:cubicBezTo>
                      <a:pt x="9" y="36"/>
                      <a:pt x="6" y="35"/>
                      <a:pt x="4" y="33"/>
                    </a:cubicBezTo>
                    <a:cubicBezTo>
                      <a:pt x="0" y="28"/>
                      <a:pt x="0" y="21"/>
                      <a:pt x="4" y="17"/>
                    </a:cubicBezTo>
                    <a:cubicBezTo>
                      <a:pt x="4" y="17"/>
                      <a:pt x="4" y="17"/>
                      <a:pt x="4" y="17"/>
                    </a:cubicBezTo>
                    <a:cubicBezTo>
                      <a:pt x="16" y="5"/>
                      <a:pt x="16" y="5"/>
                      <a:pt x="16" y="5"/>
                    </a:cubicBezTo>
                    <a:cubicBezTo>
                      <a:pt x="21" y="0"/>
                      <a:pt x="28" y="0"/>
                      <a:pt x="32" y="5"/>
                    </a:cubicBezTo>
                    <a:cubicBezTo>
                      <a:pt x="36" y="9"/>
                      <a:pt x="36" y="16"/>
                      <a:pt x="32" y="20"/>
                    </a:cubicBezTo>
                    <a:cubicBezTo>
                      <a:pt x="19" y="33"/>
                      <a:pt x="19" y="33"/>
                      <a:pt x="19" y="33"/>
                    </a:cubicBezTo>
                    <a:cubicBezTo>
                      <a:pt x="17" y="35"/>
                      <a:pt x="15" y="36"/>
                      <a:pt x="12" y="36"/>
                    </a:cubicBezTo>
                    <a:close/>
                    <a:moveTo>
                      <a:pt x="8" y="21"/>
                    </a:moveTo>
                    <a:cubicBezTo>
                      <a:pt x="6" y="23"/>
                      <a:pt x="6" y="26"/>
                      <a:pt x="8" y="28"/>
                    </a:cubicBezTo>
                    <a:cubicBezTo>
                      <a:pt x="10" y="30"/>
                      <a:pt x="13" y="30"/>
                      <a:pt x="15" y="28"/>
                    </a:cubicBezTo>
                    <a:cubicBezTo>
                      <a:pt x="28" y="16"/>
                      <a:pt x="28" y="16"/>
                      <a:pt x="28" y="16"/>
                    </a:cubicBezTo>
                    <a:cubicBezTo>
                      <a:pt x="30" y="14"/>
                      <a:pt x="30" y="11"/>
                      <a:pt x="28" y="9"/>
                    </a:cubicBezTo>
                    <a:cubicBezTo>
                      <a:pt x="26" y="7"/>
                      <a:pt x="23" y="7"/>
                      <a:pt x="21" y="9"/>
                    </a:cubicBezTo>
                    <a:lnTo>
                      <a:pt x="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9" name="Freeform 245">
                <a:extLst>
                  <a:ext uri="{FF2B5EF4-FFF2-40B4-BE49-F238E27FC236}">
                    <a16:creationId xmlns:a16="http://schemas.microsoft.com/office/drawing/2014/main" id="{A5CF84F2-BCCF-D706-B24C-0DE5A7903B1C}"/>
                  </a:ext>
                </a:extLst>
              </p:cNvPr>
              <p:cNvSpPr>
                <a:spLocks noEditPoints="1"/>
              </p:cNvSpPr>
              <p:nvPr/>
            </p:nvSpPr>
            <p:spPr bwMode="auto">
              <a:xfrm>
                <a:off x="4684" y="1004"/>
                <a:ext cx="90" cy="89"/>
              </a:xfrm>
              <a:custGeom>
                <a:avLst/>
                <a:gdLst>
                  <a:gd name="T0" fmla="*/ 11 w 31"/>
                  <a:gd name="T1" fmla="*/ 31 h 31"/>
                  <a:gd name="T2" fmla="*/ 3 w 31"/>
                  <a:gd name="T3" fmla="*/ 28 h 31"/>
                  <a:gd name="T4" fmla="*/ 0 w 31"/>
                  <a:gd name="T5" fmla="*/ 20 h 31"/>
                  <a:gd name="T6" fmla="*/ 3 w 31"/>
                  <a:gd name="T7" fmla="*/ 12 h 31"/>
                  <a:gd name="T8" fmla="*/ 11 w 31"/>
                  <a:gd name="T9" fmla="*/ 4 h 31"/>
                  <a:gd name="T10" fmla="*/ 27 w 31"/>
                  <a:gd name="T11" fmla="*/ 4 h 31"/>
                  <a:gd name="T12" fmla="*/ 27 w 31"/>
                  <a:gd name="T13" fmla="*/ 20 h 31"/>
                  <a:gd name="T14" fmla="*/ 19 w 31"/>
                  <a:gd name="T15" fmla="*/ 28 h 31"/>
                  <a:gd name="T16" fmla="*/ 11 w 31"/>
                  <a:gd name="T17" fmla="*/ 31 h 31"/>
                  <a:gd name="T18" fmla="*/ 19 w 31"/>
                  <a:gd name="T19" fmla="*/ 7 h 31"/>
                  <a:gd name="T20" fmla="*/ 15 w 31"/>
                  <a:gd name="T21" fmla="*/ 9 h 31"/>
                  <a:gd name="T22" fmla="*/ 7 w 31"/>
                  <a:gd name="T23" fmla="*/ 16 h 31"/>
                  <a:gd name="T24" fmla="*/ 6 w 31"/>
                  <a:gd name="T25" fmla="*/ 20 h 31"/>
                  <a:gd name="T26" fmla="*/ 7 w 31"/>
                  <a:gd name="T27" fmla="*/ 24 h 31"/>
                  <a:gd name="T28" fmla="*/ 15 w 31"/>
                  <a:gd name="T29" fmla="*/ 24 h 31"/>
                  <a:gd name="T30" fmla="*/ 23 w 31"/>
                  <a:gd name="T31" fmla="*/ 16 h 31"/>
                  <a:gd name="T32" fmla="*/ 23 w 31"/>
                  <a:gd name="T33" fmla="*/ 9 h 31"/>
                  <a:gd name="T34" fmla="*/ 19 w 31"/>
                  <a:gd name="T3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31">
                    <a:moveTo>
                      <a:pt x="11" y="31"/>
                    </a:moveTo>
                    <a:cubicBezTo>
                      <a:pt x="8" y="31"/>
                      <a:pt x="5" y="30"/>
                      <a:pt x="3" y="28"/>
                    </a:cubicBezTo>
                    <a:cubicBezTo>
                      <a:pt x="1" y="26"/>
                      <a:pt x="0" y="23"/>
                      <a:pt x="0" y="20"/>
                    </a:cubicBezTo>
                    <a:cubicBezTo>
                      <a:pt x="0" y="17"/>
                      <a:pt x="1" y="14"/>
                      <a:pt x="3" y="12"/>
                    </a:cubicBezTo>
                    <a:cubicBezTo>
                      <a:pt x="11" y="4"/>
                      <a:pt x="11" y="4"/>
                      <a:pt x="11" y="4"/>
                    </a:cubicBezTo>
                    <a:cubicBezTo>
                      <a:pt x="15" y="0"/>
                      <a:pt x="22" y="0"/>
                      <a:pt x="27" y="4"/>
                    </a:cubicBezTo>
                    <a:cubicBezTo>
                      <a:pt x="31" y="9"/>
                      <a:pt x="31" y="16"/>
                      <a:pt x="27" y="20"/>
                    </a:cubicBezTo>
                    <a:cubicBezTo>
                      <a:pt x="19" y="28"/>
                      <a:pt x="19" y="28"/>
                      <a:pt x="19" y="28"/>
                    </a:cubicBezTo>
                    <a:cubicBezTo>
                      <a:pt x="17" y="30"/>
                      <a:pt x="14" y="31"/>
                      <a:pt x="11" y="31"/>
                    </a:cubicBezTo>
                    <a:close/>
                    <a:moveTo>
                      <a:pt x="19" y="7"/>
                    </a:moveTo>
                    <a:cubicBezTo>
                      <a:pt x="18" y="7"/>
                      <a:pt x="16" y="8"/>
                      <a:pt x="15" y="9"/>
                    </a:cubicBezTo>
                    <a:cubicBezTo>
                      <a:pt x="7" y="16"/>
                      <a:pt x="7" y="16"/>
                      <a:pt x="7" y="16"/>
                    </a:cubicBezTo>
                    <a:cubicBezTo>
                      <a:pt x="6" y="17"/>
                      <a:pt x="6" y="19"/>
                      <a:pt x="6" y="20"/>
                    </a:cubicBezTo>
                    <a:cubicBezTo>
                      <a:pt x="6" y="22"/>
                      <a:pt x="6" y="23"/>
                      <a:pt x="7" y="24"/>
                    </a:cubicBezTo>
                    <a:cubicBezTo>
                      <a:pt x="9" y="26"/>
                      <a:pt x="13" y="26"/>
                      <a:pt x="15" y="24"/>
                    </a:cubicBezTo>
                    <a:cubicBezTo>
                      <a:pt x="23" y="16"/>
                      <a:pt x="23" y="16"/>
                      <a:pt x="23" y="16"/>
                    </a:cubicBezTo>
                    <a:cubicBezTo>
                      <a:pt x="25" y="14"/>
                      <a:pt x="25" y="11"/>
                      <a:pt x="23" y="9"/>
                    </a:cubicBezTo>
                    <a:cubicBezTo>
                      <a:pt x="22" y="8"/>
                      <a:pt x="20" y="7"/>
                      <a:pt x="1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0" name="Freeform 246">
                <a:extLst>
                  <a:ext uri="{FF2B5EF4-FFF2-40B4-BE49-F238E27FC236}">
                    <a16:creationId xmlns:a16="http://schemas.microsoft.com/office/drawing/2014/main" id="{0E66AEB7-C707-A257-BE19-8EFF242D80B6}"/>
                  </a:ext>
                </a:extLst>
              </p:cNvPr>
              <p:cNvSpPr>
                <a:spLocks noEditPoints="1"/>
              </p:cNvSpPr>
              <p:nvPr/>
            </p:nvSpPr>
            <p:spPr bwMode="auto">
              <a:xfrm>
                <a:off x="4618" y="911"/>
                <a:ext cx="118" cy="119"/>
              </a:xfrm>
              <a:custGeom>
                <a:avLst/>
                <a:gdLst>
                  <a:gd name="T0" fmla="*/ 11 w 41"/>
                  <a:gd name="T1" fmla="*/ 41 h 41"/>
                  <a:gd name="T2" fmla="*/ 3 w 41"/>
                  <a:gd name="T3" fmla="*/ 38 h 41"/>
                  <a:gd name="T4" fmla="*/ 0 w 41"/>
                  <a:gd name="T5" fmla="*/ 30 h 41"/>
                  <a:gd name="T6" fmla="*/ 3 w 41"/>
                  <a:gd name="T7" fmla="*/ 22 h 41"/>
                  <a:gd name="T8" fmla="*/ 21 w 41"/>
                  <a:gd name="T9" fmla="*/ 4 h 41"/>
                  <a:gd name="T10" fmla="*/ 37 w 41"/>
                  <a:gd name="T11" fmla="*/ 4 h 41"/>
                  <a:gd name="T12" fmla="*/ 37 w 41"/>
                  <a:gd name="T13" fmla="*/ 20 h 41"/>
                  <a:gd name="T14" fmla="*/ 19 w 41"/>
                  <a:gd name="T15" fmla="*/ 38 h 41"/>
                  <a:gd name="T16" fmla="*/ 11 w 41"/>
                  <a:gd name="T17" fmla="*/ 41 h 41"/>
                  <a:gd name="T18" fmla="*/ 29 w 41"/>
                  <a:gd name="T19" fmla="*/ 7 h 41"/>
                  <a:gd name="T20" fmla="*/ 26 w 41"/>
                  <a:gd name="T21" fmla="*/ 8 h 41"/>
                  <a:gd name="T22" fmla="*/ 7 w 41"/>
                  <a:gd name="T23" fmla="*/ 27 h 41"/>
                  <a:gd name="T24" fmla="*/ 7 w 41"/>
                  <a:gd name="T25" fmla="*/ 27 h 41"/>
                  <a:gd name="T26" fmla="*/ 6 w 41"/>
                  <a:gd name="T27" fmla="*/ 30 h 41"/>
                  <a:gd name="T28" fmla="*/ 7 w 41"/>
                  <a:gd name="T29" fmla="*/ 34 h 41"/>
                  <a:gd name="T30" fmla="*/ 14 w 41"/>
                  <a:gd name="T31" fmla="*/ 34 h 41"/>
                  <a:gd name="T32" fmla="*/ 33 w 41"/>
                  <a:gd name="T33" fmla="*/ 15 h 41"/>
                  <a:gd name="T34" fmla="*/ 33 w 41"/>
                  <a:gd name="T35" fmla="*/ 8 h 41"/>
                  <a:gd name="T36" fmla="*/ 29 w 41"/>
                  <a:gd name="T37" fmla="*/ 7 h 41"/>
                  <a:gd name="T38" fmla="*/ 5 w 41"/>
                  <a:gd name="T39" fmla="*/ 25 h 41"/>
                  <a:gd name="T40" fmla="*/ 5 w 41"/>
                  <a:gd name="T41"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1">
                    <a:moveTo>
                      <a:pt x="11" y="41"/>
                    </a:moveTo>
                    <a:cubicBezTo>
                      <a:pt x="8" y="41"/>
                      <a:pt x="5" y="40"/>
                      <a:pt x="3" y="38"/>
                    </a:cubicBezTo>
                    <a:cubicBezTo>
                      <a:pt x="1" y="36"/>
                      <a:pt x="0" y="33"/>
                      <a:pt x="0" y="30"/>
                    </a:cubicBezTo>
                    <a:cubicBezTo>
                      <a:pt x="0" y="27"/>
                      <a:pt x="1" y="25"/>
                      <a:pt x="3" y="22"/>
                    </a:cubicBezTo>
                    <a:cubicBezTo>
                      <a:pt x="21" y="4"/>
                      <a:pt x="21" y="4"/>
                      <a:pt x="21" y="4"/>
                    </a:cubicBezTo>
                    <a:cubicBezTo>
                      <a:pt x="26" y="0"/>
                      <a:pt x="33" y="0"/>
                      <a:pt x="37" y="4"/>
                    </a:cubicBezTo>
                    <a:cubicBezTo>
                      <a:pt x="41" y="8"/>
                      <a:pt x="41" y="15"/>
                      <a:pt x="37" y="20"/>
                    </a:cubicBezTo>
                    <a:cubicBezTo>
                      <a:pt x="19" y="38"/>
                      <a:pt x="19" y="38"/>
                      <a:pt x="19" y="38"/>
                    </a:cubicBezTo>
                    <a:cubicBezTo>
                      <a:pt x="16" y="40"/>
                      <a:pt x="14" y="41"/>
                      <a:pt x="11" y="41"/>
                    </a:cubicBezTo>
                    <a:close/>
                    <a:moveTo>
                      <a:pt x="29" y="7"/>
                    </a:moveTo>
                    <a:cubicBezTo>
                      <a:pt x="28" y="7"/>
                      <a:pt x="26" y="7"/>
                      <a:pt x="26" y="8"/>
                    </a:cubicBezTo>
                    <a:cubicBezTo>
                      <a:pt x="7" y="27"/>
                      <a:pt x="7" y="27"/>
                      <a:pt x="7" y="27"/>
                    </a:cubicBezTo>
                    <a:cubicBezTo>
                      <a:pt x="7" y="27"/>
                      <a:pt x="7" y="27"/>
                      <a:pt x="7" y="27"/>
                    </a:cubicBezTo>
                    <a:cubicBezTo>
                      <a:pt x="6" y="28"/>
                      <a:pt x="6" y="29"/>
                      <a:pt x="6" y="30"/>
                    </a:cubicBezTo>
                    <a:cubicBezTo>
                      <a:pt x="6" y="32"/>
                      <a:pt x="6" y="33"/>
                      <a:pt x="7" y="34"/>
                    </a:cubicBezTo>
                    <a:cubicBezTo>
                      <a:pt x="9" y="36"/>
                      <a:pt x="12" y="36"/>
                      <a:pt x="14" y="34"/>
                    </a:cubicBezTo>
                    <a:cubicBezTo>
                      <a:pt x="33" y="15"/>
                      <a:pt x="33" y="15"/>
                      <a:pt x="33" y="15"/>
                    </a:cubicBezTo>
                    <a:cubicBezTo>
                      <a:pt x="34" y="14"/>
                      <a:pt x="34" y="10"/>
                      <a:pt x="33" y="8"/>
                    </a:cubicBezTo>
                    <a:cubicBezTo>
                      <a:pt x="32" y="7"/>
                      <a:pt x="30" y="7"/>
                      <a:pt x="29" y="7"/>
                    </a:cubicBezTo>
                    <a:close/>
                    <a:moveTo>
                      <a:pt x="5" y="25"/>
                    </a:moveTo>
                    <a:cubicBezTo>
                      <a:pt x="5" y="25"/>
                      <a:pt x="5" y="25"/>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1" name="Freeform 247">
                <a:extLst>
                  <a:ext uri="{FF2B5EF4-FFF2-40B4-BE49-F238E27FC236}">
                    <a16:creationId xmlns:a16="http://schemas.microsoft.com/office/drawing/2014/main" id="{DD8C4A27-A634-BC08-DA6D-C039CAB96D98}"/>
                  </a:ext>
                </a:extLst>
              </p:cNvPr>
              <p:cNvSpPr>
                <a:spLocks/>
              </p:cNvSpPr>
              <p:nvPr/>
            </p:nvSpPr>
            <p:spPr bwMode="auto">
              <a:xfrm>
                <a:off x="4742" y="946"/>
                <a:ext cx="115" cy="78"/>
              </a:xfrm>
              <a:custGeom>
                <a:avLst/>
                <a:gdLst>
                  <a:gd name="T0" fmla="*/ 28 w 40"/>
                  <a:gd name="T1" fmla="*/ 27 h 27"/>
                  <a:gd name="T2" fmla="*/ 20 w 40"/>
                  <a:gd name="T3" fmla="*/ 24 h 27"/>
                  <a:gd name="T4" fmla="*/ 1 w 40"/>
                  <a:gd name="T5" fmla="*/ 5 h 27"/>
                  <a:gd name="T6" fmla="*/ 1 w 40"/>
                  <a:gd name="T7" fmla="*/ 1 h 27"/>
                  <a:gd name="T8" fmla="*/ 6 w 40"/>
                  <a:gd name="T9" fmla="*/ 1 h 27"/>
                  <a:gd name="T10" fmla="*/ 24 w 40"/>
                  <a:gd name="T11" fmla="*/ 20 h 27"/>
                  <a:gd name="T12" fmla="*/ 32 w 40"/>
                  <a:gd name="T13" fmla="*/ 20 h 27"/>
                  <a:gd name="T14" fmla="*/ 32 w 40"/>
                  <a:gd name="T15" fmla="*/ 12 h 27"/>
                  <a:gd name="T16" fmla="*/ 32 w 40"/>
                  <a:gd name="T17" fmla="*/ 8 h 27"/>
                  <a:gd name="T18" fmla="*/ 36 w 40"/>
                  <a:gd name="T19" fmla="*/ 8 h 27"/>
                  <a:gd name="T20" fmla="*/ 36 w 40"/>
                  <a:gd name="T21" fmla="*/ 24 h 27"/>
                  <a:gd name="T22" fmla="*/ 28 w 40"/>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7">
                    <a:moveTo>
                      <a:pt x="28" y="27"/>
                    </a:moveTo>
                    <a:cubicBezTo>
                      <a:pt x="25" y="27"/>
                      <a:pt x="22" y="26"/>
                      <a:pt x="20" y="24"/>
                    </a:cubicBezTo>
                    <a:cubicBezTo>
                      <a:pt x="1" y="5"/>
                      <a:pt x="1" y="5"/>
                      <a:pt x="1" y="5"/>
                    </a:cubicBezTo>
                    <a:cubicBezTo>
                      <a:pt x="0" y="4"/>
                      <a:pt x="0" y="2"/>
                      <a:pt x="1" y="1"/>
                    </a:cubicBezTo>
                    <a:cubicBezTo>
                      <a:pt x="2" y="0"/>
                      <a:pt x="4" y="0"/>
                      <a:pt x="6" y="1"/>
                    </a:cubicBezTo>
                    <a:cubicBezTo>
                      <a:pt x="24" y="20"/>
                      <a:pt x="24" y="20"/>
                      <a:pt x="24" y="20"/>
                    </a:cubicBezTo>
                    <a:cubicBezTo>
                      <a:pt x="26" y="22"/>
                      <a:pt x="30" y="22"/>
                      <a:pt x="32" y="20"/>
                    </a:cubicBezTo>
                    <a:cubicBezTo>
                      <a:pt x="34" y="18"/>
                      <a:pt x="34" y="14"/>
                      <a:pt x="32" y="12"/>
                    </a:cubicBezTo>
                    <a:cubicBezTo>
                      <a:pt x="30" y="11"/>
                      <a:pt x="30" y="9"/>
                      <a:pt x="32" y="8"/>
                    </a:cubicBezTo>
                    <a:cubicBezTo>
                      <a:pt x="33" y="7"/>
                      <a:pt x="35" y="7"/>
                      <a:pt x="36" y="8"/>
                    </a:cubicBezTo>
                    <a:cubicBezTo>
                      <a:pt x="40" y="12"/>
                      <a:pt x="40" y="20"/>
                      <a:pt x="36" y="24"/>
                    </a:cubicBezTo>
                    <a:cubicBezTo>
                      <a:pt x="34" y="26"/>
                      <a:pt x="31" y="27"/>
                      <a:pt x="28"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2" name="Freeform 248">
                <a:extLst>
                  <a:ext uri="{FF2B5EF4-FFF2-40B4-BE49-F238E27FC236}">
                    <a16:creationId xmlns:a16="http://schemas.microsoft.com/office/drawing/2014/main" id="{64DF9C59-7D42-5F87-0C96-AE14ACDA686E}"/>
                  </a:ext>
                </a:extLst>
              </p:cNvPr>
              <p:cNvSpPr>
                <a:spLocks/>
              </p:cNvSpPr>
              <p:nvPr/>
            </p:nvSpPr>
            <p:spPr bwMode="auto">
              <a:xfrm>
                <a:off x="4753" y="998"/>
                <a:ext cx="70" cy="61"/>
              </a:xfrm>
              <a:custGeom>
                <a:avLst/>
                <a:gdLst>
                  <a:gd name="T0" fmla="*/ 12 w 24"/>
                  <a:gd name="T1" fmla="*/ 21 h 21"/>
                  <a:gd name="T2" fmla="*/ 4 w 24"/>
                  <a:gd name="T3" fmla="*/ 17 h 21"/>
                  <a:gd name="T4" fmla="*/ 1 w 24"/>
                  <a:gd name="T5" fmla="*/ 15 h 21"/>
                  <a:gd name="T6" fmla="*/ 1 w 24"/>
                  <a:gd name="T7" fmla="*/ 10 h 21"/>
                  <a:gd name="T8" fmla="*/ 6 w 24"/>
                  <a:gd name="T9" fmla="*/ 10 h 21"/>
                  <a:gd name="T10" fmla="*/ 8 w 24"/>
                  <a:gd name="T11" fmla="*/ 13 h 21"/>
                  <a:gd name="T12" fmla="*/ 16 w 24"/>
                  <a:gd name="T13" fmla="*/ 13 h 21"/>
                  <a:gd name="T14" fmla="*/ 16 w 24"/>
                  <a:gd name="T15" fmla="*/ 6 h 21"/>
                  <a:gd name="T16" fmla="*/ 16 w 24"/>
                  <a:gd name="T17" fmla="*/ 1 h 21"/>
                  <a:gd name="T18" fmla="*/ 20 w 24"/>
                  <a:gd name="T19" fmla="*/ 1 h 21"/>
                  <a:gd name="T20" fmla="*/ 20 w 24"/>
                  <a:gd name="T21" fmla="*/ 17 h 21"/>
                  <a:gd name="T22" fmla="*/ 12 w 24"/>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1">
                    <a:moveTo>
                      <a:pt x="12" y="21"/>
                    </a:moveTo>
                    <a:cubicBezTo>
                      <a:pt x="9" y="21"/>
                      <a:pt x="6" y="20"/>
                      <a:pt x="4" y="17"/>
                    </a:cubicBezTo>
                    <a:cubicBezTo>
                      <a:pt x="1" y="15"/>
                      <a:pt x="1" y="15"/>
                      <a:pt x="1" y="15"/>
                    </a:cubicBezTo>
                    <a:cubicBezTo>
                      <a:pt x="0" y="14"/>
                      <a:pt x="0" y="12"/>
                      <a:pt x="1" y="10"/>
                    </a:cubicBezTo>
                    <a:cubicBezTo>
                      <a:pt x="3" y="9"/>
                      <a:pt x="4" y="9"/>
                      <a:pt x="6" y="10"/>
                    </a:cubicBezTo>
                    <a:cubicBezTo>
                      <a:pt x="8" y="13"/>
                      <a:pt x="8" y="13"/>
                      <a:pt x="8" y="13"/>
                    </a:cubicBezTo>
                    <a:cubicBezTo>
                      <a:pt x="10" y="15"/>
                      <a:pt x="14" y="15"/>
                      <a:pt x="16" y="13"/>
                    </a:cubicBezTo>
                    <a:cubicBezTo>
                      <a:pt x="18" y="11"/>
                      <a:pt x="18" y="8"/>
                      <a:pt x="16" y="6"/>
                    </a:cubicBezTo>
                    <a:cubicBezTo>
                      <a:pt x="14" y="5"/>
                      <a:pt x="14" y="3"/>
                      <a:pt x="16" y="1"/>
                    </a:cubicBezTo>
                    <a:cubicBezTo>
                      <a:pt x="17" y="0"/>
                      <a:pt x="19" y="0"/>
                      <a:pt x="20" y="1"/>
                    </a:cubicBezTo>
                    <a:cubicBezTo>
                      <a:pt x="24" y="6"/>
                      <a:pt x="24" y="13"/>
                      <a:pt x="20" y="17"/>
                    </a:cubicBezTo>
                    <a:cubicBezTo>
                      <a:pt x="18" y="20"/>
                      <a:pt x="15" y="21"/>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grpSp>
        <p:nvGrpSpPr>
          <p:cNvPr id="42" name="Grupp 41">
            <a:extLst>
              <a:ext uri="{FF2B5EF4-FFF2-40B4-BE49-F238E27FC236}">
                <a16:creationId xmlns:a16="http://schemas.microsoft.com/office/drawing/2014/main" id="{0CA69A4A-917A-1268-9DB7-38D384A5807C}"/>
              </a:ext>
            </a:extLst>
          </p:cNvPr>
          <p:cNvGrpSpPr/>
          <p:nvPr/>
        </p:nvGrpSpPr>
        <p:grpSpPr>
          <a:xfrm>
            <a:off x="579931" y="3888553"/>
            <a:ext cx="8468396" cy="540000"/>
            <a:chOff x="579931" y="4151823"/>
            <a:chExt cx="8468396" cy="540000"/>
          </a:xfrm>
        </p:grpSpPr>
        <p:grpSp>
          <p:nvGrpSpPr>
            <p:cNvPr id="104" name="Grupp 103">
              <a:extLst>
                <a:ext uri="{FF2B5EF4-FFF2-40B4-BE49-F238E27FC236}">
                  <a16:creationId xmlns:a16="http://schemas.microsoft.com/office/drawing/2014/main" id="{4E9208E7-7093-DBBC-898D-9DDE589A4CD1}"/>
                </a:ext>
              </a:extLst>
            </p:cNvPr>
            <p:cNvGrpSpPr/>
            <p:nvPr/>
          </p:nvGrpSpPr>
          <p:grpSpPr>
            <a:xfrm>
              <a:off x="579931" y="4151823"/>
              <a:ext cx="8468396" cy="540000"/>
              <a:chOff x="579931" y="3693436"/>
              <a:chExt cx="8468396" cy="540000"/>
            </a:xfrm>
          </p:grpSpPr>
          <p:sp>
            <p:nvSpPr>
              <p:cNvPr id="19" name="Rektangel 18">
                <a:extLst>
                  <a:ext uri="{FF2B5EF4-FFF2-40B4-BE49-F238E27FC236}">
                    <a16:creationId xmlns:a16="http://schemas.microsoft.com/office/drawing/2014/main" id="{1A990E3A-28FD-7D3A-FB73-05C5A9B43C14}"/>
                  </a:ext>
                </a:extLst>
              </p:cNvPr>
              <p:cNvSpPr/>
              <p:nvPr/>
            </p:nvSpPr>
            <p:spPr>
              <a:xfrm>
                <a:off x="849931" y="3782371"/>
                <a:ext cx="5246069"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dirty="0">
                    <a:solidFill>
                      <a:schemeClr val="tx1"/>
                    </a:solidFill>
                  </a:rPr>
                  <a:t>Case</a:t>
                </a:r>
              </a:p>
            </p:txBody>
          </p:sp>
          <p:sp>
            <p:nvSpPr>
              <p:cNvPr id="8" name="Ellips 7">
                <a:extLst>
                  <a:ext uri="{FF2B5EF4-FFF2-40B4-BE49-F238E27FC236}">
                    <a16:creationId xmlns:a16="http://schemas.microsoft.com/office/drawing/2014/main" id="{5D891FAE-0B5D-7008-D5EC-C3BDCBD9A51F}"/>
                  </a:ext>
                </a:extLst>
              </p:cNvPr>
              <p:cNvSpPr/>
              <p:nvPr/>
            </p:nvSpPr>
            <p:spPr>
              <a:xfrm>
                <a:off x="579931" y="3693436"/>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6" name="Rektangel 95">
                <a:extLst>
                  <a:ext uri="{FF2B5EF4-FFF2-40B4-BE49-F238E27FC236}">
                    <a16:creationId xmlns:a16="http://schemas.microsoft.com/office/drawing/2014/main" id="{199F8B7A-D3D3-AE27-EABD-A19C20B6E801}"/>
                  </a:ext>
                </a:extLst>
              </p:cNvPr>
              <p:cNvSpPr/>
              <p:nvPr/>
            </p:nvSpPr>
            <p:spPr>
              <a:xfrm>
                <a:off x="6096000" y="3782371"/>
                <a:ext cx="2952327"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400" dirty="0">
                    <a:solidFill>
                      <a:schemeClr val="tx1"/>
                    </a:solidFill>
                  </a:rPr>
                  <a:t>Josefin Hedén, kronofogdeaspirant</a:t>
                </a:r>
              </a:p>
            </p:txBody>
          </p:sp>
        </p:grpSp>
        <p:pic>
          <p:nvPicPr>
            <p:cNvPr id="37" name="Bildobjekt 36">
              <a:extLst>
                <a:ext uri="{FF2B5EF4-FFF2-40B4-BE49-F238E27FC236}">
                  <a16:creationId xmlns:a16="http://schemas.microsoft.com/office/drawing/2014/main" id="{2A60FFAF-C615-3524-4F7C-7A78775996E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6630" y="4188386"/>
              <a:ext cx="454511" cy="463122"/>
            </a:xfrm>
            <a:prstGeom prst="rect">
              <a:avLst/>
            </a:prstGeom>
          </p:spPr>
        </p:pic>
      </p:grpSp>
      <p:grpSp>
        <p:nvGrpSpPr>
          <p:cNvPr id="41" name="Grupp 40">
            <a:extLst>
              <a:ext uri="{FF2B5EF4-FFF2-40B4-BE49-F238E27FC236}">
                <a16:creationId xmlns:a16="http://schemas.microsoft.com/office/drawing/2014/main" id="{42D5BCD8-175A-2A9A-3B4A-D1B7BEEA53DC}"/>
              </a:ext>
            </a:extLst>
          </p:cNvPr>
          <p:cNvGrpSpPr/>
          <p:nvPr/>
        </p:nvGrpSpPr>
        <p:grpSpPr>
          <a:xfrm>
            <a:off x="579929" y="4470118"/>
            <a:ext cx="8468396" cy="540000"/>
            <a:chOff x="579929" y="4745724"/>
            <a:chExt cx="8468396" cy="540000"/>
          </a:xfrm>
        </p:grpSpPr>
        <p:grpSp>
          <p:nvGrpSpPr>
            <p:cNvPr id="33" name="Grupp 32">
              <a:extLst>
                <a:ext uri="{FF2B5EF4-FFF2-40B4-BE49-F238E27FC236}">
                  <a16:creationId xmlns:a16="http://schemas.microsoft.com/office/drawing/2014/main" id="{D90D201C-D4FB-7857-BD97-EACA20476BB9}"/>
                </a:ext>
              </a:extLst>
            </p:cNvPr>
            <p:cNvGrpSpPr/>
            <p:nvPr/>
          </p:nvGrpSpPr>
          <p:grpSpPr>
            <a:xfrm>
              <a:off x="579929" y="4745724"/>
              <a:ext cx="8468396" cy="540000"/>
              <a:chOff x="579931" y="3693436"/>
              <a:chExt cx="8468396" cy="540000"/>
            </a:xfrm>
          </p:grpSpPr>
          <p:sp>
            <p:nvSpPr>
              <p:cNvPr id="34" name="Rektangel 33">
                <a:extLst>
                  <a:ext uri="{FF2B5EF4-FFF2-40B4-BE49-F238E27FC236}">
                    <a16:creationId xmlns:a16="http://schemas.microsoft.com/office/drawing/2014/main" id="{2C04F2B9-2CCF-5F4D-AB3F-302497315E5B}"/>
                  </a:ext>
                </a:extLst>
              </p:cNvPr>
              <p:cNvSpPr/>
              <p:nvPr/>
            </p:nvSpPr>
            <p:spPr>
              <a:xfrm>
                <a:off x="849931" y="3782371"/>
                <a:ext cx="5246069"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dirty="0">
                    <a:solidFill>
                      <a:schemeClr val="tx1"/>
                    </a:solidFill>
                  </a:rPr>
                  <a:t>Bluffbolag</a:t>
                </a:r>
              </a:p>
            </p:txBody>
          </p:sp>
          <p:sp>
            <p:nvSpPr>
              <p:cNvPr id="35" name="Ellips 34">
                <a:extLst>
                  <a:ext uri="{FF2B5EF4-FFF2-40B4-BE49-F238E27FC236}">
                    <a16:creationId xmlns:a16="http://schemas.microsoft.com/office/drawing/2014/main" id="{A7C567CD-8719-CC1F-98C7-FD475E9A4FF4}"/>
                  </a:ext>
                </a:extLst>
              </p:cNvPr>
              <p:cNvSpPr/>
              <p:nvPr/>
            </p:nvSpPr>
            <p:spPr>
              <a:xfrm>
                <a:off x="579931" y="3693436"/>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6" name="Rektangel 35">
                <a:extLst>
                  <a:ext uri="{FF2B5EF4-FFF2-40B4-BE49-F238E27FC236}">
                    <a16:creationId xmlns:a16="http://schemas.microsoft.com/office/drawing/2014/main" id="{AAFD81B3-0EC6-B8D0-0E7D-A8476852716E}"/>
                  </a:ext>
                </a:extLst>
              </p:cNvPr>
              <p:cNvSpPr/>
              <p:nvPr/>
            </p:nvSpPr>
            <p:spPr>
              <a:xfrm>
                <a:off x="6096000" y="3782371"/>
                <a:ext cx="2952327"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400" dirty="0">
                    <a:solidFill>
                      <a:schemeClr val="tx1"/>
                    </a:solidFill>
                  </a:rPr>
                  <a:t>Josefin Hedén, kronofogdeaspirant</a:t>
                </a:r>
              </a:p>
            </p:txBody>
          </p:sp>
        </p:grpSp>
        <p:grpSp>
          <p:nvGrpSpPr>
            <p:cNvPr id="38" name="Group 284">
              <a:extLst>
                <a:ext uri="{FF2B5EF4-FFF2-40B4-BE49-F238E27FC236}">
                  <a16:creationId xmlns:a16="http://schemas.microsoft.com/office/drawing/2014/main" id="{EBAFA0BC-85F4-9D89-32EB-DCC24EAF6A82}"/>
                </a:ext>
              </a:extLst>
            </p:cNvPr>
            <p:cNvGrpSpPr>
              <a:grpSpLocks noChangeAspect="1"/>
            </p:cNvGrpSpPr>
            <p:nvPr/>
          </p:nvGrpSpPr>
          <p:grpSpPr bwMode="auto">
            <a:xfrm rot="10800000">
              <a:off x="658850" y="4824144"/>
              <a:ext cx="375611" cy="393218"/>
              <a:chOff x="3713" y="2025"/>
              <a:chExt cx="256" cy="268"/>
            </a:xfrm>
            <a:solidFill>
              <a:schemeClr val="accent3"/>
            </a:solidFill>
          </p:grpSpPr>
          <p:sp>
            <p:nvSpPr>
              <p:cNvPr id="39" name="Freeform 285">
                <a:extLst>
                  <a:ext uri="{FF2B5EF4-FFF2-40B4-BE49-F238E27FC236}">
                    <a16:creationId xmlns:a16="http://schemas.microsoft.com/office/drawing/2014/main" id="{E217105F-119B-9639-F36B-A33DB99AB452}"/>
                  </a:ext>
                </a:extLst>
              </p:cNvPr>
              <p:cNvSpPr>
                <a:spLocks noEditPoints="1"/>
              </p:cNvSpPr>
              <p:nvPr/>
            </p:nvSpPr>
            <p:spPr bwMode="auto">
              <a:xfrm>
                <a:off x="3753" y="2025"/>
                <a:ext cx="216" cy="268"/>
              </a:xfrm>
              <a:custGeom>
                <a:avLst/>
                <a:gdLst>
                  <a:gd name="T0" fmla="*/ 49 w 103"/>
                  <a:gd name="T1" fmla="*/ 128 h 128"/>
                  <a:gd name="T2" fmla="*/ 43 w 103"/>
                  <a:gd name="T3" fmla="*/ 128 h 128"/>
                  <a:gd name="T4" fmla="*/ 3 w 103"/>
                  <a:gd name="T5" fmla="*/ 119 h 128"/>
                  <a:gd name="T6" fmla="*/ 0 w 103"/>
                  <a:gd name="T7" fmla="*/ 113 h 128"/>
                  <a:gd name="T8" fmla="*/ 0 w 103"/>
                  <a:gd name="T9" fmla="*/ 66 h 128"/>
                  <a:gd name="T10" fmla="*/ 2 w 103"/>
                  <a:gd name="T11" fmla="*/ 61 h 128"/>
                  <a:gd name="T12" fmla="*/ 37 w 103"/>
                  <a:gd name="T13" fmla="*/ 36 h 128"/>
                  <a:gd name="T14" fmla="*/ 37 w 103"/>
                  <a:gd name="T15" fmla="*/ 36 h 128"/>
                  <a:gd name="T16" fmla="*/ 47 w 103"/>
                  <a:gd name="T17" fmla="*/ 7 h 128"/>
                  <a:gd name="T18" fmla="*/ 56 w 103"/>
                  <a:gd name="T19" fmla="*/ 0 h 128"/>
                  <a:gd name="T20" fmla="*/ 72 w 103"/>
                  <a:gd name="T21" fmla="*/ 23 h 128"/>
                  <a:gd name="T22" fmla="*/ 68 w 103"/>
                  <a:gd name="T23" fmla="*/ 41 h 128"/>
                  <a:gd name="T24" fmla="*/ 90 w 103"/>
                  <a:gd name="T25" fmla="*/ 41 h 128"/>
                  <a:gd name="T26" fmla="*/ 103 w 103"/>
                  <a:gd name="T27" fmla="*/ 54 h 128"/>
                  <a:gd name="T28" fmla="*/ 99 w 103"/>
                  <a:gd name="T29" fmla="*/ 63 h 128"/>
                  <a:gd name="T30" fmla="*/ 98 w 103"/>
                  <a:gd name="T31" fmla="*/ 67 h 128"/>
                  <a:gd name="T32" fmla="*/ 100 w 103"/>
                  <a:gd name="T33" fmla="*/ 74 h 128"/>
                  <a:gd name="T34" fmla="*/ 96 w 103"/>
                  <a:gd name="T35" fmla="*/ 84 h 128"/>
                  <a:gd name="T36" fmla="*/ 95 w 103"/>
                  <a:gd name="T37" fmla="*/ 88 h 128"/>
                  <a:gd name="T38" fmla="*/ 98 w 103"/>
                  <a:gd name="T39" fmla="*/ 95 h 128"/>
                  <a:gd name="T40" fmla="*/ 93 w 103"/>
                  <a:gd name="T41" fmla="*/ 105 h 128"/>
                  <a:gd name="T42" fmla="*/ 92 w 103"/>
                  <a:gd name="T43" fmla="*/ 108 h 128"/>
                  <a:gd name="T44" fmla="*/ 93 w 103"/>
                  <a:gd name="T45" fmla="*/ 111 h 128"/>
                  <a:gd name="T46" fmla="*/ 49 w 103"/>
                  <a:gd name="T47" fmla="*/ 128 h 128"/>
                  <a:gd name="T48" fmla="*/ 56 w 103"/>
                  <a:gd name="T49" fmla="*/ 6 h 128"/>
                  <a:gd name="T50" fmla="*/ 53 w 103"/>
                  <a:gd name="T51" fmla="*/ 7 h 128"/>
                  <a:gd name="T52" fmla="*/ 41 w 103"/>
                  <a:gd name="T53" fmla="*/ 41 h 128"/>
                  <a:gd name="T54" fmla="*/ 5 w 103"/>
                  <a:gd name="T55" fmla="*/ 66 h 128"/>
                  <a:gd name="T56" fmla="*/ 6 w 103"/>
                  <a:gd name="T57" fmla="*/ 113 h 128"/>
                  <a:gd name="T58" fmla="*/ 43 w 103"/>
                  <a:gd name="T59" fmla="*/ 122 h 128"/>
                  <a:gd name="T60" fmla="*/ 49 w 103"/>
                  <a:gd name="T61" fmla="*/ 122 h 128"/>
                  <a:gd name="T62" fmla="*/ 87 w 103"/>
                  <a:gd name="T63" fmla="*/ 111 h 128"/>
                  <a:gd name="T64" fmla="*/ 86 w 103"/>
                  <a:gd name="T65" fmla="*/ 110 h 128"/>
                  <a:gd name="T66" fmla="*/ 89 w 103"/>
                  <a:gd name="T67" fmla="*/ 100 h 128"/>
                  <a:gd name="T68" fmla="*/ 92 w 103"/>
                  <a:gd name="T69" fmla="*/ 95 h 128"/>
                  <a:gd name="T70" fmla="*/ 91 w 103"/>
                  <a:gd name="T71" fmla="*/ 91 h 128"/>
                  <a:gd name="T72" fmla="*/ 92 w 103"/>
                  <a:gd name="T73" fmla="*/ 79 h 128"/>
                  <a:gd name="T74" fmla="*/ 94 w 103"/>
                  <a:gd name="T75" fmla="*/ 74 h 128"/>
                  <a:gd name="T76" fmla="*/ 93 w 103"/>
                  <a:gd name="T77" fmla="*/ 71 h 128"/>
                  <a:gd name="T78" fmla="*/ 95 w 103"/>
                  <a:gd name="T79" fmla="*/ 59 h 128"/>
                  <a:gd name="T80" fmla="*/ 97 w 103"/>
                  <a:gd name="T81" fmla="*/ 54 h 128"/>
                  <a:gd name="T82" fmla="*/ 90 w 103"/>
                  <a:gd name="T83" fmla="*/ 47 h 128"/>
                  <a:gd name="T84" fmla="*/ 64 w 103"/>
                  <a:gd name="T85" fmla="*/ 47 h 128"/>
                  <a:gd name="T86" fmla="*/ 61 w 103"/>
                  <a:gd name="T87" fmla="*/ 45 h 128"/>
                  <a:gd name="T88" fmla="*/ 61 w 103"/>
                  <a:gd name="T89" fmla="*/ 42 h 128"/>
                  <a:gd name="T90" fmla="*/ 66 w 103"/>
                  <a:gd name="T91" fmla="*/ 23 h 128"/>
                  <a:gd name="T92" fmla="*/ 56 w 103"/>
                  <a:gd name="T93"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 h="128">
                    <a:moveTo>
                      <a:pt x="49" y="128"/>
                    </a:moveTo>
                    <a:cubicBezTo>
                      <a:pt x="43" y="128"/>
                      <a:pt x="43" y="128"/>
                      <a:pt x="43" y="128"/>
                    </a:cubicBezTo>
                    <a:cubicBezTo>
                      <a:pt x="26" y="128"/>
                      <a:pt x="10" y="122"/>
                      <a:pt x="3" y="119"/>
                    </a:cubicBezTo>
                    <a:cubicBezTo>
                      <a:pt x="1" y="118"/>
                      <a:pt x="0" y="116"/>
                      <a:pt x="0" y="113"/>
                    </a:cubicBezTo>
                    <a:cubicBezTo>
                      <a:pt x="0" y="66"/>
                      <a:pt x="0" y="66"/>
                      <a:pt x="0" y="66"/>
                    </a:cubicBezTo>
                    <a:cubicBezTo>
                      <a:pt x="0" y="64"/>
                      <a:pt x="0" y="62"/>
                      <a:pt x="2" y="61"/>
                    </a:cubicBezTo>
                    <a:cubicBezTo>
                      <a:pt x="37" y="36"/>
                      <a:pt x="37" y="36"/>
                      <a:pt x="37" y="36"/>
                    </a:cubicBezTo>
                    <a:cubicBezTo>
                      <a:pt x="37" y="36"/>
                      <a:pt x="37" y="36"/>
                      <a:pt x="37" y="36"/>
                    </a:cubicBezTo>
                    <a:cubicBezTo>
                      <a:pt x="37" y="36"/>
                      <a:pt x="47" y="28"/>
                      <a:pt x="47" y="7"/>
                    </a:cubicBezTo>
                    <a:cubicBezTo>
                      <a:pt x="47" y="3"/>
                      <a:pt x="50" y="0"/>
                      <a:pt x="56" y="0"/>
                    </a:cubicBezTo>
                    <a:cubicBezTo>
                      <a:pt x="68" y="0"/>
                      <a:pt x="72" y="12"/>
                      <a:pt x="72" y="23"/>
                    </a:cubicBezTo>
                    <a:cubicBezTo>
                      <a:pt x="72" y="30"/>
                      <a:pt x="69" y="37"/>
                      <a:pt x="68" y="41"/>
                    </a:cubicBezTo>
                    <a:cubicBezTo>
                      <a:pt x="90" y="41"/>
                      <a:pt x="90" y="41"/>
                      <a:pt x="90" y="41"/>
                    </a:cubicBezTo>
                    <a:cubicBezTo>
                      <a:pt x="97" y="41"/>
                      <a:pt x="103" y="47"/>
                      <a:pt x="103" y="54"/>
                    </a:cubicBezTo>
                    <a:cubicBezTo>
                      <a:pt x="103" y="57"/>
                      <a:pt x="101" y="61"/>
                      <a:pt x="99" y="63"/>
                    </a:cubicBezTo>
                    <a:cubicBezTo>
                      <a:pt x="97" y="64"/>
                      <a:pt x="97" y="66"/>
                      <a:pt x="98" y="67"/>
                    </a:cubicBezTo>
                    <a:cubicBezTo>
                      <a:pt x="100" y="69"/>
                      <a:pt x="100" y="72"/>
                      <a:pt x="100" y="74"/>
                    </a:cubicBezTo>
                    <a:cubicBezTo>
                      <a:pt x="100" y="78"/>
                      <a:pt x="99" y="81"/>
                      <a:pt x="96" y="84"/>
                    </a:cubicBezTo>
                    <a:cubicBezTo>
                      <a:pt x="95" y="85"/>
                      <a:pt x="95" y="87"/>
                      <a:pt x="95" y="88"/>
                    </a:cubicBezTo>
                    <a:cubicBezTo>
                      <a:pt x="97" y="90"/>
                      <a:pt x="98" y="92"/>
                      <a:pt x="98" y="95"/>
                    </a:cubicBezTo>
                    <a:cubicBezTo>
                      <a:pt x="98" y="99"/>
                      <a:pt x="96" y="102"/>
                      <a:pt x="93" y="105"/>
                    </a:cubicBezTo>
                    <a:cubicBezTo>
                      <a:pt x="92" y="105"/>
                      <a:pt x="92" y="107"/>
                      <a:pt x="92" y="108"/>
                    </a:cubicBezTo>
                    <a:cubicBezTo>
                      <a:pt x="92" y="109"/>
                      <a:pt x="93" y="110"/>
                      <a:pt x="93" y="111"/>
                    </a:cubicBezTo>
                    <a:cubicBezTo>
                      <a:pt x="93" y="122"/>
                      <a:pt x="70" y="128"/>
                      <a:pt x="49" y="128"/>
                    </a:cubicBezTo>
                    <a:close/>
                    <a:moveTo>
                      <a:pt x="56" y="6"/>
                    </a:moveTo>
                    <a:cubicBezTo>
                      <a:pt x="53" y="6"/>
                      <a:pt x="53" y="7"/>
                      <a:pt x="53" y="7"/>
                    </a:cubicBezTo>
                    <a:cubicBezTo>
                      <a:pt x="53" y="32"/>
                      <a:pt x="41" y="41"/>
                      <a:pt x="41" y="41"/>
                    </a:cubicBezTo>
                    <a:cubicBezTo>
                      <a:pt x="5" y="66"/>
                      <a:pt x="5" y="66"/>
                      <a:pt x="5" y="66"/>
                    </a:cubicBezTo>
                    <a:cubicBezTo>
                      <a:pt x="6" y="113"/>
                      <a:pt x="6" y="113"/>
                      <a:pt x="6" y="113"/>
                    </a:cubicBezTo>
                    <a:cubicBezTo>
                      <a:pt x="12" y="116"/>
                      <a:pt x="28" y="122"/>
                      <a:pt x="43" y="122"/>
                    </a:cubicBezTo>
                    <a:cubicBezTo>
                      <a:pt x="49" y="122"/>
                      <a:pt x="49" y="122"/>
                      <a:pt x="49" y="122"/>
                    </a:cubicBezTo>
                    <a:cubicBezTo>
                      <a:pt x="72" y="122"/>
                      <a:pt x="87" y="115"/>
                      <a:pt x="87" y="111"/>
                    </a:cubicBezTo>
                    <a:cubicBezTo>
                      <a:pt x="87" y="110"/>
                      <a:pt x="86" y="110"/>
                      <a:pt x="86" y="110"/>
                    </a:cubicBezTo>
                    <a:cubicBezTo>
                      <a:pt x="85" y="106"/>
                      <a:pt x="86" y="102"/>
                      <a:pt x="89" y="100"/>
                    </a:cubicBezTo>
                    <a:cubicBezTo>
                      <a:pt x="91" y="99"/>
                      <a:pt x="92" y="97"/>
                      <a:pt x="92" y="95"/>
                    </a:cubicBezTo>
                    <a:cubicBezTo>
                      <a:pt x="92" y="94"/>
                      <a:pt x="91" y="92"/>
                      <a:pt x="91" y="91"/>
                    </a:cubicBezTo>
                    <a:cubicBezTo>
                      <a:pt x="88" y="87"/>
                      <a:pt x="88" y="82"/>
                      <a:pt x="92" y="79"/>
                    </a:cubicBezTo>
                    <a:cubicBezTo>
                      <a:pt x="94" y="78"/>
                      <a:pt x="94" y="76"/>
                      <a:pt x="94" y="74"/>
                    </a:cubicBezTo>
                    <a:cubicBezTo>
                      <a:pt x="94" y="73"/>
                      <a:pt x="94" y="72"/>
                      <a:pt x="93" y="71"/>
                    </a:cubicBezTo>
                    <a:cubicBezTo>
                      <a:pt x="90" y="67"/>
                      <a:pt x="91" y="62"/>
                      <a:pt x="95" y="59"/>
                    </a:cubicBezTo>
                    <a:cubicBezTo>
                      <a:pt x="96" y="57"/>
                      <a:pt x="97" y="55"/>
                      <a:pt x="97" y="54"/>
                    </a:cubicBezTo>
                    <a:cubicBezTo>
                      <a:pt x="97" y="50"/>
                      <a:pt x="94" y="47"/>
                      <a:pt x="90" y="47"/>
                    </a:cubicBezTo>
                    <a:cubicBezTo>
                      <a:pt x="64" y="47"/>
                      <a:pt x="64" y="47"/>
                      <a:pt x="64" y="47"/>
                    </a:cubicBezTo>
                    <a:cubicBezTo>
                      <a:pt x="63" y="47"/>
                      <a:pt x="62" y="46"/>
                      <a:pt x="61" y="45"/>
                    </a:cubicBezTo>
                    <a:cubicBezTo>
                      <a:pt x="60" y="44"/>
                      <a:pt x="60" y="43"/>
                      <a:pt x="61" y="42"/>
                    </a:cubicBezTo>
                    <a:cubicBezTo>
                      <a:pt x="61" y="41"/>
                      <a:pt x="66" y="32"/>
                      <a:pt x="66" y="23"/>
                    </a:cubicBezTo>
                    <a:cubicBezTo>
                      <a:pt x="66" y="21"/>
                      <a:pt x="65" y="6"/>
                      <a:pt x="5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40" name="Freeform 286">
                <a:extLst>
                  <a:ext uri="{FF2B5EF4-FFF2-40B4-BE49-F238E27FC236}">
                    <a16:creationId xmlns:a16="http://schemas.microsoft.com/office/drawing/2014/main" id="{B9197106-2017-92D1-690C-57685565E967}"/>
                  </a:ext>
                </a:extLst>
              </p:cNvPr>
              <p:cNvSpPr>
                <a:spLocks noEditPoints="1"/>
              </p:cNvSpPr>
              <p:nvPr/>
            </p:nvSpPr>
            <p:spPr bwMode="auto">
              <a:xfrm>
                <a:off x="3713" y="2144"/>
                <a:ext cx="53" cy="136"/>
              </a:xfrm>
              <a:custGeom>
                <a:avLst/>
                <a:gdLst>
                  <a:gd name="T0" fmla="*/ 21 w 25"/>
                  <a:gd name="T1" fmla="*/ 65 h 65"/>
                  <a:gd name="T2" fmla="*/ 21 w 25"/>
                  <a:gd name="T3" fmla="*/ 65 h 65"/>
                  <a:gd name="T4" fmla="*/ 3 w 25"/>
                  <a:gd name="T5" fmla="*/ 65 h 65"/>
                  <a:gd name="T6" fmla="*/ 0 w 25"/>
                  <a:gd name="T7" fmla="*/ 62 h 65"/>
                  <a:gd name="T8" fmla="*/ 0 w 25"/>
                  <a:gd name="T9" fmla="*/ 3 h 65"/>
                  <a:gd name="T10" fmla="*/ 1 w 25"/>
                  <a:gd name="T11" fmla="*/ 1 h 65"/>
                  <a:gd name="T12" fmla="*/ 3 w 25"/>
                  <a:gd name="T13" fmla="*/ 0 h 65"/>
                  <a:gd name="T14" fmla="*/ 22 w 25"/>
                  <a:gd name="T15" fmla="*/ 0 h 65"/>
                  <a:gd name="T16" fmla="*/ 25 w 25"/>
                  <a:gd name="T17" fmla="*/ 3 h 65"/>
                  <a:gd name="T18" fmla="*/ 25 w 25"/>
                  <a:gd name="T19" fmla="*/ 62 h 65"/>
                  <a:gd name="T20" fmla="*/ 24 w 25"/>
                  <a:gd name="T21" fmla="*/ 65 h 65"/>
                  <a:gd name="T22" fmla="*/ 23 w 25"/>
                  <a:gd name="T23" fmla="*/ 65 h 65"/>
                  <a:gd name="T24" fmla="*/ 21 w 25"/>
                  <a:gd name="T25" fmla="*/ 65 h 65"/>
                  <a:gd name="T26" fmla="*/ 22 w 25"/>
                  <a:gd name="T27" fmla="*/ 62 h 65"/>
                  <a:gd name="T28" fmla="*/ 22 w 25"/>
                  <a:gd name="T29" fmla="*/ 62 h 65"/>
                  <a:gd name="T30" fmla="*/ 6 w 25"/>
                  <a:gd name="T31" fmla="*/ 59 h 65"/>
                  <a:gd name="T32" fmla="*/ 19 w 25"/>
                  <a:gd name="T33" fmla="*/ 59 h 65"/>
                  <a:gd name="T34" fmla="*/ 19 w 25"/>
                  <a:gd name="T35" fmla="*/ 6 h 65"/>
                  <a:gd name="T36" fmla="*/ 6 w 25"/>
                  <a:gd name="T37" fmla="*/ 6 h 65"/>
                  <a:gd name="T38" fmla="*/ 6 w 25"/>
                  <a:gd name="T39"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65">
                    <a:moveTo>
                      <a:pt x="21" y="65"/>
                    </a:moveTo>
                    <a:cubicBezTo>
                      <a:pt x="21" y="65"/>
                      <a:pt x="21" y="65"/>
                      <a:pt x="21" y="65"/>
                    </a:cubicBezTo>
                    <a:cubicBezTo>
                      <a:pt x="3" y="65"/>
                      <a:pt x="3" y="65"/>
                      <a:pt x="3" y="65"/>
                    </a:cubicBezTo>
                    <a:cubicBezTo>
                      <a:pt x="1" y="65"/>
                      <a:pt x="0" y="64"/>
                      <a:pt x="0" y="62"/>
                    </a:cubicBezTo>
                    <a:cubicBezTo>
                      <a:pt x="0" y="3"/>
                      <a:pt x="0" y="3"/>
                      <a:pt x="0" y="3"/>
                    </a:cubicBezTo>
                    <a:cubicBezTo>
                      <a:pt x="0" y="2"/>
                      <a:pt x="0" y="1"/>
                      <a:pt x="1" y="1"/>
                    </a:cubicBezTo>
                    <a:cubicBezTo>
                      <a:pt x="2" y="0"/>
                      <a:pt x="2" y="0"/>
                      <a:pt x="3" y="0"/>
                    </a:cubicBezTo>
                    <a:cubicBezTo>
                      <a:pt x="22" y="0"/>
                      <a:pt x="22" y="0"/>
                      <a:pt x="22" y="0"/>
                    </a:cubicBezTo>
                    <a:cubicBezTo>
                      <a:pt x="23" y="0"/>
                      <a:pt x="25" y="1"/>
                      <a:pt x="25" y="3"/>
                    </a:cubicBezTo>
                    <a:cubicBezTo>
                      <a:pt x="25" y="62"/>
                      <a:pt x="25" y="62"/>
                      <a:pt x="25" y="62"/>
                    </a:cubicBezTo>
                    <a:cubicBezTo>
                      <a:pt x="25" y="63"/>
                      <a:pt x="24" y="64"/>
                      <a:pt x="24" y="65"/>
                    </a:cubicBezTo>
                    <a:cubicBezTo>
                      <a:pt x="23" y="65"/>
                      <a:pt x="23" y="65"/>
                      <a:pt x="23" y="65"/>
                    </a:cubicBezTo>
                    <a:cubicBezTo>
                      <a:pt x="23" y="65"/>
                      <a:pt x="22" y="65"/>
                      <a:pt x="21" y="65"/>
                    </a:cubicBezTo>
                    <a:close/>
                    <a:moveTo>
                      <a:pt x="22" y="62"/>
                    </a:moveTo>
                    <a:cubicBezTo>
                      <a:pt x="22" y="62"/>
                      <a:pt x="22" y="62"/>
                      <a:pt x="22" y="62"/>
                    </a:cubicBezTo>
                    <a:close/>
                    <a:moveTo>
                      <a:pt x="6" y="59"/>
                    </a:moveTo>
                    <a:cubicBezTo>
                      <a:pt x="19" y="59"/>
                      <a:pt x="19" y="59"/>
                      <a:pt x="19" y="59"/>
                    </a:cubicBezTo>
                    <a:cubicBezTo>
                      <a:pt x="19" y="6"/>
                      <a:pt x="19" y="6"/>
                      <a:pt x="19" y="6"/>
                    </a:cubicBezTo>
                    <a:cubicBezTo>
                      <a:pt x="6" y="6"/>
                      <a:pt x="6" y="6"/>
                      <a:pt x="6" y="6"/>
                    </a:cubicBezTo>
                    <a:lnTo>
                      <a:pt x="6"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grpSp>
        <p:nvGrpSpPr>
          <p:cNvPr id="115" name="Grupp 114">
            <a:extLst>
              <a:ext uri="{FF2B5EF4-FFF2-40B4-BE49-F238E27FC236}">
                <a16:creationId xmlns:a16="http://schemas.microsoft.com/office/drawing/2014/main" id="{24648DE7-0367-15D0-D01B-51B2356541C6}"/>
              </a:ext>
            </a:extLst>
          </p:cNvPr>
          <p:cNvGrpSpPr/>
          <p:nvPr/>
        </p:nvGrpSpPr>
        <p:grpSpPr>
          <a:xfrm>
            <a:off x="586524" y="5051683"/>
            <a:ext cx="8461801" cy="540000"/>
            <a:chOff x="586524" y="5182284"/>
            <a:chExt cx="8461801" cy="540000"/>
          </a:xfrm>
        </p:grpSpPr>
        <p:sp>
          <p:nvSpPr>
            <p:cNvPr id="91" name="Rektangel 90">
              <a:extLst>
                <a:ext uri="{FF2B5EF4-FFF2-40B4-BE49-F238E27FC236}">
                  <a16:creationId xmlns:a16="http://schemas.microsoft.com/office/drawing/2014/main" id="{E9D7D25F-504A-E312-0F05-0A67E80ABECD}"/>
                </a:ext>
              </a:extLst>
            </p:cNvPr>
            <p:cNvSpPr/>
            <p:nvPr/>
          </p:nvSpPr>
          <p:spPr>
            <a:xfrm>
              <a:off x="849929" y="5267637"/>
              <a:ext cx="5246069"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1"/>
              <a:r>
                <a:rPr lang="sv-SE" dirty="0">
                  <a:solidFill>
                    <a:schemeClr val="tx1"/>
                  </a:solidFill>
                </a:rPr>
                <a:t>Att tänka på vid ifyllning av ansökan</a:t>
              </a:r>
            </a:p>
          </p:txBody>
        </p:sp>
        <p:sp>
          <p:nvSpPr>
            <p:cNvPr id="109" name="Rektangel 108">
              <a:extLst>
                <a:ext uri="{FF2B5EF4-FFF2-40B4-BE49-F238E27FC236}">
                  <a16:creationId xmlns:a16="http://schemas.microsoft.com/office/drawing/2014/main" id="{3FD6B8C3-AF10-0713-27FE-5CDF1E755DDE}"/>
                </a:ext>
              </a:extLst>
            </p:cNvPr>
            <p:cNvSpPr/>
            <p:nvPr/>
          </p:nvSpPr>
          <p:spPr>
            <a:xfrm>
              <a:off x="6095998" y="5267637"/>
              <a:ext cx="2952327" cy="360000"/>
            </a:xfrm>
            <a:prstGeom prst="rect">
              <a:avLst/>
            </a:prstGeom>
            <a:solidFill>
              <a:schemeClr val="bg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400" dirty="0">
                  <a:solidFill>
                    <a:schemeClr val="tx1"/>
                  </a:solidFill>
                </a:rPr>
                <a:t>Josefin Hedén, kronofogdeaspirant</a:t>
              </a:r>
            </a:p>
          </p:txBody>
        </p:sp>
        <p:grpSp>
          <p:nvGrpSpPr>
            <p:cNvPr id="114" name="Grupp 113">
              <a:extLst>
                <a:ext uri="{FF2B5EF4-FFF2-40B4-BE49-F238E27FC236}">
                  <a16:creationId xmlns:a16="http://schemas.microsoft.com/office/drawing/2014/main" id="{58692698-E0BF-975D-816B-1765BA434571}"/>
                </a:ext>
              </a:extLst>
            </p:cNvPr>
            <p:cNvGrpSpPr/>
            <p:nvPr/>
          </p:nvGrpSpPr>
          <p:grpSpPr>
            <a:xfrm>
              <a:off x="586524" y="5182284"/>
              <a:ext cx="540000" cy="540000"/>
              <a:chOff x="-944999" y="5090612"/>
              <a:chExt cx="540000" cy="540000"/>
            </a:xfrm>
          </p:grpSpPr>
          <p:sp>
            <p:nvSpPr>
              <p:cNvPr id="108" name="Ellips 107">
                <a:extLst>
                  <a:ext uri="{FF2B5EF4-FFF2-40B4-BE49-F238E27FC236}">
                    <a16:creationId xmlns:a16="http://schemas.microsoft.com/office/drawing/2014/main" id="{0F923EF9-7544-4588-BD87-8BDC703A1613}"/>
                  </a:ext>
                </a:extLst>
              </p:cNvPr>
              <p:cNvSpPr/>
              <p:nvPr/>
            </p:nvSpPr>
            <p:spPr>
              <a:xfrm>
                <a:off x="-944999" y="5090612"/>
                <a:ext cx="540000" cy="54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110" name="Group 149">
                <a:extLst>
                  <a:ext uri="{FF2B5EF4-FFF2-40B4-BE49-F238E27FC236}">
                    <a16:creationId xmlns:a16="http://schemas.microsoft.com/office/drawing/2014/main" id="{BC5D6940-CBFF-272F-F3C5-EC1B2B396937}"/>
                  </a:ext>
                </a:extLst>
              </p:cNvPr>
              <p:cNvGrpSpPr>
                <a:grpSpLocks noChangeAspect="1"/>
              </p:cNvGrpSpPr>
              <p:nvPr/>
            </p:nvGrpSpPr>
            <p:grpSpPr bwMode="auto">
              <a:xfrm>
                <a:off x="-892978" y="5141820"/>
                <a:ext cx="435957" cy="437584"/>
                <a:chOff x="3932" y="1392"/>
                <a:chExt cx="268" cy="269"/>
              </a:xfrm>
              <a:solidFill>
                <a:schemeClr val="accent3"/>
              </a:solidFill>
            </p:grpSpPr>
            <p:sp>
              <p:nvSpPr>
                <p:cNvPr id="111" name="Freeform 150">
                  <a:extLst>
                    <a:ext uri="{FF2B5EF4-FFF2-40B4-BE49-F238E27FC236}">
                      <a16:creationId xmlns:a16="http://schemas.microsoft.com/office/drawing/2014/main" id="{298E007B-199E-598E-15E2-0C5F624B77C6}"/>
                    </a:ext>
                  </a:extLst>
                </p:cNvPr>
                <p:cNvSpPr>
                  <a:spLocks noEditPoints="1"/>
                </p:cNvSpPr>
                <p:nvPr/>
              </p:nvSpPr>
              <p:spPr bwMode="auto">
                <a:xfrm>
                  <a:off x="3932" y="1392"/>
                  <a:ext cx="268" cy="269"/>
                </a:xfrm>
                <a:custGeom>
                  <a:avLst/>
                  <a:gdLst>
                    <a:gd name="T0" fmla="*/ 64 w 128"/>
                    <a:gd name="T1" fmla="*/ 128 h 128"/>
                    <a:gd name="T2" fmla="*/ 0 w 128"/>
                    <a:gd name="T3" fmla="*/ 64 h 128"/>
                    <a:gd name="T4" fmla="*/ 64 w 128"/>
                    <a:gd name="T5" fmla="*/ 0 h 128"/>
                    <a:gd name="T6" fmla="*/ 128 w 128"/>
                    <a:gd name="T7" fmla="*/ 64 h 128"/>
                    <a:gd name="T8" fmla="*/ 64 w 128"/>
                    <a:gd name="T9" fmla="*/ 128 h 128"/>
                    <a:gd name="T10" fmla="*/ 64 w 128"/>
                    <a:gd name="T11" fmla="*/ 6 h 128"/>
                    <a:gd name="T12" fmla="*/ 6 w 128"/>
                    <a:gd name="T13" fmla="*/ 64 h 128"/>
                    <a:gd name="T14" fmla="*/ 64 w 128"/>
                    <a:gd name="T15" fmla="*/ 122 h 128"/>
                    <a:gd name="T16" fmla="*/ 122 w 128"/>
                    <a:gd name="T17" fmla="*/ 64 h 128"/>
                    <a:gd name="T18" fmla="*/ 64 w 128"/>
                    <a:gd name="T19"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128"/>
                      </a:moveTo>
                      <a:cubicBezTo>
                        <a:pt x="29" y="128"/>
                        <a:pt x="0" y="99"/>
                        <a:pt x="0" y="64"/>
                      </a:cubicBezTo>
                      <a:cubicBezTo>
                        <a:pt x="0" y="28"/>
                        <a:pt x="29" y="0"/>
                        <a:pt x="64" y="0"/>
                      </a:cubicBezTo>
                      <a:cubicBezTo>
                        <a:pt x="99" y="0"/>
                        <a:pt x="128" y="28"/>
                        <a:pt x="128" y="64"/>
                      </a:cubicBezTo>
                      <a:cubicBezTo>
                        <a:pt x="128" y="99"/>
                        <a:pt x="99" y="128"/>
                        <a:pt x="64" y="128"/>
                      </a:cubicBezTo>
                      <a:close/>
                      <a:moveTo>
                        <a:pt x="64" y="6"/>
                      </a:moveTo>
                      <a:cubicBezTo>
                        <a:pt x="32" y="6"/>
                        <a:pt x="6" y="32"/>
                        <a:pt x="6" y="64"/>
                      </a:cubicBezTo>
                      <a:cubicBezTo>
                        <a:pt x="6" y="96"/>
                        <a:pt x="32" y="122"/>
                        <a:pt x="64" y="122"/>
                      </a:cubicBezTo>
                      <a:cubicBezTo>
                        <a:pt x="96" y="122"/>
                        <a:pt x="122" y="96"/>
                        <a:pt x="122" y="64"/>
                      </a:cubicBezTo>
                      <a:cubicBezTo>
                        <a:pt x="122" y="32"/>
                        <a:pt x="96" y="6"/>
                        <a:pt x="6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12" name="Oval 151">
                  <a:extLst>
                    <a:ext uri="{FF2B5EF4-FFF2-40B4-BE49-F238E27FC236}">
                      <a16:creationId xmlns:a16="http://schemas.microsoft.com/office/drawing/2014/main" id="{C08862A0-E96A-6FD4-539D-E70CC88FFA84}"/>
                    </a:ext>
                  </a:extLst>
                </p:cNvPr>
                <p:cNvSpPr>
                  <a:spLocks noChangeArrowheads="1"/>
                </p:cNvSpPr>
                <p:nvPr/>
              </p:nvSpPr>
              <p:spPr bwMode="auto">
                <a:xfrm>
                  <a:off x="4055" y="1463"/>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13" name="Freeform 152">
                  <a:extLst>
                    <a:ext uri="{FF2B5EF4-FFF2-40B4-BE49-F238E27FC236}">
                      <a16:creationId xmlns:a16="http://schemas.microsoft.com/office/drawing/2014/main" id="{142FFA39-1DD7-C0DB-CB9A-A4E89C5BF718}"/>
                    </a:ext>
                  </a:extLst>
                </p:cNvPr>
                <p:cNvSpPr>
                  <a:spLocks/>
                </p:cNvSpPr>
                <p:nvPr/>
              </p:nvSpPr>
              <p:spPr bwMode="auto">
                <a:xfrm>
                  <a:off x="4058" y="1501"/>
                  <a:ext cx="12" cy="76"/>
                </a:xfrm>
                <a:custGeom>
                  <a:avLst/>
                  <a:gdLst>
                    <a:gd name="T0" fmla="*/ 3 w 6"/>
                    <a:gd name="T1" fmla="*/ 36 h 36"/>
                    <a:gd name="T2" fmla="*/ 0 w 6"/>
                    <a:gd name="T3" fmla="*/ 33 h 36"/>
                    <a:gd name="T4" fmla="*/ 0 w 6"/>
                    <a:gd name="T5" fmla="*/ 3 h 36"/>
                    <a:gd name="T6" fmla="*/ 3 w 6"/>
                    <a:gd name="T7" fmla="*/ 0 h 36"/>
                    <a:gd name="T8" fmla="*/ 6 w 6"/>
                    <a:gd name="T9" fmla="*/ 3 h 36"/>
                    <a:gd name="T10" fmla="*/ 6 w 6"/>
                    <a:gd name="T11" fmla="*/ 33 h 36"/>
                    <a:gd name="T12" fmla="*/ 3 w 6"/>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6" h="36">
                      <a:moveTo>
                        <a:pt x="3" y="36"/>
                      </a:moveTo>
                      <a:cubicBezTo>
                        <a:pt x="2" y="36"/>
                        <a:pt x="0" y="34"/>
                        <a:pt x="0" y="33"/>
                      </a:cubicBezTo>
                      <a:cubicBezTo>
                        <a:pt x="0" y="3"/>
                        <a:pt x="0" y="3"/>
                        <a:pt x="0" y="3"/>
                      </a:cubicBezTo>
                      <a:cubicBezTo>
                        <a:pt x="0" y="2"/>
                        <a:pt x="2" y="0"/>
                        <a:pt x="3" y="0"/>
                      </a:cubicBezTo>
                      <a:cubicBezTo>
                        <a:pt x="5" y="0"/>
                        <a:pt x="6" y="2"/>
                        <a:pt x="6" y="3"/>
                      </a:cubicBezTo>
                      <a:cubicBezTo>
                        <a:pt x="6" y="33"/>
                        <a:pt x="6" y="33"/>
                        <a:pt x="6" y="33"/>
                      </a:cubicBezTo>
                      <a:cubicBezTo>
                        <a:pt x="6" y="34"/>
                        <a:pt x="5" y="3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grpSp>
    </p:spTree>
    <p:extLst>
      <p:ext uri="{BB962C8B-B14F-4D97-AF65-F5344CB8AC3E}">
        <p14:creationId xmlns:p14="http://schemas.microsoft.com/office/powerpoint/2010/main" val="32533051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ECCCB565-E556-836D-E4FF-335B2184F44E}"/>
              </a:ext>
            </a:extLst>
          </p:cNvPr>
          <p:cNvPicPr>
            <a:picLocks noChangeAspect="1"/>
          </p:cNvPicPr>
          <p:nvPr/>
        </p:nvPicPr>
        <p:blipFill>
          <a:blip r:embed="rId3">
            <a:extLst>
              <a:ext uri="{28A0092B-C50C-407E-A947-70E740481C1C}">
                <a14:useLocalDpi xmlns:a14="http://schemas.microsoft.com/office/drawing/2010/main" val="0"/>
              </a:ext>
            </a:extLst>
          </a:blip>
          <a:srcRect t="10733" b="12865"/>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Case</a:t>
            </a:r>
          </a:p>
          <a:p>
            <a:r>
              <a:rPr lang="sv-SE" dirty="0">
                <a:solidFill>
                  <a:schemeClr val="tx1"/>
                </a:solidFill>
              </a:rPr>
              <a:t>Nu ska ni få jobba med </a:t>
            </a:r>
            <a:r>
              <a:rPr lang="sv-SE" dirty="0" err="1">
                <a:solidFill>
                  <a:schemeClr val="tx1"/>
                </a:solidFill>
              </a:rPr>
              <a:t>case</a:t>
            </a:r>
            <a:endParaRPr lang="sv-SE" b="1" dirty="0">
              <a:solidFill>
                <a:schemeClr val="tx1"/>
              </a:solidFill>
            </a:endParaRPr>
          </a:p>
        </p:txBody>
      </p:sp>
      <p:grpSp>
        <p:nvGrpSpPr>
          <p:cNvPr id="39" name="Grupp 38">
            <a:extLst>
              <a:ext uri="{FF2B5EF4-FFF2-40B4-BE49-F238E27FC236}">
                <a16:creationId xmlns:a16="http://schemas.microsoft.com/office/drawing/2014/main" id="{0A5F7215-2388-96EE-EC4F-BF87C7FE75F0}"/>
              </a:ext>
            </a:extLst>
          </p:cNvPr>
          <p:cNvGrpSpPr/>
          <p:nvPr/>
        </p:nvGrpSpPr>
        <p:grpSpPr>
          <a:xfrm>
            <a:off x="822302" y="1361654"/>
            <a:ext cx="5796643" cy="4134690"/>
            <a:chOff x="623392" y="1916832"/>
            <a:chExt cx="5796643" cy="4134690"/>
          </a:xfrm>
        </p:grpSpPr>
        <p:grpSp>
          <p:nvGrpSpPr>
            <p:cNvPr id="26" name="Grupp 25">
              <a:extLst>
                <a:ext uri="{FF2B5EF4-FFF2-40B4-BE49-F238E27FC236}">
                  <a16:creationId xmlns:a16="http://schemas.microsoft.com/office/drawing/2014/main" id="{6F92B783-23AB-C778-D481-905362FAED2E}"/>
                </a:ext>
              </a:extLst>
            </p:cNvPr>
            <p:cNvGrpSpPr/>
            <p:nvPr/>
          </p:nvGrpSpPr>
          <p:grpSpPr>
            <a:xfrm>
              <a:off x="623392" y="1916832"/>
              <a:ext cx="5796643" cy="864096"/>
              <a:chOff x="623392" y="1916832"/>
              <a:chExt cx="5796643" cy="864096"/>
            </a:xfrm>
          </p:grpSpPr>
          <p:sp>
            <p:nvSpPr>
              <p:cNvPr id="9" name="Pil: höger 8">
                <a:extLst>
                  <a:ext uri="{FF2B5EF4-FFF2-40B4-BE49-F238E27FC236}">
                    <a16:creationId xmlns:a16="http://schemas.microsoft.com/office/drawing/2014/main" id="{EFF2A651-C725-BA5F-0DC0-E1A55EC78DED}"/>
                  </a:ext>
                </a:extLst>
              </p:cNvPr>
              <p:cNvSpPr/>
              <p:nvPr/>
            </p:nvSpPr>
            <p:spPr>
              <a:xfrm>
                <a:off x="623392" y="1916832"/>
                <a:ext cx="936104" cy="864096"/>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sp>
            <p:nvSpPr>
              <p:cNvPr id="10" name="Rektangel 9">
                <a:extLst>
                  <a:ext uri="{FF2B5EF4-FFF2-40B4-BE49-F238E27FC236}">
                    <a16:creationId xmlns:a16="http://schemas.microsoft.com/office/drawing/2014/main" id="{A37482AE-7900-7DC3-4DC1-2DD2C536A9D6}"/>
                  </a:ext>
                </a:extLst>
              </p:cNvPr>
              <p:cNvSpPr/>
              <p:nvPr/>
            </p:nvSpPr>
            <p:spPr>
              <a:xfrm>
                <a:off x="1739515" y="1916832"/>
                <a:ext cx="4680520" cy="864096"/>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dirty="0"/>
                  <a:t>Två </a:t>
                </a:r>
                <a:r>
                  <a:rPr lang="sv-SE" dirty="0" err="1"/>
                  <a:t>case</a:t>
                </a:r>
                <a:endParaRPr lang="sv-SE" dirty="0"/>
              </a:p>
            </p:txBody>
          </p:sp>
        </p:grpSp>
        <p:grpSp>
          <p:nvGrpSpPr>
            <p:cNvPr id="25" name="Grupp 24">
              <a:extLst>
                <a:ext uri="{FF2B5EF4-FFF2-40B4-BE49-F238E27FC236}">
                  <a16:creationId xmlns:a16="http://schemas.microsoft.com/office/drawing/2014/main" id="{B541A221-242B-7863-0F38-A79F38CBE035}"/>
                </a:ext>
              </a:extLst>
            </p:cNvPr>
            <p:cNvGrpSpPr/>
            <p:nvPr/>
          </p:nvGrpSpPr>
          <p:grpSpPr>
            <a:xfrm>
              <a:off x="623392" y="3007030"/>
              <a:ext cx="5796643" cy="864096"/>
              <a:chOff x="623392" y="3060300"/>
              <a:chExt cx="5796643" cy="864096"/>
            </a:xfrm>
          </p:grpSpPr>
          <p:sp>
            <p:nvSpPr>
              <p:cNvPr id="11" name="Pil: höger 10">
                <a:extLst>
                  <a:ext uri="{FF2B5EF4-FFF2-40B4-BE49-F238E27FC236}">
                    <a16:creationId xmlns:a16="http://schemas.microsoft.com/office/drawing/2014/main" id="{FDE51E0F-35D9-923B-33ED-5F911B5C23E4}"/>
                  </a:ext>
                </a:extLst>
              </p:cNvPr>
              <p:cNvSpPr/>
              <p:nvPr/>
            </p:nvSpPr>
            <p:spPr>
              <a:xfrm>
                <a:off x="623392" y="3060300"/>
                <a:ext cx="936104" cy="864096"/>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sp>
            <p:nvSpPr>
              <p:cNvPr id="12" name="Rektangel 11">
                <a:extLst>
                  <a:ext uri="{FF2B5EF4-FFF2-40B4-BE49-F238E27FC236}">
                    <a16:creationId xmlns:a16="http://schemas.microsoft.com/office/drawing/2014/main" id="{1CC60DAA-118E-C6F6-24F4-1FBC96D64A21}"/>
                  </a:ext>
                </a:extLst>
              </p:cNvPr>
              <p:cNvSpPr/>
              <p:nvPr/>
            </p:nvSpPr>
            <p:spPr>
              <a:xfrm>
                <a:off x="1739515" y="3060300"/>
                <a:ext cx="4680520" cy="864096"/>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dirty="0"/>
                  <a:t>Diskutera i bikupor</a:t>
                </a:r>
              </a:p>
            </p:txBody>
          </p:sp>
        </p:grpSp>
        <p:grpSp>
          <p:nvGrpSpPr>
            <p:cNvPr id="24" name="Grupp 23">
              <a:extLst>
                <a:ext uri="{FF2B5EF4-FFF2-40B4-BE49-F238E27FC236}">
                  <a16:creationId xmlns:a16="http://schemas.microsoft.com/office/drawing/2014/main" id="{314A1075-6C62-2939-1912-8B065E5BAB60}"/>
                </a:ext>
              </a:extLst>
            </p:cNvPr>
            <p:cNvGrpSpPr/>
            <p:nvPr/>
          </p:nvGrpSpPr>
          <p:grpSpPr>
            <a:xfrm>
              <a:off x="623392" y="4097228"/>
              <a:ext cx="5796643" cy="864096"/>
              <a:chOff x="623392" y="4166784"/>
              <a:chExt cx="5796643" cy="864096"/>
            </a:xfrm>
          </p:grpSpPr>
          <p:sp>
            <p:nvSpPr>
              <p:cNvPr id="14" name="Pil: höger 13">
                <a:extLst>
                  <a:ext uri="{FF2B5EF4-FFF2-40B4-BE49-F238E27FC236}">
                    <a16:creationId xmlns:a16="http://schemas.microsoft.com/office/drawing/2014/main" id="{0C56EB83-0F28-7159-E48B-894EBFF14BCC}"/>
                  </a:ext>
                </a:extLst>
              </p:cNvPr>
              <p:cNvSpPr/>
              <p:nvPr/>
            </p:nvSpPr>
            <p:spPr>
              <a:xfrm>
                <a:off x="623392" y="4166784"/>
                <a:ext cx="936104" cy="864096"/>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sp>
            <p:nvSpPr>
              <p:cNvPr id="20" name="Rektangel 19">
                <a:extLst>
                  <a:ext uri="{FF2B5EF4-FFF2-40B4-BE49-F238E27FC236}">
                    <a16:creationId xmlns:a16="http://schemas.microsoft.com/office/drawing/2014/main" id="{E3E387BB-437E-4350-C0D8-0558181815BC}"/>
                  </a:ext>
                </a:extLst>
              </p:cNvPr>
              <p:cNvSpPr/>
              <p:nvPr/>
            </p:nvSpPr>
            <p:spPr>
              <a:xfrm>
                <a:off x="1739515" y="4166784"/>
                <a:ext cx="4680520" cy="864096"/>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dirty="0"/>
                  <a:t>Du är handläggare</a:t>
                </a:r>
              </a:p>
              <a:p>
                <a:r>
                  <a:rPr lang="sv-SE" dirty="0"/>
                  <a:t>Rösta via </a:t>
                </a:r>
                <a:r>
                  <a:rPr lang="sv-SE" dirty="0" err="1"/>
                  <a:t>menti</a:t>
                </a:r>
                <a:r>
                  <a:rPr lang="sv-SE" dirty="0"/>
                  <a:t> – bevilja eller avslå</a:t>
                </a:r>
              </a:p>
            </p:txBody>
          </p:sp>
        </p:grpSp>
        <p:grpSp>
          <p:nvGrpSpPr>
            <p:cNvPr id="23" name="Grupp 22">
              <a:extLst>
                <a:ext uri="{FF2B5EF4-FFF2-40B4-BE49-F238E27FC236}">
                  <a16:creationId xmlns:a16="http://schemas.microsoft.com/office/drawing/2014/main" id="{E7AB9DD1-1394-CE76-3E8F-B3DB0A6E16F3}"/>
                </a:ext>
              </a:extLst>
            </p:cNvPr>
            <p:cNvGrpSpPr/>
            <p:nvPr/>
          </p:nvGrpSpPr>
          <p:grpSpPr>
            <a:xfrm>
              <a:off x="623392" y="5187426"/>
              <a:ext cx="5796643" cy="864096"/>
              <a:chOff x="623392" y="5187426"/>
              <a:chExt cx="5796643" cy="864096"/>
            </a:xfrm>
          </p:grpSpPr>
          <p:sp>
            <p:nvSpPr>
              <p:cNvPr id="21" name="Pil: höger 20">
                <a:extLst>
                  <a:ext uri="{FF2B5EF4-FFF2-40B4-BE49-F238E27FC236}">
                    <a16:creationId xmlns:a16="http://schemas.microsoft.com/office/drawing/2014/main" id="{5FD31087-DEE6-3F4C-59D7-A9CD0D739327}"/>
                  </a:ext>
                </a:extLst>
              </p:cNvPr>
              <p:cNvSpPr/>
              <p:nvPr/>
            </p:nvSpPr>
            <p:spPr>
              <a:xfrm>
                <a:off x="623392" y="5187426"/>
                <a:ext cx="936104" cy="864096"/>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sp>
            <p:nvSpPr>
              <p:cNvPr id="22" name="Rektangel 21">
                <a:extLst>
                  <a:ext uri="{FF2B5EF4-FFF2-40B4-BE49-F238E27FC236}">
                    <a16:creationId xmlns:a16="http://schemas.microsoft.com/office/drawing/2014/main" id="{E23B0250-AEA4-43C3-5DA0-B14C81C13FC4}"/>
                  </a:ext>
                </a:extLst>
              </p:cNvPr>
              <p:cNvSpPr/>
              <p:nvPr/>
            </p:nvSpPr>
            <p:spPr>
              <a:xfrm>
                <a:off x="1739515" y="5187426"/>
                <a:ext cx="4680520" cy="864096"/>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dirty="0"/>
                  <a:t>Resultat och </a:t>
                </a:r>
                <a:r>
                  <a:rPr lang="sv-SE" dirty="0" err="1"/>
                  <a:t>typsvar</a:t>
                </a:r>
                <a:endParaRPr lang="sv-SE" dirty="0"/>
              </a:p>
            </p:txBody>
          </p:sp>
        </p:grpSp>
      </p:grpSp>
      <p:grpSp>
        <p:nvGrpSpPr>
          <p:cNvPr id="34" name="Group 267">
            <a:extLst>
              <a:ext uri="{FF2B5EF4-FFF2-40B4-BE49-F238E27FC236}">
                <a16:creationId xmlns:a16="http://schemas.microsoft.com/office/drawing/2014/main" id="{AC77F394-B3DE-6C54-D928-307298A0C999}"/>
              </a:ext>
            </a:extLst>
          </p:cNvPr>
          <p:cNvGrpSpPr>
            <a:grpSpLocks noChangeAspect="1"/>
          </p:cNvGrpSpPr>
          <p:nvPr/>
        </p:nvGrpSpPr>
        <p:grpSpPr bwMode="auto">
          <a:xfrm>
            <a:off x="7952619" y="1479931"/>
            <a:ext cx="2480635" cy="3898137"/>
            <a:chOff x="3875" y="2101"/>
            <a:chExt cx="105" cy="165"/>
          </a:xfrm>
          <a:solidFill>
            <a:schemeClr val="accent3"/>
          </a:solidFill>
        </p:grpSpPr>
        <p:sp>
          <p:nvSpPr>
            <p:cNvPr id="35" name="Freeform 271">
              <a:extLst>
                <a:ext uri="{FF2B5EF4-FFF2-40B4-BE49-F238E27FC236}">
                  <a16:creationId xmlns:a16="http://schemas.microsoft.com/office/drawing/2014/main" id="{3A95D9FC-8208-5989-BA96-5782B82519C5}"/>
                </a:ext>
              </a:extLst>
            </p:cNvPr>
            <p:cNvSpPr>
              <a:spLocks noEditPoints="1"/>
            </p:cNvSpPr>
            <p:nvPr/>
          </p:nvSpPr>
          <p:spPr bwMode="auto">
            <a:xfrm>
              <a:off x="3875" y="2101"/>
              <a:ext cx="105" cy="165"/>
            </a:xfrm>
            <a:custGeom>
              <a:avLst/>
              <a:gdLst>
                <a:gd name="T0" fmla="*/ 43 w 50"/>
                <a:gd name="T1" fmla="*/ 78 h 78"/>
                <a:gd name="T2" fmla="*/ 7 w 50"/>
                <a:gd name="T3" fmla="*/ 78 h 78"/>
                <a:gd name="T4" fmla="*/ 0 w 50"/>
                <a:gd name="T5" fmla="*/ 71 h 78"/>
                <a:gd name="T6" fmla="*/ 0 w 50"/>
                <a:gd name="T7" fmla="*/ 6 h 78"/>
                <a:gd name="T8" fmla="*/ 7 w 50"/>
                <a:gd name="T9" fmla="*/ 0 h 78"/>
                <a:gd name="T10" fmla="*/ 43 w 50"/>
                <a:gd name="T11" fmla="*/ 0 h 78"/>
                <a:gd name="T12" fmla="*/ 50 w 50"/>
                <a:gd name="T13" fmla="*/ 6 h 78"/>
                <a:gd name="T14" fmla="*/ 50 w 50"/>
                <a:gd name="T15" fmla="*/ 71 h 78"/>
                <a:gd name="T16" fmla="*/ 43 w 50"/>
                <a:gd name="T17" fmla="*/ 78 h 78"/>
                <a:gd name="T18" fmla="*/ 7 w 50"/>
                <a:gd name="T19" fmla="*/ 6 h 78"/>
                <a:gd name="T20" fmla="*/ 6 w 50"/>
                <a:gd name="T21" fmla="*/ 6 h 78"/>
                <a:gd name="T22" fmla="*/ 6 w 50"/>
                <a:gd name="T23" fmla="*/ 71 h 78"/>
                <a:gd name="T24" fmla="*/ 7 w 50"/>
                <a:gd name="T25" fmla="*/ 72 h 78"/>
                <a:gd name="T26" fmla="*/ 43 w 50"/>
                <a:gd name="T27" fmla="*/ 72 h 78"/>
                <a:gd name="T28" fmla="*/ 44 w 50"/>
                <a:gd name="T29" fmla="*/ 71 h 78"/>
                <a:gd name="T30" fmla="*/ 44 w 50"/>
                <a:gd name="T31" fmla="*/ 6 h 78"/>
                <a:gd name="T32" fmla="*/ 43 w 50"/>
                <a:gd name="T33" fmla="*/ 6 h 78"/>
                <a:gd name="T34" fmla="*/ 7 w 50"/>
                <a:gd name="T35" fmla="*/ 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78">
                  <a:moveTo>
                    <a:pt x="43" y="78"/>
                  </a:moveTo>
                  <a:cubicBezTo>
                    <a:pt x="7" y="78"/>
                    <a:pt x="7" y="78"/>
                    <a:pt x="7" y="78"/>
                  </a:cubicBezTo>
                  <a:cubicBezTo>
                    <a:pt x="3" y="78"/>
                    <a:pt x="0" y="74"/>
                    <a:pt x="0" y="71"/>
                  </a:cubicBezTo>
                  <a:cubicBezTo>
                    <a:pt x="0" y="6"/>
                    <a:pt x="0" y="6"/>
                    <a:pt x="0" y="6"/>
                  </a:cubicBezTo>
                  <a:cubicBezTo>
                    <a:pt x="0" y="3"/>
                    <a:pt x="3" y="0"/>
                    <a:pt x="7" y="0"/>
                  </a:cubicBezTo>
                  <a:cubicBezTo>
                    <a:pt x="43" y="0"/>
                    <a:pt x="43" y="0"/>
                    <a:pt x="43" y="0"/>
                  </a:cubicBezTo>
                  <a:cubicBezTo>
                    <a:pt x="47" y="0"/>
                    <a:pt x="50" y="3"/>
                    <a:pt x="50" y="6"/>
                  </a:cubicBezTo>
                  <a:cubicBezTo>
                    <a:pt x="50" y="71"/>
                    <a:pt x="50" y="71"/>
                    <a:pt x="50" y="71"/>
                  </a:cubicBezTo>
                  <a:cubicBezTo>
                    <a:pt x="50" y="74"/>
                    <a:pt x="47" y="78"/>
                    <a:pt x="43" y="78"/>
                  </a:cubicBezTo>
                  <a:close/>
                  <a:moveTo>
                    <a:pt x="7" y="6"/>
                  </a:moveTo>
                  <a:cubicBezTo>
                    <a:pt x="7" y="6"/>
                    <a:pt x="6" y="6"/>
                    <a:pt x="6" y="6"/>
                  </a:cubicBezTo>
                  <a:cubicBezTo>
                    <a:pt x="6" y="71"/>
                    <a:pt x="6" y="71"/>
                    <a:pt x="6" y="71"/>
                  </a:cubicBezTo>
                  <a:cubicBezTo>
                    <a:pt x="6" y="71"/>
                    <a:pt x="7" y="72"/>
                    <a:pt x="7" y="72"/>
                  </a:cubicBezTo>
                  <a:cubicBezTo>
                    <a:pt x="43" y="72"/>
                    <a:pt x="43" y="72"/>
                    <a:pt x="43" y="72"/>
                  </a:cubicBezTo>
                  <a:cubicBezTo>
                    <a:pt x="43" y="72"/>
                    <a:pt x="44" y="71"/>
                    <a:pt x="44" y="71"/>
                  </a:cubicBezTo>
                  <a:cubicBezTo>
                    <a:pt x="44" y="6"/>
                    <a:pt x="44" y="6"/>
                    <a:pt x="44" y="6"/>
                  </a:cubicBezTo>
                  <a:cubicBezTo>
                    <a:pt x="44" y="6"/>
                    <a:pt x="43" y="6"/>
                    <a:pt x="43" y="6"/>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6" name="Freeform 272">
              <a:extLst>
                <a:ext uri="{FF2B5EF4-FFF2-40B4-BE49-F238E27FC236}">
                  <a16:creationId xmlns:a16="http://schemas.microsoft.com/office/drawing/2014/main" id="{D0817BBF-3534-80F7-D286-BC237CA00BAD}"/>
                </a:ext>
              </a:extLst>
            </p:cNvPr>
            <p:cNvSpPr>
              <a:spLocks/>
            </p:cNvSpPr>
            <p:nvPr/>
          </p:nvSpPr>
          <p:spPr bwMode="auto">
            <a:xfrm>
              <a:off x="3875" y="2211"/>
              <a:ext cx="105" cy="13"/>
            </a:xfrm>
            <a:custGeom>
              <a:avLst/>
              <a:gdLst>
                <a:gd name="T0" fmla="*/ 47 w 50"/>
                <a:gd name="T1" fmla="*/ 6 h 6"/>
                <a:gd name="T2" fmla="*/ 3 w 50"/>
                <a:gd name="T3" fmla="*/ 6 h 6"/>
                <a:gd name="T4" fmla="*/ 0 w 50"/>
                <a:gd name="T5" fmla="*/ 3 h 6"/>
                <a:gd name="T6" fmla="*/ 3 w 50"/>
                <a:gd name="T7" fmla="*/ 0 h 6"/>
                <a:gd name="T8" fmla="*/ 47 w 50"/>
                <a:gd name="T9" fmla="*/ 0 h 6"/>
                <a:gd name="T10" fmla="*/ 50 w 50"/>
                <a:gd name="T11" fmla="*/ 3 h 6"/>
                <a:gd name="T12" fmla="*/ 47 w 5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0" h="6">
                  <a:moveTo>
                    <a:pt x="47" y="6"/>
                  </a:moveTo>
                  <a:cubicBezTo>
                    <a:pt x="3" y="6"/>
                    <a:pt x="3" y="6"/>
                    <a:pt x="3" y="6"/>
                  </a:cubicBezTo>
                  <a:cubicBezTo>
                    <a:pt x="2" y="6"/>
                    <a:pt x="0" y="5"/>
                    <a:pt x="0" y="3"/>
                  </a:cubicBezTo>
                  <a:cubicBezTo>
                    <a:pt x="0" y="1"/>
                    <a:pt x="2" y="0"/>
                    <a:pt x="3" y="0"/>
                  </a:cubicBezTo>
                  <a:cubicBezTo>
                    <a:pt x="47" y="0"/>
                    <a:pt x="47" y="0"/>
                    <a:pt x="47" y="0"/>
                  </a:cubicBezTo>
                  <a:cubicBezTo>
                    <a:pt x="48" y="0"/>
                    <a:pt x="50" y="1"/>
                    <a:pt x="50" y="3"/>
                  </a:cubicBezTo>
                  <a:cubicBezTo>
                    <a:pt x="50" y="5"/>
                    <a:pt x="48" y="6"/>
                    <a:pt x="4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7" name="Freeform 273">
              <a:extLst>
                <a:ext uri="{FF2B5EF4-FFF2-40B4-BE49-F238E27FC236}">
                  <a16:creationId xmlns:a16="http://schemas.microsoft.com/office/drawing/2014/main" id="{F12DBC24-5574-D63E-35B2-A4C6F5A28BBD}"/>
                </a:ext>
              </a:extLst>
            </p:cNvPr>
            <p:cNvSpPr>
              <a:spLocks/>
            </p:cNvSpPr>
            <p:nvPr/>
          </p:nvSpPr>
          <p:spPr bwMode="auto">
            <a:xfrm>
              <a:off x="3875" y="2126"/>
              <a:ext cx="105" cy="13"/>
            </a:xfrm>
            <a:custGeom>
              <a:avLst/>
              <a:gdLst>
                <a:gd name="T0" fmla="*/ 47 w 50"/>
                <a:gd name="T1" fmla="*/ 6 h 6"/>
                <a:gd name="T2" fmla="*/ 3 w 50"/>
                <a:gd name="T3" fmla="*/ 6 h 6"/>
                <a:gd name="T4" fmla="*/ 0 w 50"/>
                <a:gd name="T5" fmla="*/ 3 h 6"/>
                <a:gd name="T6" fmla="*/ 3 w 50"/>
                <a:gd name="T7" fmla="*/ 0 h 6"/>
                <a:gd name="T8" fmla="*/ 47 w 50"/>
                <a:gd name="T9" fmla="*/ 0 h 6"/>
                <a:gd name="T10" fmla="*/ 50 w 50"/>
                <a:gd name="T11" fmla="*/ 3 h 6"/>
                <a:gd name="T12" fmla="*/ 47 w 50"/>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50" h="6">
                  <a:moveTo>
                    <a:pt x="47" y="6"/>
                  </a:moveTo>
                  <a:cubicBezTo>
                    <a:pt x="3" y="6"/>
                    <a:pt x="3" y="6"/>
                    <a:pt x="3" y="6"/>
                  </a:cubicBezTo>
                  <a:cubicBezTo>
                    <a:pt x="2" y="6"/>
                    <a:pt x="0" y="4"/>
                    <a:pt x="0" y="3"/>
                  </a:cubicBezTo>
                  <a:cubicBezTo>
                    <a:pt x="0" y="1"/>
                    <a:pt x="2" y="0"/>
                    <a:pt x="3" y="0"/>
                  </a:cubicBezTo>
                  <a:cubicBezTo>
                    <a:pt x="47" y="0"/>
                    <a:pt x="47" y="0"/>
                    <a:pt x="47" y="0"/>
                  </a:cubicBezTo>
                  <a:cubicBezTo>
                    <a:pt x="48" y="0"/>
                    <a:pt x="50" y="1"/>
                    <a:pt x="50" y="3"/>
                  </a:cubicBezTo>
                  <a:cubicBezTo>
                    <a:pt x="50" y="4"/>
                    <a:pt x="48" y="6"/>
                    <a:pt x="47"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8" name="Oval 274">
              <a:extLst>
                <a:ext uri="{FF2B5EF4-FFF2-40B4-BE49-F238E27FC236}">
                  <a16:creationId xmlns:a16="http://schemas.microsoft.com/office/drawing/2014/main" id="{E4F558DC-1F4D-727A-F4F5-84FF9BDF93E8}"/>
                </a:ext>
              </a:extLst>
            </p:cNvPr>
            <p:cNvSpPr>
              <a:spLocks noChangeArrowheads="1"/>
            </p:cNvSpPr>
            <p:nvPr/>
          </p:nvSpPr>
          <p:spPr bwMode="auto">
            <a:xfrm>
              <a:off x="3921" y="2232"/>
              <a:ext cx="13" cy="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
        <p:nvSpPr>
          <p:cNvPr id="40" name="Rektangel 39">
            <a:extLst>
              <a:ext uri="{FF2B5EF4-FFF2-40B4-BE49-F238E27FC236}">
                <a16:creationId xmlns:a16="http://schemas.microsoft.com/office/drawing/2014/main" id="{F594F47E-1A1A-98CC-5280-556FB0414BA6}"/>
              </a:ext>
            </a:extLst>
          </p:cNvPr>
          <p:cNvSpPr/>
          <p:nvPr/>
        </p:nvSpPr>
        <p:spPr>
          <a:xfrm>
            <a:off x="8256240" y="2780928"/>
            <a:ext cx="1872208"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400" dirty="0">
                <a:solidFill>
                  <a:schemeClr val="tx1"/>
                </a:solidFill>
              </a:rPr>
              <a:t>MENTI NUMMER:</a:t>
            </a:r>
          </a:p>
        </p:txBody>
      </p:sp>
    </p:spTree>
    <p:extLst>
      <p:ext uri="{BB962C8B-B14F-4D97-AF65-F5344CB8AC3E}">
        <p14:creationId xmlns:p14="http://schemas.microsoft.com/office/powerpoint/2010/main" val="38866101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ECCCB565-E556-836D-E4FF-335B2184F44E}"/>
              </a:ext>
            </a:extLst>
          </p:cNvPr>
          <p:cNvPicPr>
            <a:picLocks noChangeAspect="1"/>
          </p:cNvPicPr>
          <p:nvPr/>
        </p:nvPicPr>
        <p:blipFill>
          <a:blip r:embed="rId3">
            <a:extLst>
              <a:ext uri="{28A0092B-C50C-407E-A947-70E740481C1C}">
                <a14:useLocalDpi xmlns:a14="http://schemas.microsoft.com/office/drawing/2010/main" val="0"/>
              </a:ext>
            </a:extLst>
          </a:blip>
          <a:srcRect t="10733" b="12865"/>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Case</a:t>
            </a:r>
          </a:p>
          <a:p>
            <a:r>
              <a:rPr lang="sv-SE" dirty="0">
                <a:solidFill>
                  <a:schemeClr val="tx1"/>
                </a:solidFill>
              </a:rPr>
              <a:t>1. Anna</a:t>
            </a:r>
            <a:endParaRPr lang="sv-SE" dirty="0">
              <a:solidFill>
                <a:schemeClr val="bg1"/>
              </a:solidFill>
            </a:endParaRPr>
          </a:p>
        </p:txBody>
      </p:sp>
      <p:sp>
        <p:nvSpPr>
          <p:cNvPr id="4" name="Platshållare för innehåll 2">
            <a:extLst>
              <a:ext uri="{FF2B5EF4-FFF2-40B4-BE49-F238E27FC236}">
                <a16:creationId xmlns:a16="http://schemas.microsoft.com/office/drawing/2014/main" id="{D4EFC1FB-AAB2-DACB-A5AB-65C2A019D4BB}"/>
              </a:ext>
            </a:extLst>
          </p:cNvPr>
          <p:cNvSpPr>
            <a:spLocks noGrp="1"/>
          </p:cNvSpPr>
          <p:nvPr>
            <p:ph idx="1"/>
          </p:nvPr>
        </p:nvSpPr>
        <p:spPr>
          <a:xfrm>
            <a:off x="425071" y="1209806"/>
            <a:ext cx="11341857" cy="5117218"/>
          </a:xfrm>
        </p:spPr>
        <p:txBody>
          <a:bodyPr/>
          <a:lstStyle/>
          <a:p>
            <a:r>
              <a:rPr lang="sv-SE" dirty="0"/>
              <a:t>62 år, Jobbar heltid</a:t>
            </a:r>
          </a:p>
          <a:p>
            <a:r>
              <a:rPr lang="sv-SE" dirty="0"/>
              <a:t>Har en skuldbörda på 711 000 kr, merparten är 3-7 år gamla</a:t>
            </a:r>
          </a:p>
          <a:p>
            <a:r>
              <a:rPr lang="sv-SE" dirty="0"/>
              <a:t>Skuldsättningen började då gäldenären separerade och behövde skaffa egen bostad och nytt bohag och situationen eskalerade när hon blev sjukskriven</a:t>
            </a:r>
          </a:p>
          <a:p>
            <a:r>
              <a:rPr lang="sv-SE" dirty="0"/>
              <a:t>Hon har en skatteskuld på 20 000 kr (jämkat för räntekostnader) och en bötesskuld på 9 600 kr (dömdes för ringa stöld för 2 mån sedan, begått för 6 mån sedan). </a:t>
            </a:r>
          </a:p>
          <a:p>
            <a:r>
              <a:rPr lang="sv-SE" dirty="0"/>
              <a:t>Har löneutmätning, pratat med familj och vänner om sin situation, åtgärdat preliminärskatten och uppger att det är tufft, men att hon kommer att klara sig framöver.</a:t>
            </a:r>
          </a:p>
        </p:txBody>
      </p:sp>
      <p:sp>
        <p:nvSpPr>
          <p:cNvPr id="8" name="Ellips 7">
            <a:extLst>
              <a:ext uri="{FF2B5EF4-FFF2-40B4-BE49-F238E27FC236}">
                <a16:creationId xmlns:a16="http://schemas.microsoft.com/office/drawing/2014/main" id="{55344E72-0F87-DBE3-1C2A-F941575A8895}"/>
              </a:ext>
            </a:extLst>
          </p:cNvPr>
          <p:cNvSpPr/>
          <p:nvPr/>
        </p:nvSpPr>
        <p:spPr>
          <a:xfrm>
            <a:off x="10272464" y="107130"/>
            <a:ext cx="1800000" cy="180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6" name="Bildobjekt 5">
            <a:extLst>
              <a:ext uri="{FF2B5EF4-FFF2-40B4-BE49-F238E27FC236}">
                <a16:creationId xmlns:a16="http://schemas.microsoft.com/office/drawing/2014/main" id="{02185E82-5F52-36AB-373B-B8BA2FAF8A4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18730" y="353396"/>
            <a:ext cx="1307468" cy="1307468"/>
          </a:xfrm>
          <a:prstGeom prst="rect">
            <a:avLst/>
          </a:prstGeom>
        </p:spPr>
      </p:pic>
    </p:spTree>
    <p:extLst>
      <p:ext uri="{BB962C8B-B14F-4D97-AF65-F5344CB8AC3E}">
        <p14:creationId xmlns:p14="http://schemas.microsoft.com/office/powerpoint/2010/main" val="42400395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ECCCB565-E556-836D-E4FF-335B2184F44E}"/>
              </a:ext>
            </a:extLst>
          </p:cNvPr>
          <p:cNvPicPr>
            <a:picLocks noChangeAspect="1"/>
          </p:cNvPicPr>
          <p:nvPr/>
        </p:nvPicPr>
        <p:blipFill>
          <a:blip r:embed="rId3">
            <a:extLst>
              <a:ext uri="{28A0092B-C50C-407E-A947-70E740481C1C}">
                <a14:useLocalDpi xmlns:a14="http://schemas.microsoft.com/office/drawing/2010/main" val="0"/>
              </a:ext>
            </a:extLst>
          </a:blip>
          <a:srcRect t="10733" b="12865"/>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Case</a:t>
            </a:r>
          </a:p>
          <a:p>
            <a:r>
              <a:rPr lang="sv-SE" dirty="0" err="1">
                <a:solidFill>
                  <a:schemeClr val="tx1"/>
                </a:solidFill>
              </a:rPr>
              <a:t>Typsvar</a:t>
            </a:r>
            <a:r>
              <a:rPr lang="sv-SE" dirty="0">
                <a:solidFill>
                  <a:schemeClr val="tx1"/>
                </a:solidFill>
              </a:rPr>
              <a:t> Anna</a:t>
            </a:r>
            <a:endParaRPr lang="sv-SE" dirty="0">
              <a:solidFill>
                <a:schemeClr val="bg1"/>
              </a:solidFill>
            </a:endParaRPr>
          </a:p>
        </p:txBody>
      </p:sp>
      <p:grpSp>
        <p:nvGrpSpPr>
          <p:cNvPr id="38" name="Grupp 37">
            <a:extLst>
              <a:ext uri="{FF2B5EF4-FFF2-40B4-BE49-F238E27FC236}">
                <a16:creationId xmlns:a16="http://schemas.microsoft.com/office/drawing/2014/main" id="{007D5923-E613-3FE3-F829-3FAF408C5480}"/>
              </a:ext>
            </a:extLst>
          </p:cNvPr>
          <p:cNvGrpSpPr/>
          <p:nvPr/>
        </p:nvGrpSpPr>
        <p:grpSpPr>
          <a:xfrm>
            <a:off x="1280316" y="1988840"/>
            <a:ext cx="4536504" cy="2916324"/>
            <a:chOff x="983432" y="1988840"/>
            <a:chExt cx="4536504" cy="2916324"/>
          </a:xfrm>
        </p:grpSpPr>
        <p:sp>
          <p:nvSpPr>
            <p:cNvPr id="18" name="Rektangel 17">
              <a:extLst>
                <a:ext uri="{FF2B5EF4-FFF2-40B4-BE49-F238E27FC236}">
                  <a16:creationId xmlns:a16="http://schemas.microsoft.com/office/drawing/2014/main" id="{42401166-340F-5A00-9BEE-859935DE84A2}"/>
                </a:ext>
              </a:extLst>
            </p:cNvPr>
            <p:cNvSpPr/>
            <p:nvPr/>
          </p:nvSpPr>
          <p:spPr>
            <a:xfrm>
              <a:off x="1271463" y="1988840"/>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Merparten av skulderna är 3-7 år gamla</a:t>
              </a:r>
              <a:endParaRPr lang="sv-SE" sz="1400" dirty="0">
                <a:latin typeface="+mj-lt"/>
              </a:endParaRPr>
            </a:p>
          </p:txBody>
        </p:sp>
        <p:sp>
          <p:nvSpPr>
            <p:cNvPr id="19" name="Rektangel 18">
              <a:extLst>
                <a:ext uri="{FF2B5EF4-FFF2-40B4-BE49-F238E27FC236}">
                  <a16:creationId xmlns:a16="http://schemas.microsoft.com/office/drawing/2014/main" id="{30C81530-AF89-F216-DB36-B9FEBC5EB3AC}"/>
                </a:ext>
              </a:extLst>
            </p:cNvPr>
            <p:cNvSpPr/>
            <p:nvPr/>
          </p:nvSpPr>
          <p:spPr>
            <a:xfrm>
              <a:off x="1271463" y="2816932"/>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Skulderna främst uppstått på grund av en separation</a:t>
              </a:r>
              <a:endParaRPr lang="sv-SE" sz="1400" dirty="0">
                <a:latin typeface="+mj-lt"/>
              </a:endParaRPr>
            </a:p>
          </p:txBody>
        </p:sp>
        <p:sp>
          <p:nvSpPr>
            <p:cNvPr id="20" name="Rektangel 19">
              <a:extLst>
                <a:ext uri="{FF2B5EF4-FFF2-40B4-BE49-F238E27FC236}">
                  <a16:creationId xmlns:a16="http://schemas.microsoft.com/office/drawing/2014/main" id="{2C35C356-0482-DDAF-B425-13696053E244}"/>
                </a:ext>
              </a:extLst>
            </p:cNvPr>
            <p:cNvSpPr/>
            <p:nvPr/>
          </p:nvSpPr>
          <p:spPr>
            <a:xfrm>
              <a:off x="1271463" y="3645024"/>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Betala på skulderna när de uppstod</a:t>
              </a:r>
              <a:endParaRPr lang="sv-SE" sz="1400" dirty="0">
                <a:latin typeface="+mj-lt"/>
              </a:endParaRPr>
            </a:p>
          </p:txBody>
        </p:sp>
        <p:sp>
          <p:nvSpPr>
            <p:cNvPr id="21" name="Rektangel 20">
              <a:extLst>
                <a:ext uri="{FF2B5EF4-FFF2-40B4-BE49-F238E27FC236}">
                  <a16:creationId xmlns:a16="http://schemas.microsoft.com/office/drawing/2014/main" id="{E5E2D269-8538-7113-AF67-973F561494FF}"/>
                </a:ext>
              </a:extLst>
            </p:cNvPr>
            <p:cNvSpPr/>
            <p:nvPr/>
          </p:nvSpPr>
          <p:spPr>
            <a:xfrm>
              <a:off x="1271463" y="4473116"/>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Vidtagit åtgärder för att undvika fortsatta skatteskulder </a:t>
              </a:r>
              <a:endParaRPr lang="sv-SE" sz="1400" dirty="0">
                <a:latin typeface="+mj-lt"/>
              </a:endParaRPr>
            </a:p>
          </p:txBody>
        </p:sp>
        <p:sp>
          <p:nvSpPr>
            <p:cNvPr id="28" name="Pil: höger 27">
              <a:extLst>
                <a:ext uri="{FF2B5EF4-FFF2-40B4-BE49-F238E27FC236}">
                  <a16:creationId xmlns:a16="http://schemas.microsoft.com/office/drawing/2014/main" id="{43E8F3B7-1B90-B877-427D-25392434E8E6}"/>
                </a:ext>
              </a:extLst>
            </p:cNvPr>
            <p:cNvSpPr/>
            <p:nvPr/>
          </p:nvSpPr>
          <p:spPr>
            <a:xfrm>
              <a:off x="983432" y="2092310"/>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sp>
          <p:nvSpPr>
            <p:cNvPr id="29" name="Pil: höger 28">
              <a:extLst>
                <a:ext uri="{FF2B5EF4-FFF2-40B4-BE49-F238E27FC236}">
                  <a16:creationId xmlns:a16="http://schemas.microsoft.com/office/drawing/2014/main" id="{866E142F-4190-E43E-8004-466A491D6A58}"/>
                </a:ext>
              </a:extLst>
            </p:cNvPr>
            <p:cNvSpPr/>
            <p:nvPr/>
          </p:nvSpPr>
          <p:spPr>
            <a:xfrm>
              <a:off x="983432" y="2920402"/>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sp>
          <p:nvSpPr>
            <p:cNvPr id="31" name="Pil: höger 30">
              <a:extLst>
                <a:ext uri="{FF2B5EF4-FFF2-40B4-BE49-F238E27FC236}">
                  <a16:creationId xmlns:a16="http://schemas.microsoft.com/office/drawing/2014/main" id="{992FB998-C863-50A5-3ACE-FA30EA00CDC1}"/>
                </a:ext>
              </a:extLst>
            </p:cNvPr>
            <p:cNvSpPr/>
            <p:nvPr/>
          </p:nvSpPr>
          <p:spPr>
            <a:xfrm>
              <a:off x="983432" y="4576586"/>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sp>
          <p:nvSpPr>
            <p:cNvPr id="32" name="Pil: höger 31">
              <a:extLst>
                <a:ext uri="{FF2B5EF4-FFF2-40B4-BE49-F238E27FC236}">
                  <a16:creationId xmlns:a16="http://schemas.microsoft.com/office/drawing/2014/main" id="{B78FF7E8-A4BC-8EC8-03D1-C08B42FF0B6C}"/>
                </a:ext>
              </a:extLst>
            </p:cNvPr>
            <p:cNvSpPr/>
            <p:nvPr/>
          </p:nvSpPr>
          <p:spPr>
            <a:xfrm>
              <a:off x="983432" y="3748494"/>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grpSp>
      <p:grpSp>
        <p:nvGrpSpPr>
          <p:cNvPr id="39" name="Grupp 38">
            <a:extLst>
              <a:ext uri="{FF2B5EF4-FFF2-40B4-BE49-F238E27FC236}">
                <a16:creationId xmlns:a16="http://schemas.microsoft.com/office/drawing/2014/main" id="{A9106545-C650-3C73-B41B-836749AE8816}"/>
              </a:ext>
            </a:extLst>
          </p:cNvPr>
          <p:cNvGrpSpPr/>
          <p:nvPr/>
        </p:nvGrpSpPr>
        <p:grpSpPr>
          <a:xfrm>
            <a:off x="6384030" y="1995150"/>
            <a:ext cx="4536506" cy="2916324"/>
            <a:chOff x="6672064" y="1988840"/>
            <a:chExt cx="4536506" cy="2916324"/>
          </a:xfrm>
        </p:grpSpPr>
        <p:sp>
          <p:nvSpPr>
            <p:cNvPr id="23" name="Rektangel 22">
              <a:extLst>
                <a:ext uri="{FF2B5EF4-FFF2-40B4-BE49-F238E27FC236}">
                  <a16:creationId xmlns:a16="http://schemas.microsoft.com/office/drawing/2014/main" id="{8B6040B8-BDE6-FEAB-B896-6142D7DEE0E6}"/>
                </a:ext>
              </a:extLst>
            </p:cNvPr>
            <p:cNvSpPr/>
            <p:nvPr/>
          </p:nvSpPr>
          <p:spPr>
            <a:xfrm>
              <a:off x="6960097" y="1988840"/>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Hon inte verkar ha tagit vara på sin rätt till bohag vid separation </a:t>
              </a:r>
              <a:endParaRPr lang="sv-SE" sz="1400" dirty="0">
                <a:latin typeface="+mj-lt"/>
              </a:endParaRPr>
            </a:p>
          </p:txBody>
        </p:sp>
        <p:sp>
          <p:nvSpPr>
            <p:cNvPr id="24" name="Rektangel 23">
              <a:extLst>
                <a:ext uri="{FF2B5EF4-FFF2-40B4-BE49-F238E27FC236}">
                  <a16:creationId xmlns:a16="http://schemas.microsoft.com/office/drawing/2014/main" id="{D1302144-B389-2E23-0E2E-F33B478A1135}"/>
                </a:ext>
              </a:extLst>
            </p:cNvPr>
            <p:cNvSpPr/>
            <p:nvPr/>
          </p:nvSpPr>
          <p:spPr>
            <a:xfrm>
              <a:off x="6960097" y="2816932"/>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Dragit på sig skulder för att införskaffa nytt bohag</a:t>
              </a:r>
              <a:endParaRPr lang="sv-SE" sz="1400" dirty="0">
                <a:latin typeface="+mj-lt"/>
              </a:endParaRPr>
            </a:p>
          </p:txBody>
        </p:sp>
        <p:sp>
          <p:nvSpPr>
            <p:cNvPr id="25" name="Rektangel 24">
              <a:extLst>
                <a:ext uri="{FF2B5EF4-FFF2-40B4-BE49-F238E27FC236}">
                  <a16:creationId xmlns:a16="http://schemas.microsoft.com/office/drawing/2014/main" id="{1ABF2E99-CCB8-1546-F107-8F856991F249}"/>
                </a:ext>
              </a:extLst>
            </p:cNvPr>
            <p:cNvSpPr/>
            <p:nvPr/>
          </p:nvSpPr>
          <p:spPr>
            <a:xfrm>
              <a:off x="6960097" y="3645024"/>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Dragit på sig kvarskatt</a:t>
              </a:r>
              <a:endParaRPr lang="sv-SE" sz="1400" dirty="0">
                <a:latin typeface="+mj-lt"/>
              </a:endParaRPr>
            </a:p>
          </p:txBody>
        </p:sp>
        <p:sp>
          <p:nvSpPr>
            <p:cNvPr id="26" name="Rektangel 25">
              <a:extLst>
                <a:ext uri="{FF2B5EF4-FFF2-40B4-BE49-F238E27FC236}">
                  <a16:creationId xmlns:a16="http://schemas.microsoft.com/office/drawing/2014/main" id="{6FEF13CF-6E00-3813-2C2D-6B83DF61DB27}"/>
                </a:ext>
              </a:extLst>
            </p:cNvPr>
            <p:cNvSpPr/>
            <p:nvPr/>
          </p:nvSpPr>
          <p:spPr>
            <a:xfrm>
              <a:off x="6960097" y="4473116"/>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Uppkommit en skuld i form av dagsböter </a:t>
              </a:r>
              <a:endParaRPr lang="sv-SE" sz="1400" dirty="0">
                <a:latin typeface="+mj-lt"/>
              </a:endParaRPr>
            </a:p>
          </p:txBody>
        </p:sp>
        <p:sp>
          <p:nvSpPr>
            <p:cNvPr id="33" name="Pil: höger 32">
              <a:extLst>
                <a:ext uri="{FF2B5EF4-FFF2-40B4-BE49-F238E27FC236}">
                  <a16:creationId xmlns:a16="http://schemas.microsoft.com/office/drawing/2014/main" id="{E8A7050B-4D6B-1D1C-E61E-D5CFB8FB5BFC}"/>
                </a:ext>
              </a:extLst>
            </p:cNvPr>
            <p:cNvSpPr/>
            <p:nvPr/>
          </p:nvSpPr>
          <p:spPr>
            <a:xfrm>
              <a:off x="6672064" y="2092310"/>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sp>
          <p:nvSpPr>
            <p:cNvPr id="34" name="Pil: höger 33">
              <a:extLst>
                <a:ext uri="{FF2B5EF4-FFF2-40B4-BE49-F238E27FC236}">
                  <a16:creationId xmlns:a16="http://schemas.microsoft.com/office/drawing/2014/main" id="{48409991-15C3-44C3-11AA-CFF58E88C9F2}"/>
                </a:ext>
              </a:extLst>
            </p:cNvPr>
            <p:cNvSpPr/>
            <p:nvPr/>
          </p:nvSpPr>
          <p:spPr>
            <a:xfrm>
              <a:off x="6672064" y="2920402"/>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sp>
          <p:nvSpPr>
            <p:cNvPr id="36" name="Pil: höger 35">
              <a:extLst>
                <a:ext uri="{FF2B5EF4-FFF2-40B4-BE49-F238E27FC236}">
                  <a16:creationId xmlns:a16="http://schemas.microsoft.com/office/drawing/2014/main" id="{4701B7E0-B494-BD1E-9ECE-FD36A274E8BA}"/>
                </a:ext>
              </a:extLst>
            </p:cNvPr>
            <p:cNvSpPr/>
            <p:nvPr/>
          </p:nvSpPr>
          <p:spPr>
            <a:xfrm>
              <a:off x="6672064" y="4576586"/>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sp>
          <p:nvSpPr>
            <p:cNvPr id="37" name="Pil: höger 36">
              <a:extLst>
                <a:ext uri="{FF2B5EF4-FFF2-40B4-BE49-F238E27FC236}">
                  <a16:creationId xmlns:a16="http://schemas.microsoft.com/office/drawing/2014/main" id="{FBA51B65-90BF-F67D-041E-9268D46CE296}"/>
                </a:ext>
              </a:extLst>
            </p:cNvPr>
            <p:cNvSpPr/>
            <p:nvPr/>
          </p:nvSpPr>
          <p:spPr>
            <a:xfrm>
              <a:off x="6672064" y="3748494"/>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a:p>
          </p:txBody>
        </p:sp>
      </p:grpSp>
      <p:sp>
        <p:nvSpPr>
          <p:cNvPr id="40" name="Ellips 39">
            <a:extLst>
              <a:ext uri="{FF2B5EF4-FFF2-40B4-BE49-F238E27FC236}">
                <a16:creationId xmlns:a16="http://schemas.microsoft.com/office/drawing/2014/main" id="{ACA45193-3E6D-58B0-E7CE-BDA782BC665E}"/>
              </a:ext>
            </a:extLst>
          </p:cNvPr>
          <p:cNvSpPr/>
          <p:nvPr/>
        </p:nvSpPr>
        <p:spPr>
          <a:xfrm>
            <a:off x="10272464" y="107130"/>
            <a:ext cx="1800000" cy="180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41" name="Bildobjekt 40">
            <a:extLst>
              <a:ext uri="{FF2B5EF4-FFF2-40B4-BE49-F238E27FC236}">
                <a16:creationId xmlns:a16="http://schemas.microsoft.com/office/drawing/2014/main" id="{F9CA635D-90B5-7F86-40AC-59176F0BBB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18730" y="353396"/>
            <a:ext cx="1307468" cy="1307468"/>
          </a:xfrm>
          <a:prstGeom prst="rect">
            <a:avLst/>
          </a:prstGeom>
        </p:spPr>
      </p:pic>
    </p:spTree>
    <p:extLst>
      <p:ext uri="{BB962C8B-B14F-4D97-AF65-F5344CB8AC3E}">
        <p14:creationId xmlns:p14="http://schemas.microsoft.com/office/powerpoint/2010/main" val="1299937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ECCCB565-E556-836D-E4FF-335B2184F44E}"/>
              </a:ext>
            </a:extLst>
          </p:cNvPr>
          <p:cNvPicPr>
            <a:picLocks noChangeAspect="1"/>
          </p:cNvPicPr>
          <p:nvPr/>
        </p:nvPicPr>
        <p:blipFill>
          <a:blip r:embed="rId3">
            <a:extLst>
              <a:ext uri="{28A0092B-C50C-407E-A947-70E740481C1C}">
                <a14:useLocalDpi xmlns:a14="http://schemas.microsoft.com/office/drawing/2010/main" val="0"/>
              </a:ext>
            </a:extLst>
          </a:blip>
          <a:srcRect t="10733" b="12865"/>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Case</a:t>
            </a:r>
          </a:p>
          <a:p>
            <a:r>
              <a:rPr lang="sv-SE" dirty="0">
                <a:solidFill>
                  <a:schemeClr val="tx1"/>
                </a:solidFill>
              </a:rPr>
              <a:t>2. Gustav</a:t>
            </a:r>
            <a:endParaRPr lang="sv-SE" dirty="0">
              <a:solidFill>
                <a:schemeClr val="bg1"/>
              </a:solidFill>
            </a:endParaRPr>
          </a:p>
        </p:txBody>
      </p:sp>
      <p:sp>
        <p:nvSpPr>
          <p:cNvPr id="4" name="Platshållare för innehåll 2">
            <a:extLst>
              <a:ext uri="{FF2B5EF4-FFF2-40B4-BE49-F238E27FC236}">
                <a16:creationId xmlns:a16="http://schemas.microsoft.com/office/drawing/2014/main" id="{233FBAF3-6E05-B0F7-C7E4-014541A01AE9}"/>
              </a:ext>
            </a:extLst>
          </p:cNvPr>
          <p:cNvSpPr>
            <a:spLocks noGrp="1"/>
          </p:cNvSpPr>
          <p:nvPr>
            <p:ph idx="1"/>
          </p:nvPr>
        </p:nvSpPr>
        <p:spPr>
          <a:xfrm>
            <a:off x="425071" y="1628800"/>
            <a:ext cx="11341857" cy="4698224"/>
          </a:xfrm>
        </p:spPr>
        <p:txBody>
          <a:bodyPr/>
          <a:lstStyle/>
          <a:p>
            <a:r>
              <a:rPr lang="sv-SE" dirty="0"/>
              <a:t>Jobbar heltid, betalningsutrymme på 6 700 kr</a:t>
            </a:r>
          </a:p>
          <a:p>
            <a:r>
              <a:rPr lang="sv-SE" dirty="0"/>
              <a:t>Löneutmätning sedan sju månader</a:t>
            </a:r>
          </a:p>
          <a:p>
            <a:r>
              <a:rPr lang="sv-SE" dirty="0"/>
              <a:t>Total skuldbörda 680 000 kr. Skulderna har uppkommit under tio års tid, varav senaste skulden, som togs för 1 år sedan, uppgår till 200 000 kronor och ca 80 000 kr gick till betalning av skulder. </a:t>
            </a:r>
          </a:p>
          <a:p>
            <a:r>
              <a:rPr lang="sv-SE" dirty="0"/>
              <a:t>Merparten av skulderna avser konsumtion och krediter, och han började få betalningsproblem under perioder med sjukskrivning. Han har dock inte varit sjukskriven något de senaste två åren. </a:t>
            </a:r>
          </a:p>
        </p:txBody>
      </p:sp>
      <p:sp>
        <p:nvSpPr>
          <p:cNvPr id="5" name="Ellips 4">
            <a:extLst>
              <a:ext uri="{FF2B5EF4-FFF2-40B4-BE49-F238E27FC236}">
                <a16:creationId xmlns:a16="http://schemas.microsoft.com/office/drawing/2014/main" id="{0D6E3006-B6FE-316D-1CB9-E9D90BB0F1BF}"/>
              </a:ext>
            </a:extLst>
          </p:cNvPr>
          <p:cNvSpPr/>
          <p:nvPr/>
        </p:nvSpPr>
        <p:spPr>
          <a:xfrm>
            <a:off x="10272464" y="107130"/>
            <a:ext cx="1800000" cy="180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8" name="Bildobjekt 7">
            <a:extLst>
              <a:ext uri="{FF2B5EF4-FFF2-40B4-BE49-F238E27FC236}">
                <a16:creationId xmlns:a16="http://schemas.microsoft.com/office/drawing/2014/main" id="{895E4885-4CA7-EB70-9D03-A8390AA6178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7230" y="255897"/>
            <a:ext cx="1502466" cy="1502466"/>
          </a:xfrm>
          <a:prstGeom prst="rect">
            <a:avLst/>
          </a:prstGeom>
        </p:spPr>
      </p:pic>
    </p:spTree>
    <p:extLst>
      <p:ext uri="{BB962C8B-B14F-4D97-AF65-F5344CB8AC3E}">
        <p14:creationId xmlns:p14="http://schemas.microsoft.com/office/powerpoint/2010/main" val="19315856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ECCCB565-E556-836D-E4FF-335B2184F44E}"/>
              </a:ext>
            </a:extLst>
          </p:cNvPr>
          <p:cNvPicPr>
            <a:picLocks noChangeAspect="1"/>
          </p:cNvPicPr>
          <p:nvPr/>
        </p:nvPicPr>
        <p:blipFill>
          <a:blip r:embed="rId3">
            <a:extLst>
              <a:ext uri="{28A0092B-C50C-407E-A947-70E740481C1C}">
                <a14:useLocalDpi xmlns:a14="http://schemas.microsoft.com/office/drawing/2010/main" val="0"/>
              </a:ext>
            </a:extLst>
          </a:blip>
          <a:srcRect t="10733" b="12865"/>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Case</a:t>
            </a:r>
          </a:p>
          <a:p>
            <a:r>
              <a:rPr lang="sv-SE" dirty="0" err="1">
                <a:solidFill>
                  <a:schemeClr val="tx1"/>
                </a:solidFill>
              </a:rPr>
              <a:t>Typsvar</a:t>
            </a:r>
            <a:r>
              <a:rPr lang="sv-SE" dirty="0">
                <a:solidFill>
                  <a:schemeClr val="tx1"/>
                </a:solidFill>
              </a:rPr>
              <a:t> Gustav</a:t>
            </a:r>
            <a:endParaRPr lang="sv-SE" dirty="0">
              <a:solidFill>
                <a:schemeClr val="bg1"/>
              </a:solidFill>
            </a:endParaRPr>
          </a:p>
        </p:txBody>
      </p:sp>
      <p:grpSp>
        <p:nvGrpSpPr>
          <p:cNvPr id="68" name="Grupp 67">
            <a:extLst>
              <a:ext uri="{FF2B5EF4-FFF2-40B4-BE49-F238E27FC236}">
                <a16:creationId xmlns:a16="http://schemas.microsoft.com/office/drawing/2014/main" id="{927D2966-FEBF-1D7A-2E89-3E684E55CE37}"/>
              </a:ext>
            </a:extLst>
          </p:cNvPr>
          <p:cNvGrpSpPr/>
          <p:nvPr/>
        </p:nvGrpSpPr>
        <p:grpSpPr>
          <a:xfrm>
            <a:off x="1164516" y="1108063"/>
            <a:ext cx="4536504" cy="432048"/>
            <a:chOff x="1289167" y="967775"/>
            <a:chExt cx="4536504" cy="432048"/>
          </a:xfrm>
        </p:grpSpPr>
        <p:sp>
          <p:nvSpPr>
            <p:cNvPr id="9" name="Rektangel 8">
              <a:extLst>
                <a:ext uri="{FF2B5EF4-FFF2-40B4-BE49-F238E27FC236}">
                  <a16:creationId xmlns:a16="http://schemas.microsoft.com/office/drawing/2014/main" id="{3449FF7E-8BEA-0300-16B7-AF898BC1901A}"/>
                </a:ext>
              </a:extLst>
            </p:cNvPr>
            <p:cNvSpPr/>
            <p:nvPr/>
          </p:nvSpPr>
          <p:spPr>
            <a:xfrm>
              <a:off x="1577198" y="967775"/>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Jobbar heltid</a:t>
              </a:r>
              <a:endParaRPr lang="sv-SE" sz="1400" dirty="0">
                <a:latin typeface="+mj-lt"/>
              </a:endParaRPr>
            </a:p>
          </p:txBody>
        </p:sp>
        <p:sp>
          <p:nvSpPr>
            <p:cNvPr id="13" name="Pil: höger 12">
              <a:extLst>
                <a:ext uri="{FF2B5EF4-FFF2-40B4-BE49-F238E27FC236}">
                  <a16:creationId xmlns:a16="http://schemas.microsoft.com/office/drawing/2014/main" id="{2A2840C3-8E39-8F1B-A90E-5E983B61E298}"/>
                </a:ext>
              </a:extLst>
            </p:cNvPr>
            <p:cNvSpPr/>
            <p:nvPr/>
          </p:nvSpPr>
          <p:spPr>
            <a:xfrm>
              <a:off x="1289167" y="1071245"/>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67" name="Grupp 66">
            <a:extLst>
              <a:ext uri="{FF2B5EF4-FFF2-40B4-BE49-F238E27FC236}">
                <a16:creationId xmlns:a16="http://schemas.microsoft.com/office/drawing/2014/main" id="{B8314E2A-BF3E-90D6-E717-317CA75B63EE}"/>
              </a:ext>
            </a:extLst>
          </p:cNvPr>
          <p:cNvGrpSpPr/>
          <p:nvPr/>
        </p:nvGrpSpPr>
        <p:grpSpPr>
          <a:xfrm>
            <a:off x="1164516" y="1614502"/>
            <a:ext cx="4536504" cy="432048"/>
            <a:chOff x="1289167" y="1795867"/>
            <a:chExt cx="4536504" cy="432048"/>
          </a:xfrm>
        </p:grpSpPr>
        <p:sp>
          <p:nvSpPr>
            <p:cNvPr id="10" name="Rektangel 9">
              <a:extLst>
                <a:ext uri="{FF2B5EF4-FFF2-40B4-BE49-F238E27FC236}">
                  <a16:creationId xmlns:a16="http://schemas.microsoft.com/office/drawing/2014/main" id="{49A0F9EF-3E3D-1000-14D6-0E084B20C3F9}"/>
                </a:ext>
              </a:extLst>
            </p:cNvPr>
            <p:cNvSpPr/>
            <p:nvPr/>
          </p:nvSpPr>
          <p:spPr>
            <a:xfrm>
              <a:off x="1577198" y="1795867"/>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Haft löneutmätning i sju månader</a:t>
              </a:r>
              <a:endParaRPr lang="sv-SE" sz="1400" dirty="0">
                <a:latin typeface="+mj-lt"/>
              </a:endParaRPr>
            </a:p>
          </p:txBody>
        </p:sp>
        <p:sp>
          <p:nvSpPr>
            <p:cNvPr id="14" name="Pil: höger 13">
              <a:extLst>
                <a:ext uri="{FF2B5EF4-FFF2-40B4-BE49-F238E27FC236}">
                  <a16:creationId xmlns:a16="http://schemas.microsoft.com/office/drawing/2014/main" id="{032F7778-62C0-255D-4D33-8C3A14E6DC9F}"/>
                </a:ext>
              </a:extLst>
            </p:cNvPr>
            <p:cNvSpPr/>
            <p:nvPr/>
          </p:nvSpPr>
          <p:spPr>
            <a:xfrm>
              <a:off x="1289167" y="1899337"/>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65" name="Grupp 64">
            <a:extLst>
              <a:ext uri="{FF2B5EF4-FFF2-40B4-BE49-F238E27FC236}">
                <a16:creationId xmlns:a16="http://schemas.microsoft.com/office/drawing/2014/main" id="{55AFEECD-002B-B3CB-533D-34E34C96B092}"/>
              </a:ext>
            </a:extLst>
          </p:cNvPr>
          <p:cNvGrpSpPr/>
          <p:nvPr/>
        </p:nvGrpSpPr>
        <p:grpSpPr>
          <a:xfrm>
            <a:off x="1164516" y="2627380"/>
            <a:ext cx="4536504" cy="432048"/>
            <a:chOff x="1289167" y="3452051"/>
            <a:chExt cx="4536504" cy="432048"/>
          </a:xfrm>
        </p:grpSpPr>
        <p:sp>
          <p:nvSpPr>
            <p:cNvPr id="12" name="Rektangel 11">
              <a:extLst>
                <a:ext uri="{FF2B5EF4-FFF2-40B4-BE49-F238E27FC236}">
                  <a16:creationId xmlns:a16="http://schemas.microsoft.com/office/drawing/2014/main" id="{DF0206ED-3A03-E30F-D0DC-D5B9CA98F1FB}"/>
                </a:ext>
              </a:extLst>
            </p:cNvPr>
            <p:cNvSpPr/>
            <p:nvPr/>
          </p:nvSpPr>
          <p:spPr>
            <a:xfrm>
              <a:off x="1577198" y="3452051"/>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Minskat sina kostnader</a:t>
              </a:r>
              <a:endParaRPr lang="sv-SE" sz="1400" dirty="0">
                <a:latin typeface="+mj-lt"/>
              </a:endParaRPr>
            </a:p>
          </p:txBody>
        </p:sp>
        <p:sp>
          <p:nvSpPr>
            <p:cNvPr id="15" name="Pil: höger 14">
              <a:extLst>
                <a:ext uri="{FF2B5EF4-FFF2-40B4-BE49-F238E27FC236}">
                  <a16:creationId xmlns:a16="http://schemas.microsoft.com/office/drawing/2014/main" id="{C1638962-D415-751C-9EB3-DABF90F64805}"/>
                </a:ext>
              </a:extLst>
            </p:cNvPr>
            <p:cNvSpPr/>
            <p:nvPr/>
          </p:nvSpPr>
          <p:spPr>
            <a:xfrm>
              <a:off x="1289167" y="3555521"/>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66" name="Grupp 65">
            <a:extLst>
              <a:ext uri="{FF2B5EF4-FFF2-40B4-BE49-F238E27FC236}">
                <a16:creationId xmlns:a16="http://schemas.microsoft.com/office/drawing/2014/main" id="{E64C3128-04BA-CADD-463D-9ACCE6271F05}"/>
              </a:ext>
            </a:extLst>
          </p:cNvPr>
          <p:cNvGrpSpPr/>
          <p:nvPr/>
        </p:nvGrpSpPr>
        <p:grpSpPr>
          <a:xfrm>
            <a:off x="1164516" y="2120941"/>
            <a:ext cx="4536504" cy="432048"/>
            <a:chOff x="1289167" y="2623959"/>
            <a:chExt cx="4536504" cy="432048"/>
          </a:xfrm>
        </p:grpSpPr>
        <p:sp>
          <p:nvSpPr>
            <p:cNvPr id="11" name="Rektangel 10">
              <a:extLst>
                <a:ext uri="{FF2B5EF4-FFF2-40B4-BE49-F238E27FC236}">
                  <a16:creationId xmlns:a16="http://schemas.microsoft.com/office/drawing/2014/main" id="{730197DE-1341-2114-7D29-730B4E687DE6}"/>
                </a:ext>
              </a:extLst>
            </p:cNvPr>
            <p:cNvSpPr/>
            <p:nvPr/>
          </p:nvSpPr>
          <p:spPr>
            <a:xfrm>
              <a:off x="1577198" y="2623959"/>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Sålt arvegods</a:t>
              </a:r>
              <a:endParaRPr lang="sv-SE" sz="1400" dirty="0">
                <a:latin typeface="+mj-lt"/>
              </a:endParaRPr>
            </a:p>
          </p:txBody>
        </p:sp>
        <p:sp>
          <p:nvSpPr>
            <p:cNvPr id="16" name="Pil: höger 15">
              <a:extLst>
                <a:ext uri="{FF2B5EF4-FFF2-40B4-BE49-F238E27FC236}">
                  <a16:creationId xmlns:a16="http://schemas.microsoft.com/office/drawing/2014/main" id="{25468557-9193-F6AA-46FC-ABFAB6FECBB5}"/>
                </a:ext>
              </a:extLst>
            </p:cNvPr>
            <p:cNvSpPr/>
            <p:nvPr/>
          </p:nvSpPr>
          <p:spPr>
            <a:xfrm>
              <a:off x="1289167" y="2727429"/>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64" name="Grupp 63">
            <a:extLst>
              <a:ext uri="{FF2B5EF4-FFF2-40B4-BE49-F238E27FC236}">
                <a16:creationId xmlns:a16="http://schemas.microsoft.com/office/drawing/2014/main" id="{870B59EB-2275-6A8E-816D-F63AEC24BEAB}"/>
              </a:ext>
            </a:extLst>
          </p:cNvPr>
          <p:cNvGrpSpPr/>
          <p:nvPr/>
        </p:nvGrpSpPr>
        <p:grpSpPr>
          <a:xfrm>
            <a:off x="1164516" y="3133819"/>
            <a:ext cx="4536504" cy="432048"/>
            <a:chOff x="1289167" y="3987569"/>
            <a:chExt cx="4536504" cy="432048"/>
          </a:xfrm>
        </p:grpSpPr>
        <p:sp>
          <p:nvSpPr>
            <p:cNvPr id="34" name="Rektangel 33">
              <a:extLst>
                <a:ext uri="{FF2B5EF4-FFF2-40B4-BE49-F238E27FC236}">
                  <a16:creationId xmlns:a16="http://schemas.microsoft.com/office/drawing/2014/main" id="{6A99A1F8-70DE-A795-8071-3DE63AAD3948}"/>
                </a:ext>
              </a:extLst>
            </p:cNvPr>
            <p:cNvSpPr/>
            <p:nvPr/>
          </p:nvSpPr>
          <p:spPr>
            <a:xfrm>
              <a:off x="1577198" y="3987569"/>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Merparten av skulderna är gamla </a:t>
              </a:r>
              <a:endParaRPr lang="sv-SE" sz="1400" dirty="0">
                <a:latin typeface="+mj-lt"/>
              </a:endParaRPr>
            </a:p>
          </p:txBody>
        </p:sp>
        <p:sp>
          <p:nvSpPr>
            <p:cNvPr id="35" name="Pil: höger 34">
              <a:extLst>
                <a:ext uri="{FF2B5EF4-FFF2-40B4-BE49-F238E27FC236}">
                  <a16:creationId xmlns:a16="http://schemas.microsoft.com/office/drawing/2014/main" id="{928A5D06-C3A0-4B0B-64C4-700E09287C6F}"/>
                </a:ext>
              </a:extLst>
            </p:cNvPr>
            <p:cNvSpPr/>
            <p:nvPr/>
          </p:nvSpPr>
          <p:spPr>
            <a:xfrm>
              <a:off x="1289167" y="4091039"/>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63" name="Grupp 62">
            <a:extLst>
              <a:ext uri="{FF2B5EF4-FFF2-40B4-BE49-F238E27FC236}">
                <a16:creationId xmlns:a16="http://schemas.microsoft.com/office/drawing/2014/main" id="{FE671328-5959-26DA-2535-0EA686018E05}"/>
              </a:ext>
            </a:extLst>
          </p:cNvPr>
          <p:cNvGrpSpPr/>
          <p:nvPr/>
        </p:nvGrpSpPr>
        <p:grpSpPr>
          <a:xfrm>
            <a:off x="1164516" y="3640258"/>
            <a:ext cx="4536504" cy="432048"/>
            <a:chOff x="1289167" y="4514003"/>
            <a:chExt cx="4536504" cy="432048"/>
          </a:xfrm>
        </p:grpSpPr>
        <p:sp>
          <p:nvSpPr>
            <p:cNvPr id="36" name="Rektangel 35">
              <a:extLst>
                <a:ext uri="{FF2B5EF4-FFF2-40B4-BE49-F238E27FC236}">
                  <a16:creationId xmlns:a16="http://schemas.microsoft.com/office/drawing/2014/main" id="{2A043841-86F4-B132-BB96-B7C4E9AFCBB1}"/>
                </a:ext>
              </a:extLst>
            </p:cNvPr>
            <p:cNvSpPr/>
            <p:nvPr/>
          </p:nvSpPr>
          <p:spPr>
            <a:xfrm>
              <a:off x="1577198" y="4514003"/>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Skulderna har delvis uppstått på grund av minskad inkomst vid sjukskrivningsperioder</a:t>
              </a:r>
              <a:endParaRPr lang="sv-SE" sz="1400" dirty="0">
                <a:latin typeface="+mj-lt"/>
              </a:endParaRPr>
            </a:p>
          </p:txBody>
        </p:sp>
        <p:sp>
          <p:nvSpPr>
            <p:cNvPr id="37" name="Pil: höger 36">
              <a:extLst>
                <a:ext uri="{FF2B5EF4-FFF2-40B4-BE49-F238E27FC236}">
                  <a16:creationId xmlns:a16="http://schemas.microsoft.com/office/drawing/2014/main" id="{6B28C975-4741-C220-EEA5-4BE784852FBF}"/>
                </a:ext>
              </a:extLst>
            </p:cNvPr>
            <p:cNvSpPr/>
            <p:nvPr/>
          </p:nvSpPr>
          <p:spPr>
            <a:xfrm>
              <a:off x="1289167" y="4617473"/>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62" name="Grupp 61">
            <a:extLst>
              <a:ext uri="{FF2B5EF4-FFF2-40B4-BE49-F238E27FC236}">
                <a16:creationId xmlns:a16="http://schemas.microsoft.com/office/drawing/2014/main" id="{81E6C92C-C6E0-23D0-B03C-64B21949A624}"/>
              </a:ext>
            </a:extLst>
          </p:cNvPr>
          <p:cNvGrpSpPr/>
          <p:nvPr/>
        </p:nvGrpSpPr>
        <p:grpSpPr>
          <a:xfrm>
            <a:off x="1164516" y="4146697"/>
            <a:ext cx="4536504" cy="432048"/>
            <a:chOff x="1289167" y="5064766"/>
            <a:chExt cx="4536504" cy="432048"/>
          </a:xfrm>
        </p:grpSpPr>
        <p:sp>
          <p:nvSpPr>
            <p:cNvPr id="38" name="Rektangel 37">
              <a:extLst>
                <a:ext uri="{FF2B5EF4-FFF2-40B4-BE49-F238E27FC236}">
                  <a16:creationId xmlns:a16="http://schemas.microsoft.com/office/drawing/2014/main" id="{8C29D4F3-0939-7473-4F2A-92D0EC0DE29C}"/>
                </a:ext>
              </a:extLst>
            </p:cNvPr>
            <p:cNvSpPr/>
            <p:nvPr/>
          </p:nvSpPr>
          <p:spPr>
            <a:xfrm>
              <a:off x="1577198" y="5064766"/>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Inga uppgifter om lyxkonsumtion </a:t>
              </a:r>
              <a:endParaRPr lang="sv-SE" sz="1400" dirty="0">
                <a:latin typeface="+mj-lt"/>
              </a:endParaRPr>
            </a:p>
          </p:txBody>
        </p:sp>
        <p:sp>
          <p:nvSpPr>
            <p:cNvPr id="39" name="Pil: höger 38">
              <a:extLst>
                <a:ext uri="{FF2B5EF4-FFF2-40B4-BE49-F238E27FC236}">
                  <a16:creationId xmlns:a16="http://schemas.microsoft.com/office/drawing/2014/main" id="{21973A12-5F24-6A7A-872B-DD0C937D0273}"/>
                </a:ext>
              </a:extLst>
            </p:cNvPr>
            <p:cNvSpPr/>
            <p:nvPr/>
          </p:nvSpPr>
          <p:spPr>
            <a:xfrm>
              <a:off x="1289167" y="5168236"/>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61" name="Grupp 60">
            <a:extLst>
              <a:ext uri="{FF2B5EF4-FFF2-40B4-BE49-F238E27FC236}">
                <a16:creationId xmlns:a16="http://schemas.microsoft.com/office/drawing/2014/main" id="{FA02F073-5D4B-B2E8-B444-429A0B62B51C}"/>
              </a:ext>
            </a:extLst>
          </p:cNvPr>
          <p:cNvGrpSpPr/>
          <p:nvPr/>
        </p:nvGrpSpPr>
        <p:grpSpPr>
          <a:xfrm>
            <a:off x="1164516" y="4653136"/>
            <a:ext cx="4536504" cy="432048"/>
            <a:chOff x="1289167" y="5555869"/>
            <a:chExt cx="4536504" cy="432048"/>
          </a:xfrm>
        </p:grpSpPr>
        <p:sp>
          <p:nvSpPr>
            <p:cNvPr id="40" name="Rektangel 39">
              <a:extLst>
                <a:ext uri="{FF2B5EF4-FFF2-40B4-BE49-F238E27FC236}">
                  <a16:creationId xmlns:a16="http://schemas.microsoft.com/office/drawing/2014/main" id="{8539531A-F51A-9FF9-9311-FAF69152A855}"/>
                </a:ext>
              </a:extLst>
            </p:cNvPr>
            <p:cNvSpPr/>
            <p:nvPr/>
          </p:nvSpPr>
          <p:spPr>
            <a:xfrm>
              <a:off x="1577198" y="5555869"/>
              <a:ext cx="4248473" cy="432048"/>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Inga nya skulder har uppkommit de senaste 12 månaderna</a:t>
              </a:r>
              <a:endParaRPr lang="sv-SE" sz="1400" dirty="0">
                <a:latin typeface="+mj-lt"/>
              </a:endParaRPr>
            </a:p>
          </p:txBody>
        </p:sp>
        <p:sp>
          <p:nvSpPr>
            <p:cNvPr id="41" name="Pil: höger 40">
              <a:extLst>
                <a:ext uri="{FF2B5EF4-FFF2-40B4-BE49-F238E27FC236}">
                  <a16:creationId xmlns:a16="http://schemas.microsoft.com/office/drawing/2014/main" id="{835EF2C4-DC3F-B32B-71CB-ED3C76C50420}"/>
                </a:ext>
              </a:extLst>
            </p:cNvPr>
            <p:cNvSpPr/>
            <p:nvPr/>
          </p:nvSpPr>
          <p:spPr>
            <a:xfrm>
              <a:off x="1289167" y="5659339"/>
              <a:ext cx="360040" cy="225108"/>
            </a:xfrm>
            <a:prstGeom prst="rightArrow">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52" name="Grupp 51">
            <a:extLst>
              <a:ext uri="{FF2B5EF4-FFF2-40B4-BE49-F238E27FC236}">
                <a16:creationId xmlns:a16="http://schemas.microsoft.com/office/drawing/2014/main" id="{103CD228-E895-0F95-4D3E-B8F92DA7B11F}"/>
              </a:ext>
            </a:extLst>
          </p:cNvPr>
          <p:cNvGrpSpPr/>
          <p:nvPr/>
        </p:nvGrpSpPr>
        <p:grpSpPr>
          <a:xfrm>
            <a:off x="6067992" y="1110680"/>
            <a:ext cx="4536506" cy="432048"/>
            <a:chOff x="6216030" y="864305"/>
            <a:chExt cx="4536506" cy="432048"/>
          </a:xfrm>
        </p:grpSpPr>
        <p:sp>
          <p:nvSpPr>
            <p:cNvPr id="18" name="Rektangel 17">
              <a:extLst>
                <a:ext uri="{FF2B5EF4-FFF2-40B4-BE49-F238E27FC236}">
                  <a16:creationId xmlns:a16="http://schemas.microsoft.com/office/drawing/2014/main" id="{A1111548-26B7-9434-DC75-4D1B99E570D2}"/>
                </a:ext>
              </a:extLst>
            </p:cNvPr>
            <p:cNvSpPr/>
            <p:nvPr/>
          </p:nvSpPr>
          <p:spPr>
            <a:xfrm>
              <a:off x="6504063" y="864305"/>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latin typeface="+mj-lt"/>
                </a:rPr>
                <a:t>Ett lån på 200 000 kr </a:t>
              </a:r>
              <a:r>
                <a:rPr lang="sv-SE" sz="1400" dirty="0">
                  <a:effectLst/>
                  <a:latin typeface="+mj-lt"/>
                  <a:ea typeface="Times New Roman" panose="02020603050405020304" pitchFamily="18" charset="0"/>
                  <a:cs typeface="Times New Roman" panose="02020603050405020304" pitchFamily="18" charset="0"/>
                </a:rPr>
                <a:t>som togs för tolv månader sedan</a:t>
              </a:r>
              <a:endParaRPr lang="sv-SE" sz="1400" dirty="0">
                <a:latin typeface="+mj-lt"/>
              </a:endParaRPr>
            </a:p>
          </p:txBody>
        </p:sp>
        <p:sp>
          <p:nvSpPr>
            <p:cNvPr id="22" name="Pil: höger 21">
              <a:extLst>
                <a:ext uri="{FF2B5EF4-FFF2-40B4-BE49-F238E27FC236}">
                  <a16:creationId xmlns:a16="http://schemas.microsoft.com/office/drawing/2014/main" id="{DFE2BA3B-A958-EABF-6846-D6AF53E93917}"/>
                </a:ext>
              </a:extLst>
            </p:cNvPr>
            <p:cNvSpPr/>
            <p:nvPr/>
          </p:nvSpPr>
          <p:spPr>
            <a:xfrm>
              <a:off x="6216030" y="967775"/>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53" name="Grupp 52">
            <a:extLst>
              <a:ext uri="{FF2B5EF4-FFF2-40B4-BE49-F238E27FC236}">
                <a16:creationId xmlns:a16="http://schemas.microsoft.com/office/drawing/2014/main" id="{C4005EFB-BA30-90E8-CDC5-BD0295781DE0}"/>
              </a:ext>
            </a:extLst>
          </p:cNvPr>
          <p:cNvGrpSpPr/>
          <p:nvPr/>
        </p:nvGrpSpPr>
        <p:grpSpPr>
          <a:xfrm>
            <a:off x="6067992" y="1616745"/>
            <a:ext cx="4536506" cy="432048"/>
            <a:chOff x="6216030" y="1692397"/>
            <a:chExt cx="4536506" cy="432048"/>
          </a:xfrm>
        </p:grpSpPr>
        <p:sp>
          <p:nvSpPr>
            <p:cNvPr id="19" name="Rektangel 18">
              <a:extLst>
                <a:ext uri="{FF2B5EF4-FFF2-40B4-BE49-F238E27FC236}">
                  <a16:creationId xmlns:a16="http://schemas.microsoft.com/office/drawing/2014/main" id="{42785A16-851C-BF7F-6772-837CD488678C}"/>
                </a:ext>
              </a:extLst>
            </p:cNvPr>
            <p:cNvSpPr/>
            <p:nvPr/>
          </p:nvSpPr>
          <p:spPr>
            <a:xfrm>
              <a:off x="6504063" y="1692397"/>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Endast en mindre del av lånet har gått till att betala skulder </a:t>
              </a:r>
              <a:endParaRPr lang="sv-SE" sz="1400" dirty="0">
                <a:latin typeface="+mj-lt"/>
              </a:endParaRPr>
            </a:p>
          </p:txBody>
        </p:sp>
        <p:sp>
          <p:nvSpPr>
            <p:cNvPr id="23" name="Pil: höger 22">
              <a:extLst>
                <a:ext uri="{FF2B5EF4-FFF2-40B4-BE49-F238E27FC236}">
                  <a16:creationId xmlns:a16="http://schemas.microsoft.com/office/drawing/2014/main" id="{DDBD9D1C-1A2B-24F7-FEF5-A29ED1D4D50D}"/>
                </a:ext>
              </a:extLst>
            </p:cNvPr>
            <p:cNvSpPr/>
            <p:nvPr/>
          </p:nvSpPr>
          <p:spPr>
            <a:xfrm>
              <a:off x="6216030" y="1795867"/>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55" name="Grupp 54">
            <a:extLst>
              <a:ext uri="{FF2B5EF4-FFF2-40B4-BE49-F238E27FC236}">
                <a16:creationId xmlns:a16="http://schemas.microsoft.com/office/drawing/2014/main" id="{FFADD835-CC1D-10B8-9D13-E8947B5B47FA}"/>
              </a:ext>
            </a:extLst>
          </p:cNvPr>
          <p:cNvGrpSpPr/>
          <p:nvPr/>
        </p:nvGrpSpPr>
        <p:grpSpPr>
          <a:xfrm>
            <a:off x="6067992" y="2628875"/>
            <a:ext cx="4536506" cy="432048"/>
            <a:chOff x="6216030" y="3348581"/>
            <a:chExt cx="4536506" cy="432048"/>
          </a:xfrm>
        </p:grpSpPr>
        <p:sp>
          <p:nvSpPr>
            <p:cNvPr id="21" name="Rektangel 20">
              <a:extLst>
                <a:ext uri="{FF2B5EF4-FFF2-40B4-BE49-F238E27FC236}">
                  <a16:creationId xmlns:a16="http://schemas.microsoft.com/office/drawing/2014/main" id="{B3CCC429-CE20-7181-5659-4BBB355DB4BC}"/>
                </a:ext>
              </a:extLst>
            </p:cNvPr>
            <p:cNvSpPr/>
            <p:nvPr/>
          </p:nvSpPr>
          <p:spPr>
            <a:xfrm>
              <a:off x="6504063" y="3348581"/>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err="1">
                  <a:effectLst/>
                  <a:latin typeface="+mj-lt"/>
                  <a:ea typeface="Times New Roman" panose="02020603050405020304" pitchFamily="18" charset="0"/>
                  <a:cs typeface="Times New Roman" panose="02020603050405020304" pitchFamily="18" charset="0"/>
                </a:rPr>
                <a:t>Återkravsskulden</a:t>
              </a:r>
              <a:r>
                <a:rPr lang="sv-SE" sz="1400" dirty="0">
                  <a:effectLst/>
                  <a:latin typeface="+mj-lt"/>
                  <a:ea typeface="Times New Roman" panose="02020603050405020304" pitchFamily="18" charset="0"/>
                  <a:cs typeface="Times New Roman" panose="02020603050405020304" pitchFamily="18" charset="0"/>
                </a:rPr>
                <a:t> till försäkringskassan </a:t>
              </a:r>
              <a:endParaRPr lang="sv-SE" sz="1400" dirty="0">
                <a:latin typeface="+mj-lt"/>
              </a:endParaRPr>
            </a:p>
          </p:txBody>
        </p:sp>
        <p:sp>
          <p:nvSpPr>
            <p:cNvPr id="24" name="Pil: höger 23">
              <a:extLst>
                <a:ext uri="{FF2B5EF4-FFF2-40B4-BE49-F238E27FC236}">
                  <a16:creationId xmlns:a16="http://schemas.microsoft.com/office/drawing/2014/main" id="{E787A389-9668-C0BB-F0D7-23445608E660}"/>
                </a:ext>
              </a:extLst>
            </p:cNvPr>
            <p:cNvSpPr/>
            <p:nvPr/>
          </p:nvSpPr>
          <p:spPr>
            <a:xfrm>
              <a:off x="6216030" y="3452051"/>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54" name="Grupp 53">
            <a:extLst>
              <a:ext uri="{FF2B5EF4-FFF2-40B4-BE49-F238E27FC236}">
                <a16:creationId xmlns:a16="http://schemas.microsoft.com/office/drawing/2014/main" id="{A60855A4-7675-A381-09C8-E62805426984}"/>
              </a:ext>
            </a:extLst>
          </p:cNvPr>
          <p:cNvGrpSpPr/>
          <p:nvPr/>
        </p:nvGrpSpPr>
        <p:grpSpPr>
          <a:xfrm>
            <a:off x="6067992" y="2122810"/>
            <a:ext cx="4536506" cy="432048"/>
            <a:chOff x="6216030" y="2520489"/>
            <a:chExt cx="4536506" cy="432048"/>
          </a:xfrm>
        </p:grpSpPr>
        <p:sp>
          <p:nvSpPr>
            <p:cNvPr id="20" name="Rektangel 19">
              <a:extLst>
                <a:ext uri="{FF2B5EF4-FFF2-40B4-BE49-F238E27FC236}">
                  <a16:creationId xmlns:a16="http://schemas.microsoft.com/office/drawing/2014/main" id="{DED57FAE-4E26-45D4-AE54-183AFE34917C}"/>
                </a:ext>
              </a:extLst>
            </p:cNvPr>
            <p:cNvSpPr/>
            <p:nvPr/>
          </p:nvSpPr>
          <p:spPr>
            <a:xfrm>
              <a:off x="6504063" y="2520489"/>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Inte kunnat redogöra för var 120 000 kr använts till </a:t>
              </a:r>
              <a:endParaRPr lang="sv-SE" sz="1400" dirty="0">
                <a:latin typeface="+mj-lt"/>
              </a:endParaRPr>
            </a:p>
          </p:txBody>
        </p:sp>
        <p:sp>
          <p:nvSpPr>
            <p:cNvPr id="25" name="Pil: höger 24">
              <a:extLst>
                <a:ext uri="{FF2B5EF4-FFF2-40B4-BE49-F238E27FC236}">
                  <a16:creationId xmlns:a16="http://schemas.microsoft.com/office/drawing/2014/main" id="{15EC4C2B-303F-C965-8280-7772BCEF533A}"/>
                </a:ext>
              </a:extLst>
            </p:cNvPr>
            <p:cNvSpPr/>
            <p:nvPr/>
          </p:nvSpPr>
          <p:spPr>
            <a:xfrm>
              <a:off x="6216030" y="2623959"/>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58" name="Grupp 57">
            <a:extLst>
              <a:ext uri="{FF2B5EF4-FFF2-40B4-BE49-F238E27FC236}">
                <a16:creationId xmlns:a16="http://schemas.microsoft.com/office/drawing/2014/main" id="{81DC8DF7-952F-D99A-39C0-3777D8BCD751}"/>
              </a:ext>
            </a:extLst>
          </p:cNvPr>
          <p:cNvGrpSpPr/>
          <p:nvPr/>
        </p:nvGrpSpPr>
        <p:grpSpPr>
          <a:xfrm>
            <a:off x="6067992" y="3641005"/>
            <a:ext cx="4536506" cy="432048"/>
            <a:chOff x="6216030" y="5570581"/>
            <a:chExt cx="4536506" cy="432048"/>
          </a:xfrm>
        </p:grpSpPr>
        <p:sp>
          <p:nvSpPr>
            <p:cNvPr id="44" name="Rektangel 43">
              <a:extLst>
                <a:ext uri="{FF2B5EF4-FFF2-40B4-BE49-F238E27FC236}">
                  <a16:creationId xmlns:a16="http://schemas.microsoft.com/office/drawing/2014/main" id="{6DB4B7CA-A478-EB03-A04C-D4A2C12910D9}"/>
                </a:ext>
              </a:extLst>
            </p:cNvPr>
            <p:cNvSpPr/>
            <p:nvPr/>
          </p:nvSpPr>
          <p:spPr>
            <a:xfrm>
              <a:off x="6504063" y="5570581"/>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Har ingen familj att försörja </a:t>
              </a:r>
              <a:endParaRPr lang="sv-SE" sz="1400" dirty="0">
                <a:latin typeface="+mj-lt"/>
              </a:endParaRPr>
            </a:p>
          </p:txBody>
        </p:sp>
        <p:sp>
          <p:nvSpPr>
            <p:cNvPr id="46" name="Pil: höger 45">
              <a:extLst>
                <a:ext uri="{FF2B5EF4-FFF2-40B4-BE49-F238E27FC236}">
                  <a16:creationId xmlns:a16="http://schemas.microsoft.com/office/drawing/2014/main" id="{0413018C-7A91-FD99-D978-B754080ACEB7}"/>
                </a:ext>
              </a:extLst>
            </p:cNvPr>
            <p:cNvSpPr/>
            <p:nvPr/>
          </p:nvSpPr>
          <p:spPr>
            <a:xfrm>
              <a:off x="6216030" y="5674051"/>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57" name="Grupp 56">
            <a:extLst>
              <a:ext uri="{FF2B5EF4-FFF2-40B4-BE49-F238E27FC236}">
                <a16:creationId xmlns:a16="http://schemas.microsoft.com/office/drawing/2014/main" id="{49895352-1152-50B1-DA0E-3B965A900992}"/>
              </a:ext>
            </a:extLst>
          </p:cNvPr>
          <p:cNvGrpSpPr/>
          <p:nvPr/>
        </p:nvGrpSpPr>
        <p:grpSpPr>
          <a:xfrm>
            <a:off x="6067992" y="3134940"/>
            <a:ext cx="4536506" cy="432048"/>
            <a:chOff x="6216030" y="4742489"/>
            <a:chExt cx="4536506" cy="432048"/>
          </a:xfrm>
        </p:grpSpPr>
        <p:sp>
          <p:nvSpPr>
            <p:cNvPr id="43" name="Rektangel 42">
              <a:extLst>
                <a:ext uri="{FF2B5EF4-FFF2-40B4-BE49-F238E27FC236}">
                  <a16:creationId xmlns:a16="http://schemas.microsoft.com/office/drawing/2014/main" id="{F47FA23A-8B41-997A-722B-C5C186A24B5A}"/>
                </a:ext>
              </a:extLst>
            </p:cNvPr>
            <p:cNvSpPr/>
            <p:nvPr/>
          </p:nvSpPr>
          <p:spPr>
            <a:xfrm>
              <a:off x="6504063" y="4742489"/>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200" dirty="0">
                  <a:effectLst/>
                  <a:latin typeface="+mj-lt"/>
                  <a:ea typeface="Times New Roman" panose="02020603050405020304" pitchFamily="18" charset="0"/>
                  <a:cs typeface="Times New Roman" panose="02020603050405020304" pitchFamily="18" charset="0"/>
                </a:rPr>
                <a:t>Ingen löneutmätning, var frisk och arbetade heltid med ett betalningsutrymme om ca 6 000 kr per månad. </a:t>
              </a:r>
              <a:endParaRPr lang="sv-SE" sz="1200" dirty="0">
                <a:latin typeface="+mj-lt"/>
              </a:endParaRPr>
            </a:p>
          </p:txBody>
        </p:sp>
        <p:sp>
          <p:nvSpPr>
            <p:cNvPr id="47" name="Pil: höger 46">
              <a:extLst>
                <a:ext uri="{FF2B5EF4-FFF2-40B4-BE49-F238E27FC236}">
                  <a16:creationId xmlns:a16="http://schemas.microsoft.com/office/drawing/2014/main" id="{8F5BCCB5-52E3-A388-D908-8C0AEB7E30B0}"/>
                </a:ext>
              </a:extLst>
            </p:cNvPr>
            <p:cNvSpPr/>
            <p:nvPr/>
          </p:nvSpPr>
          <p:spPr>
            <a:xfrm>
              <a:off x="6216030" y="4845959"/>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59" name="Grupp 58">
            <a:extLst>
              <a:ext uri="{FF2B5EF4-FFF2-40B4-BE49-F238E27FC236}">
                <a16:creationId xmlns:a16="http://schemas.microsoft.com/office/drawing/2014/main" id="{7A5DA059-ACAE-88EB-F882-D2AFA6F7C9D5}"/>
              </a:ext>
            </a:extLst>
          </p:cNvPr>
          <p:cNvGrpSpPr/>
          <p:nvPr/>
        </p:nvGrpSpPr>
        <p:grpSpPr>
          <a:xfrm>
            <a:off x="6067992" y="4147070"/>
            <a:ext cx="4536506" cy="432048"/>
            <a:chOff x="6216030" y="6070183"/>
            <a:chExt cx="4536506" cy="432048"/>
          </a:xfrm>
        </p:grpSpPr>
        <p:sp>
          <p:nvSpPr>
            <p:cNvPr id="48" name="Rektangel 47">
              <a:extLst>
                <a:ext uri="{FF2B5EF4-FFF2-40B4-BE49-F238E27FC236}">
                  <a16:creationId xmlns:a16="http://schemas.microsoft.com/office/drawing/2014/main" id="{3BCB12EC-0F78-9AEF-DA11-A31B83970D44}"/>
                </a:ext>
              </a:extLst>
            </p:cNvPr>
            <p:cNvSpPr/>
            <p:nvPr/>
          </p:nvSpPr>
          <p:spPr>
            <a:xfrm>
              <a:off x="6504063" y="6070183"/>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Inga omständigheter i hans vardag som innebär risker för några större utgifter</a:t>
              </a:r>
              <a:endParaRPr lang="sv-SE" sz="1400" dirty="0">
                <a:latin typeface="+mj-lt"/>
              </a:endParaRPr>
            </a:p>
          </p:txBody>
        </p:sp>
        <p:sp>
          <p:nvSpPr>
            <p:cNvPr id="49" name="Pil: höger 48">
              <a:extLst>
                <a:ext uri="{FF2B5EF4-FFF2-40B4-BE49-F238E27FC236}">
                  <a16:creationId xmlns:a16="http://schemas.microsoft.com/office/drawing/2014/main" id="{DAAF1310-5B5E-7761-CC27-743A870B4052}"/>
                </a:ext>
              </a:extLst>
            </p:cNvPr>
            <p:cNvSpPr/>
            <p:nvPr/>
          </p:nvSpPr>
          <p:spPr>
            <a:xfrm>
              <a:off x="6216030" y="6173653"/>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grpSp>
        <p:nvGrpSpPr>
          <p:cNvPr id="60" name="Grupp 59">
            <a:extLst>
              <a:ext uri="{FF2B5EF4-FFF2-40B4-BE49-F238E27FC236}">
                <a16:creationId xmlns:a16="http://schemas.microsoft.com/office/drawing/2014/main" id="{9D54A7E7-5A1E-E8A2-8C37-BAF048FD04C7}"/>
              </a:ext>
            </a:extLst>
          </p:cNvPr>
          <p:cNvGrpSpPr/>
          <p:nvPr/>
        </p:nvGrpSpPr>
        <p:grpSpPr>
          <a:xfrm>
            <a:off x="6067992" y="4653136"/>
            <a:ext cx="4536506" cy="432048"/>
            <a:chOff x="6209918" y="6507044"/>
            <a:chExt cx="4536506" cy="432048"/>
          </a:xfrm>
        </p:grpSpPr>
        <p:sp>
          <p:nvSpPr>
            <p:cNvPr id="50" name="Rektangel 49">
              <a:extLst>
                <a:ext uri="{FF2B5EF4-FFF2-40B4-BE49-F238E27FC236}">
                  <a16:creationId xmlns:a16="http://schemas.microsoft.com/office/drawing/2014/main" id="{33D1B57E-4112-873A-4655-F7A47EC5B0F1}"/>
                </a:ext>
              </a:extLst>
            </p:cNvPr>
            <p:cNvSpPr/>
            <p:nvPr/>
          </p:nvSpPr>
          <p:spPr>
            <a:xfrm>
              <a:off x="6497951" y="6507044"/>
              <a:ext cx="4248473" cy="432048"/>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r>
                <a:rPr lang="sv-SE" sz="1400" dirty="0">
                  <a:effectLst/>
                  <a:latin typeface="+mj-lt"/>
                  <a:ea typeface="Times New Roman" panose="02020603050405020304" pitchFamily="18" charset="0"/>
                  <a:cs typeface="Times New Roman" panose="02020603050405020304" pitchFamily="18" charset="0"/>
                </a:rPr>
                <a:t>Kan inte redovisa betalning av skulderna</a:t>
              </a:r>
              <a:endParaRPr lang="sv-SE" sz="1400" dirty="0">
                <a:latin typeface="+mj-lt"/>
              </a:endParaRPr>
            </a:p>
          </p:txBody>
        </p:sp>
        <p:sp>
          <p:nvSpPr>
            <p:cNvPr id="51" name="Pil: höger 50">
              <a:extLst>
                <a:ext uri="{FF2B5EF4-FFF2-40B4-BE49-F238E27FC236}">
                  <a16:creationId xmlns:a16="http://schemas.microsoft.com/office/drawing/2014/main" id="{95580668-7DEB-D718-FEDD-54D0A69DC5ED}"/>
                </a:ext>
              </a:extLst>
            </p:cNvPr>
            <p:cNvSpPr/>
            <p:nvPr/>
          </p:nvSpPr>
          <p:spPr>
            <a:xfrm>
              <a:off x="6209918" y="6610514"/>
              <a:ext cx="360040" cy="225108"/>
            </a:xfrm>
            <a:prstGeom prst="rightArrow">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endParaRPr lang="sv-SE" sz="1400" dirty="0">
                <a:latin typeface="+mj-lt"/>
              </a:endParaRPr>
            </a:p>
          </p:txBody>
        </p:sp>
      </p:grpSp>
      <p:sp>
        <p:nvSpPr>
          <p:cNvPr id="4" name="Ellips 3">
            <a:extLst>
              <a:ext uri="{FF2B5EF4-FFF2-40B4-BE49-F238E27FC236}">
                <a16:creationId xmlns:a16="http://schemas.microsoft.com/office/drawing/2014/main" id="{38026224-0DED-13EB-1D0A-6BB69A118C1C}"/>
              </a:ext>
            </a:extLst>
          </p:cNvPr>
          <p:cNvSpPr/>
          <p:nvPr/>
        </p:nvSpPr>
        <p:spPr>
          <a:xfrm>
            <a:off x="10272464" y="107130"/>
            <a:ext cx="1800000" cy="180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5" name="Bildobjekt 4">
            <a:extLst>
              <a:ext uri="{FF2B5EF4-FFF2-40B4-BE49-F238E27FC236}">
                <a16:creationId xmlns:a16="http://schemas.microsoft.com/office/drawing/2014/main" id="{19E8852B-7AD0-8E36-5FA9-79317C626E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7230" y="255897"/>
            <a:ext cx="1502466" cy="1502466"/>
          </a:xfrm>
          <a:prstGeom prst="rect">
            <a:avLst/>
          </a:prstGeom>
        </p:spPr>
      </p:pic>
      <p:sp>
        <p:nvSpPr>
          <p:cNvPr id="6" name="Rektangel 5">
            <a:extLst>
              <a:ext uri="{FF2B5EF4-FFF2-40B4-BE49-F238E27FC236}">
                <a16:creationId xmlns:a16="http://schemas.microsoft.com/office/drawing/2014/main" id="{8FCDA4AF-89AC-32F3-A75A-EBCA6A492788}"/>
              </a:ext>
            </a:extLst>
          </p:cNvPr>
          <p:cNvSpPr/>
          <p:nvPr/>
        </p:nvSpPr>
        <p:spPr>
          <a:xfrm>
            <a:off x="3835744" y="5445224"/>
            <a:ext cx="6768753" cy="72008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800" dirty="0">
                <a:solidFill>
                  <a:schemeClr val="tx1"/>
                </a:solidFill>
                <a:effectLst/>
                <a:latin typeface="Calibri" panose="020F0502020204030204" pitchFamily="34" charset="0"/>
                <a:ea typeface="Calibri" panose="020F0502020204030204" pitchFamily="34" charset="0"/>
              </a:rPr>
              <a:t>Hovrätten för Nedre Norrland, beslut 2022-10-20, ÖÄ 291-22 </a:t>
            </a:r>
          </a:p>
          <a:p>
            <a:r>
              <a:rPr lang="sv-SE" sz="1800" dirty="0">
                <a:solidFill>
                  <a:schemeClr val="tx1"/>
                </a:solidFill>
                <a:effectLst/>
                <a:latin typeface="Calibri" panose="020F0502020204030204" pitchFamily="34" charset="0"/>
                <a:ea typeface="Calibri" panose="020F0502020204030204" pitchFamily="34" charset="0"/>
              </a:rPr>
              <a:t>Hovrätten över Skåne och Blekinge, beslut 2026-03-31, Ä 1333-26</a:t>
            </a:r>
            <a:endParaRPr lang="sv-SE" dirty="0">
              <a:solidFill>
                <a:schemeClr val="tx1"/>
              </a:solidFill>
            </a:endParaRPr>
          </a:p>
        </p:txBody>
      </p:sp>
      <p:sp>
        <p:nvSpPr>
          <p:cNvPr id="8" name="Rektangel 7">
            <a:extLst>
              <a:ext uri="{FF2B5EF4-FFF2-40B4-BE49-F238E27FC236}">
                <a16:creationId xmlns:a16="http://schemas.microsoft.com/office/drawing/2014/main" id="{62122D59-AD04-2A9D-2CB1-FF69EF03E312}"/>
              </a:ext>
            </a:extLst>
          </p:cNvPr>
          <p:cNvSpPr/>
          <p:nvPr/>
        </p:nvSpPr>
        <p:spPr>
          <a:xfrm>
            <a:off x="1164516" y="5450274"/>
            <a:ext cx="2671228" cy="715030"/>
          </a:xfrm>
          <a:prstGeom prst="rect">
            <a:avLst/>
          </a:prstGeom>
          <a:solidFill>
            <a:schemeClr val="accent3">
              <a:alpha val="50000"/>
            </a:schemeClr>
          </a:solidFill>
          <a:ln>
            <a:solidFill>
              <a:schemeClr val="accent3"/>
            </a:solidFill>
          </a:ln>
        </p:spPr>
        <p:style>
          <a:lnRef idx="0">
            <a:scrgbClr r="0" g="0" b="0"/>
          </a:lnRef>
          <a:fillRef idx="0">
            <a:scrgbClr r="0" g="0" b="0"/>
          </a:fillRef>
          <a:effectRef idx="0">
            <a:scrgbClr r="0" g="0" b="0"/>
          </a:effectRef>
          <a:fontRef idx="minor">
            <a:schemeClr val="lt1"/>
          </a:fontRef>
        </p:style>
        <p:txBody>
          <a:bodyPr rtlCol="0" anchor="ctr"/>
          <a:lstStyle/>
          <a:p>
            <a:r>
              <a:rPr lang="sv-SE" sz="2400" b="1" dirty="0">
                <a:solidFill>
                  <a:schemeClr val="tx1"/>
                </a:solidFill>
              </a:rPr>
              <a:t>Rättsfall:</a:t>
            </a:r>
          </a:p>
        </p:txBody>
      </p:sp>
    </p:spTree>
    <p:extLst>
      <p:ext uri="{BB962C8B-B14F-4D97-AF65-F5344CB8AC3E}">
        <p14:creationId xmlns:p14="http://schemas.microsoft.com/office/powerpoint/2010/main" val="24083388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16A6FF35-D2F1-478A-0B7D-C3850F7932DB}"/>
              </a:ext>
            </a:extLst>
          </p:cNvPr>
          <p:cNvPicPr>
            <a:picLocks noChangeAspect="1"/>
          </p:cNvPicPr>
          <p:nvPr/>
        </p:nvPicPr>
        <p:blipFill>
          <a:blip r:embed="rId2">
            <a:extLst>
              <a:ext uri="{28A0092B-C50C-407E-A947-70E740481C1C}">
                <a14:useLocalDpi xmlns:a14="http://schemas.microsoft.com/office/drawing/2010/main" val="0"/>
              </a:ext>
            </a:extLst>
          </a:blip>
          <a:srcRect t="8774" b="9091"/>
          <a:stretch/>
        </p:blipFill>
        <p:spPr>
          <a:xfrm>
            <a:off x="0" y="-7640"/>
            <a:ext cx="12191998" cy="6865640"/>
          </a:xfrm>
          <a:prstGeom prst="rect">
            <a:avLst/>
          </a:prstGeom>
        </p:spPr>
      </p:pic>
      <p:sp>
        <p:nvSpPr>
          <p:cNvPr id="28" name="Rektangel 27">
            <a:extLst>
              <a:ext uri="{FF2B5EF4-FFF2-40B4-BE49-F238E27FC236}">
                <a16:creationId xmlns:a16="http://schemas.microsoft.com/office/drawing/2014/main" id="{DC918BE8-0822-3D47-1D8C-F742F8B4F6B0}"/>
              </a:ext>
            </a:extLst>
          </p:cNvPr>
          <p:cNvSpPr/>
          <p:nvPr/>
        </p:nvSpPr>
        <p:spPr>
          <a:xfrm>
            <a:off x="1" y="2494217"/>
            <a:ext cx="12191999" cy="15230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5400" b="1" dirty="0">
                <a:solidFill>
                  <a:schemeClr val="tx1"/>
                </a:solidFill>
              </a:rPr>
              <a:t>Bluffbolag</a:t>
            </a:r>
            <a:endParaRPr lang="sv-SE" sz="6000" dirty="0"/>
          </a:p>
        </p:txBody>
      </p:sp>
      <p:sp>
        <p:nvSpPr>
          <p:cNvPr id="29" name="Ellips 28">
            <a:extLst>
              <a:ext uri="{FF2B5EF4-FFF2-40B4-BE49-F238E27FC236}">
                <a16:creationId xmlns:a16="http://schemas.microsoft.com/office/drawing/2014/main" id="{D947E67C-F70F-2D86-7A56-B3922EE70CD8}"/>
              </a:ext>
            </a:extLst>
          </p:cNvPr>
          <p:cNvSpPr/>
          <p:nvPr/>
        </p:nvSpPr>
        <p:spPr>
          <a:xfrm>
            <a:off x="9312495" y="2230564"/>
            <a:ext cx="2160000" cy="216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9" name="Bildobjekt 8">
            <a:extLst>
              <a:ext uri="{FF2B5EF4-FFF2-40B4-BE49-F238E27FC236}">
                <a16:creationId xmlns:a16="http://schemas.microsoft.com/office/drawing/2014/main" id="{607F8FD8-BDFC-095F-980F-751B2935722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9630970" y="2549039"/>
            <a:ext cx="1523050" cy="1523050"/>
          </a:xfrm>
          <a:prstGeom prst="rect">
            <a:avLst/>
          </a:prstGeom>
        </p:spPr>
      </p:pic>
    </p:spTree>
    <p:extLst>
      <p:ext uri="{BB962C8B-B14F-4D97-AF65-F5344CB8AC3E}">
        <p14:creationId xmlns:p14="http://schemas.microsoft.com/office/powerpoint/2010/main" val="32494395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objekt 3">
            <a:extLst>
              <a:ext uri="{FF2B5EF4-FFF2-40B4-BE49-F238E27FC236}">
                <a16:creationId xmlns:a16="http://schemas.microsoft.com/office/drawing/2014/main" id="{F1C8CFFE-A3D1-72E7-48EB-4EE33E08756D}"/>
              </a:ext>
            </a:extLst>
          </p:cNvPr>
          <p:cNvPicPr>
            <a:picLocks noChangeAspect="1"/>
          </p:cNvPicPr>
          <p:nvPr/>
        </p:nvPicPr>
        <p:blipFill>
          <a:blip r:embed="rId3">
            <a:extLst>
              <a:ext uri="{28A0092B-C50C-407E-A947-70E740481C1C}">
                <a14:useLocalDpi xmlns:a14="http://schemas.microsoft.com/office/drawing/2010/main" val="0"/>
              </a:ext>
            </a:extLst>
          </a:blip>
          <a:srcRect t="8774" b="9091"/>
          <a:stretch/>
        </p:blipFill>
        <p:spPr>
          <a:xfrm>
            <a:off x="0" y="-7640"/>
            <a:ext cx="12191998" cy="686564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sv-SE" sz="2000" dirty="0">
              <a:solidFill>
                <a:schemeClr val="tx1"/>
              </a:solidFill>
            </a:endParaRPr>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Bluffbolag</a:t>
            </a:r>
          </a:p>
          <a:p>
            <a:endParaRPr lang="sv-SE" b="1" dirty="0">
              <a:solidFill>
                <a:schemeClr val="bg1"/>
              </a:solidFill>
            </a:endParaRPr>
          </a:p>
        </p:txBody>
      </p:sp>
      <p:sp>
        <p:nvSpPr>
          <p:cNvPr id="5" name="Platshållare för innehåll 2">
            <a:extLst>
              <a:ext uri="{FF2B5EF4-FFF2-40B4-BE49-F238E27FC236}">
                <a16:creationId xmlns:a16="http://schemas.microsoft.com/office/drawing/2014/main" id="{74C5A2CE-D7BB-1339-59F3-D26AAA3DF11C}"/>
              </a:ext>
            </a:extLst>
          </p:cNvPr>
          <p:cNvSpPr>
            <a:spLocks noGrp="1"/>
          </p:cNvSpPr>
          <p:nvPr>
            <p:ph idx="1"/>
          </p:nvPr>
        </p:nvSpPr>
        <p:spPr>
          <a:xfrm>
            <a:off x="425071" y="1628800"/>
            <a:ext cx="11341857" cy="4698224"/>
          </a:xfrm>
        </p:spPr>
        <p:txBody>
          <a:bodyPr/>
          <a:lstStyle/>
          <a:p>
            <a:pPr marL="0" indent="0">
              <a:buNone/>
            </a:pPr>
            <a:r>
              <a:rPr lang="sv-SE" dirty="0"/>
              <a:t>En fordran som antas vara ogrundad ska inte ingå i skuldsaneringen</a:t>
            </a:r>
          </a:p>
          <a:p>
            <a:pPr marL="0" indent="0">
              <a:buNone/>
            </a:pPr>
            <a:r>
              <a:rPr lang="sv-SE" dirty="0"/>
              <a:t>Skuldsaneringen arbetar löpande med att identifiera bluffbolag och undanta ogrundade skulder</a:t>
            </a:r>
          </a:p>
        </p:txBody>
      </p:sp>
      <p:sp>
        <p:nvSpPr>
          <p:cNvPr id="7" name="textruta 6">
            <a:extLst>
              <a:ext uri="{FF2B5EF4-FFF2-40B4-BE49-F238E27FC236}">
                <a16:creationId xmlns:a16="http://schemas.microsoft.com/office/drawing/2014/main" id="{E4B345DB-01B6-3D12-9E2B-F51403AFCFB0}"/>
              </a:ext>
            </a:extLst>
          </p:cNvPr>
          <p:cNvSpPr txBox="1"/>
          <p:nvPr/>
        </p:nvSpPr>
        <p:spPr>
          <a:xfrm>
            <a:off x="695398" y="4261158"/>
            <a:ext cx="10801201" cy="1797298"/>
          </a:xfrm>
          <a:prstGeom prst="rect">
            <a:avLst/>
          </a:prstGeom>
          <a:solidFill>
            <a:schemeClr val="accent3">
              <a:alpha val="50000"/>
            </a:schemeClr>
          </a:solidFill>
          <a:ln>
            <a:noFill/>
          </a:ln>
        </p:spPr>
        <p:style>
          <a:lnRef idx="0">
            <a:scrgbClr r="0" g="0" b="0"/>
          </a:lnRef>
          <a:fillRef idx="0">
            <a:scrgbClr r="0" g="0" b="0"/>
          </a:fillRef>
          <a:effectRef idx="0">
            <a:scrgbClr r="0" g="0" b="0"/>
          </a:effectRef>
          <a:fontRef idx="minor">
            <a:schemeClr val="lt1"/>
          </a:fontRef>
        </p:style>
        <p:txBody>
          <a:bodyPr wrap="square">
            <a:noAutofit/>
          </a:bodyPr>
          <a:lstStyle/>
          <a:p>
            <a:pPr marL="742950" lvl="1" indent="-285750">
              <a:spcBef>
                <a:spcPts val="1200"/>
              </a:spcBef>
              <a:buFont typeface="Arial" panose="020B0604020202020204" pitchFamily="34" charset="0"/>
              <a:buChar char="•"/>
            </a:pPr>
            <a:r>
              <a:rPr lang="sv-SE" dirty="0"/>
              <a:t>Anmäls ofta av utländska bolag, ofta </a:t>
            </a:r>
            <a:r>
              <a:rPr lang="sv-SE" dirty="0" err="1"/>
              <a:t>limitedbolag</a:t>
            </a:r>
            <a:endParaRPr lang="sv-SE" dirty="0"/>
          </a:p>
          <a:p>
            <a:pPr marL="742950" lvl="1" indent="-285750">
              <a:spcBef>
                <a:spcPts val="1200"/>
              </a:spcBef>
              <a:buFont typeface="Arial" panose="020B0604020202020204" pitchFamily="34" charset="0"/>
              <a:buChar char="•"/>
            </a:pPr>
            <a:r>
              <a:rPr lang="sv-SE" dirty="0"/>
              <a:t>Gäldenären känner inte till skulden, och tar inte upp den i ansökan</a:t>
            </a:r>
          </a:p>
          <a:p>
            <a:pPr marL="742950" lvl="1" indent="-285750">
              <a:spcBef>
                <a:spcPts val="1200"/>
              </a:spcBef>
              <a:buFont typeface="Arial" panose="020B0604020202020204" pitchFamily="34" charset="0"/>
              <a:buChar char="•"/>
            </a:pPr>
            <a:r>
              <a:rPr lang="sv-SE" dirty="0"/>
              <a:t>Diffus bakgrund, låga kapitalbelopp och höga räntesatser</a:t>
            </a:r>
          </a:p>
          <a:p>
            <a:pPr marL="742950" lvl="1" indent="-285750">
              <a:spcBef>
                <a:spcPts val="1200"/>
              </a:spcBef>
              <a:buFont typeface="Arial" panose="020B0604020202020204" pitchFamily="34" charset="0"/>
              <a:buChar char="•"/>
            </a:pPr>
            <a:r>
              <a:rPr lang="sv-SE" dirty="0"/>
              <a:t>Det finns ingen exekutionstitel (betalningsföreläggande eller annat)</a:t>
            </a:r>
          </a:p>
        </p:txBody>
      </p:sp>
      <p:sp>
        <p:nvSpPr>
          <p:cNvPr id="10" name="textruta 9">
            <a:extLst>
              <a:ext uri="{FF2B5EF4-FFF2-40B4-BE49-F238E27FC236}">
                <a16:creationId xmlns:a16="http://schemas.microsoft.com/office/drawing/2014/main" id="{E15B02D7-4CD4-FD96-1433-33EDC783A4AD}"/>
              </a:ext>
            </a:extLst>
          </p:cNvPr>
          <p:cNvSpPr txBox="1"/>
          <p:nvPr/>
        </p:nvSpPr>
        <p:spPr>
          <a:xfrm>
            <a:off x="695398" y="3861048"/>
            <a:ext cx="10801200" cy="400110"/>
          </a:xfrm>
          <a:prstGeom prst="rect">
            <a:avLst/>
          </a:prstGeom>
          <a:noFill/>
        </p:spPr>
        <p:txBody>
          <a:bodyPr wrap="square">
            <a:spAutoFit/>
          </a:bodyPr>
          <a:lstStyle/>
          <a:p>
            <a:pPr marL="0" indent="0">
              <a:buNone/>
            </a:pPr>
            <a:r>
              <a:rPr lang="sv-SE" sz="2000" b="1" dirty="0">
                <a:solidFill>
                  <a:schemeClr val="accent3"/>
                </a:solidFill>
              </a:rPr>
              <a:t>Kännetecken hos oss på skuldsaneringen: </a:t>
            </a:r>
          </a:p>
        </p:txBody>
      </p:sp>
    </p:spTree>
    <p:extLst>
      <p:ext uri="{BB962C8B-B14F-4D97-AF65-F5344CB8AC3E}">
        <p14:creationId xmlns:p14="http://schemas.microsoft.com/office/powerpoint/2010/main" val="15621879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a:extLst>
              <a:ext uri="{FF2B5EF4-FFF2-40B4-BE49-F238E27FC236}">
                <a16:creationId xmlns:a16="http://schemas.microsoft.com/office/drawing/2014/main" id="{40CF173A-1F76-4896-EC5C-C6543B205206}"/>
              </a:ext>
            </a:extLst>
          </p:cNvPr>
          <p:cNvPicPr>
            <a:picLocks noChangeAspect="1"/>
          </p:cNvPicPr>
          <p:nvPr/>
        </p:nvPicPr>
        <p:blipFill>
          <a:blip r:embed="rId2">
            <a:extLst>
              <a:ext uri="{28A0092B-C50C-407E-A947-70E740481C1C}">
                <a14:useLocalDpi xmlns:a14="http://schemas.microsoft.com/office/drawing/2010/main" val="0"/>
              </a:ext>
            </a:extLst>
          </a:blip>
          <a:srcRect b="15652"/>
          <a:stretch/>
        </p:blipFill>
        <p:spPr>
          <a:xfrm>
            <a:off x="0" y="0"/>
            <a:ext cx="12192000" cy="6858000"/>
          </a:xfrm>
          <a:prstGeom prst="rect">
            <a:avLst/>
          </a:prstGeom>
        </p:spPr>
      </p:pic>
      <p:sp>
        <p:nvSpPr>
          <p:cNvPr id="28" name="Rektangel 27">
            <a:extLst>
              <a:ext uri="{FF2B5EF4-FFF2-40B4-BE49-F238E27FC236}">
                <a16:creationId xmlns:a16="http://schemas.microsoft.com/office/drawing/2014/main" id="{DC918BE8-0822-3D47-1D8C-F742F8B4F6B0}"/>
              </a:ext>
            </a:extLst>
          </p:cNvPr>
          <p:cNvSpPr/>
          <p:nvPr/>
        </p:nvSpPr>
        <p:spPr>
          <a:xfrm>
            <a:off x="1" y="2494217"/>
            <a:ext cx="12191999" cy="15230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5400" b="1" dirty="0">
                <a:solidFill>
                  <a:schemeClr val="tx1"/>
                </a:solidFill>
              </a:rPr>
              <a:t>Att tänka på vid ifyllning</a:t>
            </a:r>
            <a:br>
              <a:rPr lang="sv-SE" sz="5400" b="1" dirty="0">
                <a:solidFill>
                  <a:schemeClr val="tx1"/>
                </a:solidFill>
              </a:rPr>
            </a:br>
            <a:r>
              <a:rPr lang="sv-SE" sz="5400" b="1" dirty="0">
                <a:solidFill>
                  <a:schemeClr val="tx1"/>
                </a:solidFill>
              </a:rPr>
              <a:t>av ansökan</a:t>
            </a:r>
            <a:endParaRPr lang="sv-SE" sz="5400" dirty="0"/>
          </a:p>
        </p:txBody>
      </p:sp>
      <p:sp>
        <p:nvSpPr>
          <p:cNvPr id="29" name="Ellips 28">
            <a:extLst>
              <a:ext uri="{FF2B5EF4-FFF2-40B4-BE49-F238E27FC236}">
                <a16:creationId xmlns:a16="http://schemas.microsoft.com/office/drawing/2014/main" id="{D947E67C-F70F-2D86-7A56-B3922EE70CD8}"/>
              </a:ext>
            </a:extLst>
          </p:cNvPr>
          <p:cNvSpPr/>
          <p:nvPr/>
        </p:nvSpPr>
        <p:spPr>
          <a:xfrm>
            <a:off x="9312495" y="2230564"/>
            <a:ext cx="2160000" cy="216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3" name="Group 149">
            <a:extLst>
              <a:ext uri="{FF2B5EF4-FFF2-40B4-BE49-F238E27FC236}">
                <a16:creationId xmlns:a16="http://schemas.microsoft.com/office/drawing/2014/main" id="{E0E69C5F-5715-ED96-87FF-28EC9B78DE63}"/>
              </a:ext>
            </a:extLst>
          </p:cNvPr>
          <p:cNvGrpSpPr>
            <a:grpSpLocks noChangeAspect="1"/>
          </p:cNvGrpSpPr>
          <p:nvPr/>
        </p:nvGrpSpPr>
        <p:grpSpPr bwMode="auto">
          <a:xfrm>
            <a:off x="9692491" y="2553126"/>
            <a:ext cx="1400007" cy="1405231"/>
            <a:chOff x="3932" y="1392"/>
            <a:chExt cx="268" cy="269"/>
          </a:xfrm>
          <a:solidFill>
            <a:schemeClr val="accent3"/>
          </a:solidFill>
        </p:grpSpPr>
        <p:sp>
          <p:nvSpPr>
            <p:cNvPr id="4" name="Freeform 150">
              <a:extLst>
                <a:ext uri="{FF2B5EF4-FFF2-40B4-BE49-F238E27FC236}">
                  <a16:creationId xmlns:a16="http://schemas.microsoft.com/office/drawing/2014/main" id="{41229993-02F7-D829-2640-890D5368358F}"/>
                </a:ext>
              </a:extLst>
            </p:cNvPr>
            <p:cNvSpPr>
              <a:spLocks noEditPoints="1"/>
            </p:cNvSpPr>
            <p:nvPr/>
          </p:nvSpPr>
          <p:spPr bwMode="auto">
            <a:xfrm>
              <a:off x="3932" y="1392"/>
              <a:ext cx="268" cy="269"/>
            </a:xfrm>
            <a:custGeom>
              <a:avLst/>
              <a:gdLst>
                <a:gd name="T0" fmla="*/ 64 w 128"/>
                <a:gd name="T1" fmla="*/ 128 h 128"/>
                <a:gd name="T2" fmla="*/ 0 w 128"/>
                <a:gd name="T3" fmla="*/ 64 h 128"/>
                <a:gd name="T4" fmla="*/ 64 w 128"/>
                <a:gd name="T5" fmla="*/ 0 h 128"/>
                <a:gd name="T6" fmla="*/ 128 w 128"/>
                <a:gd name="T7" fmla="*/ 64 h 128"/>
                <a:gd name="T8" fmla="*/ 64 w 128"/>
                <a:gd name="T9" fmla="*/ 128 h 128"/>
                <a:gd name="T10" fmla="*/ 64 w 128"/>
                <a:gd name="T11" fmla="*/ 6 h 128"/>
                <a:gd name="T12" fmla="*/ 6 w 128"/>
                <a:gd name="T13" fmla="*/ 64 h 128"/>
                <a:gd name="T14" fmla="*/ 64 w 128"/>
                <a:gd name="T15" fmla="*/ 122 h 128"/>
                <a:gd name="T16" fmla="*/ 122 w 128"/>
                <a:gd name="T17" fmla="*/ 64 h 128"/>
                <a:gd name="T18" fmla="*/ 64 w 128"/>
                <a:gd name="T19"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128"/>
                  </a:moveTo>
                  <a:cubicBezTo>
                    <a:pt x="29" y="128"/>
                    <a:pt x="0" y="99"/>
                    <a:pt x="0" y="64"/>
                  </a:cubicBezTo>
                  <a:cubicBezTo>
                    <a:pt x="0" y="28"/>
                    <a:pt x="29" y="0"/>
                    <a:pt x="64" y="0"/>
                  </a:cubicBezTo>
                  <a:cubicBezTo>
                    <a:pt x="99" y="0"/>
                    <a:pt x="128" y="28"/>
                    <a:pt x="128" y="64"/>
                  </a:cubicBezTo>
                  <a:cubicBezTo>
                    <a:pt x="128" y="99"/>
                    <a:pt x="99" y="128"/>
                    <a:pt x="64" y="128"/>
                  </a:cubicBezTo>
                  <a:close/>
                  <a:moveTo>
                    <a:pt x="64" y="6"/>
                  </a:moveTo>
                  <a:cubicBezTo>
                    <a:pt x="32" y="6"/>
                    <a:pt x="6" y="32"/>
                    <a:pt x="6" y="64"/>
                  </a:cubicBezTo>
                  <a:cubicBezTo>
                    <a:pt x="6" y="96"/>
                    <a:pt x="32" y="122"/>
                    <a:pt x="64" y="122"/>
                  </a:cubicBezTo>
                  <a:cubicBezTo>
                    <a:pt x="96" y="122"/>
                    <a:pt x="122" y="96"/>
                    <a:pt x="122" y="64"/>
                  </a:cubicBezTo>
                  <a:cubicBezTo>
                    <a:pt x="122" y="32"/>
                    <a:pt x="96" y="6"/>
                    <a:pt x="6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5" name="Oval 151">
              <a:extLst>
                <a:ext uri="{FF2B5EF4-FFF2-40B4-BE49-F238E27FC236}">
                  <a16:creationId xmlns:a16="http://schemas.microsoft.com/office/drawing/2014/main" id="{8A1340D8-ABAD-1B5F-A280-6704F01EDE28}"/>
                </a:ext>
              </a:extLst>
            </p:cNvPr>
            <p:cNvSpPr>
              <a:spLocks noChangeArrowheads="1"/>
            </p:cNvSpPr>
            <p:nvPr/>
          </p:nvSpPr>
          <p:spPr bwMode="auto">
            <a:xfrm>
              <a:off x="4055" y="1463"/>
              <a:ext cx="19"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 name="Freeform 152">
              <a:extLst>
                <a:ext uri="{FF2B5EF4-FFF2-40B4-BE49-F238E27FC236}">
                  <a16:creationId xmlns:a16="http://schemas.microsoft.com/office/drawing/2014/main" id="{2E95BF73-9E90-7386-9DD2-D7963C629A23}"/>
                </a:ext>
              </a:extLst>
            </p:cNvPr>
            <p:cNvSpPr>
              <a:spLocks/>
            </p:cNvSpPr>
            <p:nvPr/>
          </p:nvSpPr>
          <p:spPr bwMode="auto">
            <a:xfrm>
              <a:off x="4058" y="1501"/>
              <a:ext cx="12" cy="76"/>
            </a:xfrm>
            <a:custGeom>
              <a:avLst/>
              <a:gdLst>
                <a:gd name="T0" fmla="*/ 3 w 6"/>
                <a:gd name="T1" fmla="*/ 36 h 36"/>
                <a:gd name="T2" fmla="*/ 0 w 6"/>
                <a:gd name="T3" fmla="*/ 33 h 36"/>
                <a:gd name="T4" fmla="*/ 0 w 6"/>
                <a:gd name="T5" fmla="*/ 3 h 36"/>
                <a:gd name="T6" fmla="*/ 3 w 6"/>
                <a:gd name="T7" fmla="*/ 0 h 36"/>
                <a:gd name="T8" fmla="*/ 6 w 6"/>
                <a:gd name="T9" fmla="*/ 3 h 36"/>
                <a:gd name="T10" fmla="*/ 6 w 6"/>
                <a:gd name="T11" fmla="*/ 33 h 36"/>
                <a:gd name="T12" fmla="*/ 3 w 6"/>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6" h="36">
                  <a:moveTo>
                    <a:pt x="3" y="36"/>
                  </a:moveTo>
                  <a:cubicBezTo>
                    <a:pt x="2" y="36"/>
                    <a:pt x="0" y="34"/>
                    <a:pt x="0" y="33"/>
                  </a:cubicBezTo>
                  <a:cubicBezTo>
                    <a:pt x="0" y="3"/>
                    <a:pt x="0" y="3"/>
                    <a:pt x="0" y="3"/>
                  </a:cubicBezTo>
                  <a:cubicBezTo>
                    <a:pt x="0" y="2"/>
                    <a:pt x="2" y="0"/>
                    <a:pt x="3" y="0"/>
                  </a:cubicBezTo>
                  <a:cubicBezTo>
                    <a:pt x="5" y="0"/>
                    <a:pt x="6" y="2"/>
                    <a:pt x="6" y="3"/>
                  </a:cubicBezTo>
                  <a:cubicBezTo>
                    <a:pt x="6" y="33"/>
                    <a:pt x="6" y="33"/>
                    <a:pt x="6" y="33"/>
                  </a:cubicBezTo>
                  <a:cubicBezTo>
                    <a:pt x="6" y="34"/>
                    <a:pt x="5" y="36"/>
                    <a:pt x="3"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Tree>
    <p:extLst>
      <p:ext uri="{BB962C8B-B14F-4D97-AF65-F5344CB8AC3E}">
        <p14:creationId xmlns:p14="http://schemas.microsoft.com/office/powerpoint/2010/main" val="16632180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objekt 6">
            <a:extLst>
              <a:ext uri="{FF2B5EF4-FFF2-40B4-BE49-F238E27FC236}">
                <a16:creationId xmlns:a16="http://schemas.microsoft.com/office/drawing/2014/main" id="{D86B5563-5C26-C080-FB24-530B2622DB57}"/>
              </a:ext>
            </a:extLst>
          </p:cNvPr>
          <p:cNvPicPr>
            <a:picLocks noChangeAspect="1"/>
          </p:cNvPicPr>
          <p:nvPr/>
        </p:nvPicPr>
        <p:blipFill>
          <a:blip r:embed="rId3">
            <a:extLst>
              <a:ext uri="{28A0092B-C50C-407E-A947-70E740481C1C}">
                <a14:useLocalDpi xmlns:a14="http://schemas.microsoft.com/office/drawing/2010/main" val="0"/>
              </a:ext>
            </a:extLst>
          </a:blip>
          <a:srcRect b="15652"/>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399" y="332656"/>
            <a:ext cx="6768753"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Att tänka på vid ifyllning av ansökan</a:t>
            </a:r>
          </a:p>
          <a:p>
            <a:endParaRPr lang="sv-SE" b="1" dirty="0">
              <a:solidFill>
                <a:schemeClr val="tx1"/>
              </a:solidFill>
            </a:endParaRPr>
          </a:p>
        </p:txBody>
      </p:sp>
      <p:grpSp>
        <p:nvGrpSpPr>
          <p:cNvPr id="5" name="Grupp 4">
            <a:extLst>
              <a:ext uri="{FF2B5EF4-FFF2-40B4-BE49-F238E27FC236}">
                <a16:creationId xmlns:a16="http://schemas.microsoft.com/office/drawing/2014/main" id="{B28FCD3D-97F1-0072-E151-535EF9B25ED9}"/>
              </a:ext>
            </a:extLst>
          </p:cNvPr>
          <p:cNvGrpSpPr/>
          <p:nvPr/>
        </p:nvGrpSpPr>
        <p:grpSpPr>
          <a:xfrm>
            <a:off x="852025" y="764704"/>
            <a:ext cx="10356543" cy="468020"/>
            <a:chOff x="852025" y="1268760"/>
            <a:chExt cx="10356543" cy="468020"/>
          </a:xfrm>
        </p:grpSpPr>
        <p:sp>
          <p:nvSpPr>
            <p:cNvPr id="4" name="Rektangel 3">
              <a:extLst>
                <a:ext uri="{FF2B5EF4-FFF2-40B4-BE49-F238E27FC236}">
                  <a16:creationId xmlns:a16="http://schemas.microsoft.com/office/drawing/2014/main" id="{E891EE5B-8767-CEC1-D749-0A4AE17B0A5C}"/>
                </a:ext>
              </a:extLst>
            </p:cNvPr>
            <p:cNvSpPr/>
            <p:nvPr/>
          </p:nvSpPr>
          <p:spPr>
            <a:xfrm>
              <a:off x="1271464" y="1268760"/>
              <a:ext cx="9937104" cy="46802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600" dirty="0">
                  <a:solidFill>
                    <a:schemeClr val="tx1"/>
                  </a:solidFill>
                </a:rPr>
                <a:t>”Övriga kostnader” har inget med buffert att göra, och måste alltid specificeras, helst på samma rad, annars i fritext i slutet av ansökan.</a:t>
              </a:r>
            </a:p>
          </p:txBody>
        </p:sp>
        <p:sp>
          <p:nvSpPr>
            <p:cNvPr id="13" name="Pil: höger 12">
              <a:extLst>
                <a:ext uri="{FF2B5EF4-FFF2-40B4-BE49-F238E27FC236}">
                  <a16:creationId xmlns:a16="http://schemas.microsoft.com/office/drawing/2014/main" id="{9EF1341E-2747-91D3-984F-E2426EDF9075}"/>
                </a:ext>
              </a:extLst>
            </p:cNvPr>
            <p:cNvSpPr/>
            <p:nvPr/>
          </p:nvSpPr>
          <p:spPr>
            <a:xfrm>
              <a:off x="852025" y="1322750"/>
              <a:ext cx="360040" cy="360040"/>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grpSp>
        <p:nvGrpSpPr>
          <p:cNvPr id="22" name="Grupp 21">
            <a:extLst>
              <a:ext uri="{FF2B5EF4-FFF2-40B4-BE49-F238E27FC236}">
                <a16:creationId xmlns:a16="http://schemas.microsoft.com/office/drawing/2014/main" id="{7A42E0B9-32FC-07CB-1A55-E65A5E0DAD74}"/>
              </a:ext>
            </a:extLst>
          </p:cNvPr>
          <p:cNvGrpSpPr/>
          <p:nvPr/>
        </p:nvGrpSpPr>
        <p:grpSpPr>
          <a:xfrm>
            <a:off x="846392" y="4027493"/>
            <a:ext cx="10362176" cy="468020"/>
            <a:chOff x="846392" y="5490080"/>
            <a:chExt cx="10362176" cy="468020"/>
          </a:xfrm>
        </p:grpSpPr>
        <p:sp>
          <p:nvSpPr>
            <p:cNvPr id="12" name="Rektangel 11">
              <a:extLst>
                <a:ext uri="{FF2B5EF4-FFF2-40B4-BE49-F238E27FC236}">
                  <a16:creationId xmlns:a16="http://schemas.microsoft.com/office/drawing/2014/main" id="{CB67EE2E-5D3A-2913-C804-18FD57965244}"/>
                </a:ext>
              </a:extLst>
            </p:cNvPr>
            <p:cNvSpPr/>
            <p:nvPr/>
          </p:nvSpPr>
          <p:spPr>
            <a:xfrm>
              <a:off x="1271464" y="5490080"/>
              <a:ext cx="9937104" cy="46802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600" dirty="0">
                  <a:solidFill>
                    <a:schemeClr val="tx1"/>
                  </a:solidFill>
                </a:rPr>
                <a:t>Glöm ej gäldenärens underskrift. </a:t>
              </a:r>
            </a:p>
          </p:txBody>
        </p:sp>
        <p:sp>
          <p:nvSpPr>
            <p:cNvPr id="14" name="Pil: höger 13">
              <a:extLst>
                <a:ext uri="{FF2B5EF4-FFF2-40B4-BE49-F238E27FC236}">
                  <a16:creationId xmlns:a16="http://schemas.microsoft.com/office/drawing/2014/main" id="{FF602041-07A8-D5D3-6B16-12BB5CE7C36B}"/>
                </a:ext>
              </a:extLst>
            </p:cNvPr>
            <p:cNvSpPr/>
            <p:nvPr/>
          </p:nvSpPr>
          <p:spPr>
            <a:xfrm>
              <a:off x="846392" y="5548852"/>
              <a:ext cx="360040" cy="360040"/>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grpSp>
        <p:nvGrpSpPr>
          <p:cNvPr id="23" name="Grupp 22">
            <a:extLst>
              <a:ext uri="{FF2B5EF4-FFF2-40B4-BE49-F238E27FC236}">
                <a16:creationId xmlns:a16="http://schemas.microsoft.com/office/drawing/2014/main" id="{0BC6E556-26BA-57B3-F4C9-BC0D7A9346C6}"/>
              </a:ext>
            </a:extLst>
          </p:cNvPr>
          <p:cNvGrpSpPr/>
          <p:nvPr/>
        </p:nvGrpSpPr>
        <p:grpSpPr>
          <a:xfrm>
            <a:off x="846392" y="3483694"/>
            <a:ext cx="10362176" cy="468020"/>
            <a:chOff x="846392" y="4786525"/>
            <a:chExt cx="10362176" cy="468020"/>
          </a:xfrm>
        </p:grpSpPr>
        <p:sp>
          <p:nvSpPr>
            <p:cNvPr id="11" name="Rektangel 10">
              <a:extLst>
                <a:ext uri="{FF2B5EF4-FFF2-40B4-BE49-F238E27FC236}">
                  <a16:creationId xmlns:a16="http://schemas.microsoft.com/office/drawing/2014/main" id="{A5AFBFAC-2047-3E09-3BF7-8830D948606D}"/>
                </a:ext>
              </a:extLst>
            </p:cNvPr>
            <p:cNvSpPr/>
            <p:nvPr/>
          </p:nvSpPr>
          <p:spPr>
            <a:xfrm>
              <a:off x="1271464" y="4786525"/>
              <a:ext cx="9937104" cy="46802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600" dirty="0">
                  <a:solidFill>
                    <a:schemeClr val="tx1"/>
                  </a:solidFill>
                </a:rPr>
                <a:t>Fyll inte i 0 i någon ruta, det tolkas som en uppgift som måste hanteras.</a:t>
              </a:r>
            </a:p>
          </p:txBody>
        </p:sp>
        <p:sp>
          <p:nvSpPr>
            <p:cNvPr id="15" name="Pil: höger 14">
              <a:extLst>
                <a:ext uri="{FF2B5EF4-FFF2-40B4-BE49-F238E27FC236}">
                  <a16:creationId xmlns:a16="http://schemas.microsoft.com/office/drawing/2014/main" id="{62E48222-41A2-97BB-85B0-D58FEB72E07F}"/>
                </a:ext>
              </a:extLst>
            </p:cNvPr>
            <p:cNvSpPr/>
            <p:nvPr/>
          </p:nvSpPr>
          <p:spPr>
            <a:xfrm>
              <a:off x="846392" y="4837856"/>
              <a:ext cx="360040" cy="360040"/>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grpSp>
        <p:nvGrpSpPr>
          <p:cNvPr id="24" name="Grupp 23">
            <a:extLst>
              <a:ext uri="{FF2B5EF4-FFF2-40B4-BE49-F238E27FC236}">
                <a16:creationId xmlns:a16="http://schemas.microsoft.com/office/drawing/2014/main" id="{880373A2-30FE-48E6-DCD2-EA7762081F4B}"/>
              </a:ext>
            </a:extLst>
          </p:cNvPr>
          <p:cNvGrpSpPr/>
          <p:nvPr/>
        </p:nvGrpSpPr>
        <p:grpSpPr>
          <a:xfrm>
            <a:off x="846392" y="2939896"/>
            <a:ext cx="10362176" cy="468020"/>
            <a:chOff x="846392" y="4082972"/>
            <a:chExt cx="10362176" cy="468020"/>
          </a:xfrm>
        </p:grpSpPr>
        <p:sp>
          <p:nvSpPr>
            <p:cNvPr id="10" name="Rektangel 9">
              <a:extLst>
                <a:ext uri="{FF2B5EF4-FFF2-40B4-BE49-F238E27FC236}">
                  <a16:creationId xmlns:a16="http://schemas.microsoft.com/office/drawing/2014/main" id="{650D21E8-A035-5A4F-8C81-49688383CA0E}"/>
                </a:ext>
              </a:extLst>
            </p:cNvPr>
            <p:cNvSpPr/>
            <p:nvPr/>
          </p:nvSpPr>
          <p:spPr>
            <a:xfrm>
              <a:off x="1271464" y="4082972"/>
              <a:ext cx="9937104" cy="46802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600" dirty="0">
                  <a:solidFill>
                    <a:schemeClr val="tx1"/>
                  </a:solidFill>
                </a:rPr>
                <a:t>Specificerade boendekostnader ska uppges som månadskostnader.</a:t>
              </a:r>
            </a:p>
          </p:txBody>
        </p:sp>
        <p:sp>
          <p:nvSpPr>
            <p:cNvPr id="16" name="Pil: höger 15">
              <a:extLst>
                <a:ext uri="{FF2B5EF4-FFF2-40B4-BE49-F238E27FC236}">
                  <a16:creationId xmlns:a16="http://schemas.microsoft.com/office/drawing/2014/main" id="{D9F36E36-2D36-B520-F8E2-0470292B555C}"/>
                </a:ext>
              </a:extLst>
            </p:cNvPr>
            <p:cNvSpPr/>
            <p:nvPr/>
          </p:nvSpPr>
          <p:spPr>
            <a:xfrm>
              <a:off x="846392" y="4140458"/>
              <a:ext cx="360040" cy="360040"/>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grpSp>
        <p:nvGrpSpPr>
          <p:cNvPr id="25" name="Grupp 24">
            <a:extLst>
              <a:ext uri="{FF2B5EF4-FFF2-40B4-BE49-F238E27FC236}">
                <a16:creationId xmlns:a16="http://schemas.microsoft.com/office/drawing/2014/main" id="{1A51A625-6527-9CFA-097E-5241737CF303}"/>
              </a:ext>
            </a:extLst>
          </p:cNvPr>
          <p:cNvGrpSpPr/>
          <p:nvPr/>
        </p:nvGrpSpPr>
        <p:grpSpPr>
          <a:xfrm>
            <a:off x="846392" y="2396098"/>
            <a:ext cx="10362176" cy="468020"/>
            <a:chOff x="846392" y="3379419"/>
            <a:chExt cx="10362176" cy="468020"/>
          </a:xfrm>
        </p:grpSpPr>
        <p:sp>
          <p:nvSpPr>
            <p:cNvPr id="9" name="Rektangel 8">
              <a:extLst>
                <a:ext uri="{FF2B5EF4-FFF2-40B4-BE49-F238E27FC236}">
                  <a16:creationId xmlns:a16="http://schemas.microsoft.com/office/drawing/2014/main" id="{88424F30-85C6-EC6C-66E9-A3D28668E453}"/>
                </a:ext>
              </a:extLst>
            </p:cNvPr>
            <p:cNvSpPr/>
            <p:nvPr/>
          </p:nvSpPr>
          <p:spPr>
            <a:xfrm>
              <a:off x="1271464" y="3379419"/>
              <a:ext cx="9937104" cy="46802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600" dirty="0">
                  <a:solidFill>
                    <a:schemeClr val="tx1"/>
                  </a:solidFill>
                </a:rPr>
                <a:t>Bilresor till och från arbete anges i antal resdagar per vecka (ej per år).</a:t>
              </a:r>
            </a:p>
          </p:txBody>
        </p:sp>
        <p:sp>
          <p:nvSpPr>
            <p:cNvPr id="17" name="Pil: höger 16">
              <a:extLst>
                <a:ext uri="{FF2B5EF4-FFF2-40B4-BE49-F238E27FC236}">
                  <a16:creationId xmlns:a16="http://schemas.microsoft.com/office/drawing/2014/main" id="{28FB4298-3653-0D8A-6ACB-AB7EA00C1E5D}"/>
                </a:ext>
              </a:extLst>
            </p:cNvPr>
            <p:cNvSpPr/>
            <p:nvPr/>
          </p:nvSpPr>
          <p:spPr>
            <a:xfrm>
              <a:off x="846392" y="3435617"/>
              <a:ext cx="360040" cy="360040"/>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grpSp>
        <p:nvGrpSpPr>
          <p:cNvPr id="21" name="Grupp 20">
            <a:extLst>
              <a:ext uri="{FF2B5EF4-FFF2-40B4-BE49-F238E27FC236}">
                <a16:creationId xmlns:a16="http://schemas.microsoft.com/office/drawing/2014/main" id="{214CDB7E-37E1-ECFD-D41A-5F7D76A4424D}"/>
              </a:ext>
            </a:extLst>
          </p:cNvPr>
          <p:cNvGrpSpPr/>
          <p:nvPr/>
        </p:nvGrpSpPr>
        <p:grpSpPr>
          <a:xfrm>
            <a:off x="848425" y="1852300"/>
            <a:ext cx="10360143" cy="468020"/>
            <a:chOff x="848425" y="2675866"/>
            <a:chExt cx="10360143" cy="468020"/>
          </a:xfrm>
        </p:grpSpPr>
        <p:sp>
          <p:nvSpPr>
            <p:cNvPr id="8" name="Rektangel 7">
              <a:extLst>
                <a:ext uri="{FF2B5EF4-FFF2-40B4-BE49-F238E27FC236}">
                  <a16:creationId xmlns:a16="http://schemas.microsoft.com/office/drawing/2014/main" id="{64CE1604-0BE6-565A-7026-84117F1A90CA}"/>
                </a:ext>
              </a:extLst>
            </p:cNvPr>
            <p:cNvSpPr/>
            <p:nvPr/>
          </p:nvSpPr>
          <p:spPr>
            <a:xfrm>
              <a:off x="1271464" y="2675866"/>
              <a:ext cx="9937104" cy="46802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600" dirty="0">
                  <a:solidFill>
                    <a:schemeClr val="tx1"/>
                  </a:solidFill>
                </a:rPr>
                <a:t>Har man försörjningsstöd behöver man ej ange belopp, bara att man har försörjningsstöd.</a:t>
              </a:r>
            </a:p>
          </p:txBody>
        </p:sp>
        <p:sp>
          <p:nvSpPr>
            <p:cNvPr id="18" name="Pil: höger 17">
              <a:extLst>
                <a:ext uri="{FF2B5EF4-FFF2-40B4-BE49-F238E27FC236}">
                  <a16:creationId xmlns:a16="http://schemas.microsoft.com/office/drawing/2014/main" id="{BBE764A5-EBEB-F972-828A-60B1AE5C455B}"/>
                </a:ext>
              </a:extLst>
            </p:cNvPr>
            <p:cNvSpPr/>
            <p:nvPr/>
          </p:nvSpPr>
          <p:spPr>
            <a:xfrm>
              <a:off x="848425" y="2732064"/>
              <a:ext cx="360040" cy="360040"/>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grpSp>
        <p:nvGrpSpPr>
          <p:cNvPr id="20" name="Grupp 19">
            <a:extLst>
              <a:ext uri="{FF2B5EF4-FFF2-40B4-BE49-F238E27FC236}">
                <a16:creationId xmlns:a16="http://schemas.microsoft.com/office/drawing/2014/main" id="{F2FFE231-D6C9-90C5-E88D-8196BD45A46C}"/>
              </a:ext>
            </a:extLst>
          </p:cNvPr>
          <p:cNvGrpSpPr/>
          <p:nvPr/>
        </p:nvGrpSpPr>
        <p:grpSpPr>
          <a:xfrm>
            <a:off x="846392" y="1308502"/>
            <a:ext cx="10362176" cy="468020"/>
            <a:chOff x="846392" y="1972313"/>
            <a:chExt cx="10362176" cy="468020"/>
          </a:xfrm>
        </p:grpSpPr>
        <p:sp>
          <p:nvSpPr>
            <p:cNvPr id="6" name="Rektangel 5">
              <a:extLst>
                <a:ext uri="{FF2B5EF4-FFF2-40B4-BE49-F238E27FC236}">
                  <a16:creationId xmlns:a16="http://schemas.microsoft.com/office/drawing/2014/main" id="{C170DF15-4CF6-5BB2-B540-5368D8614D54}"/>
                </a:ext>
              </a:extLst>
            </p:cNvPr>
            <p:cNvSpPr/>
            <p:nvPr/>
          </p:nvSpPr>
          <p:spPr>
            <a:xfrm>
              <a:off x="1271464" y="1972313"/>
              <a:ext cx="9937104" cy="46802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600" dirty="0">
                  <a:solidFill>
                    <a:schemeClr val="tx1"/>
                  </a:solidFill>
                </a:rPr>
                <a:t>”Övriga inkomster och bidrag” behöver specificeras, helst på samma rad.</a:t>
              </a:r>
            </a:p>
          </p:txBody>
        </p:sp>
        <p:sp>
          <p:nvSpPr>
            <p:cNvPr id="19" name="Pil: höger 18">
              <a:extLst>
                <a:ext uri="{FF2B5EF4-FFF2-40B4-BE49-F238E27FC236}">
                  <a16:creationId xmlns:a16="http://schemas.microsoft.com/office/drawing/2014/main" id="{E73FDB9A-F32B-0917-72AF-D42776417488}"/>
                </a:ext>
              </a:extLst>
            </p:cNvPr>
            <p:cNvSpPr/>
            <p:nvPr/>
          </p:nvSpPr>
          <p:spPr>
            <a:xfrm>
              <a:off x="846392" y="2026303"/>
              <a:ext cx="360040" cy="360040"/>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grpSp>
        <p:nvGrpSpPr>
          <p:cNvPr id="29" name="Grupp 28">
            <a:extLst>
              <a:ext uri="{FF2B5EF4-FFF2-40B4-BE49-F238E27FC236}">
                <a16:creationId xmlns:a16="http://schemas.microsoft.com/office/drawing/2014/main" id="{D8CB3453-BFB2-90F7-5898-CEC66FE3EE55}"/>
              </a:ext>
            </a:extLst>
          </p:cNvPr>
          <p:cNvGrpSpPr/>
          <p:nvPr/>
        </p:nvGrpSpPr>
        <p:grpSpPr>
          <a:xfrm>
            <a:off x="846392" y="5113354"/>
            <a:ext cx="10362176" cy="468020"/>
            <a:chOff x="846392" y="4786525"/>
            <a:chExt cx="10362176" cy="468020"/>
          </a:xfrm>
        </p:grpSpPr>
        <p:sp>
          <p:nvSpPr>
            <p:cNvPr id="30" name="Rektangel 29">
              <a:extLst>
                <a:ext uri="{FF2B5EF4-FFF2-40B4-BE49-F238E27FC236}">
                  <a16:creationId xmlns:a16="http://schemas.microsoft.com/office/drawing/2014/main" id="{74F6E833-3367-1ABA-C73E-B14CAAAEEF64}"/>
                </a:ext>
              </a:extLst>
            </p:cNvPr>
            <p:cNvSpPr/>
            <p:nvPr/>
          </p:nvSpPr>
          <p:spPr>
            <a:xfrm>
              <a:off x="1271464" y="4786525"/>
              <a:ext cx="9937104" cy="46802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600" dirty="0">
                  <a:solidFill>
                    <a:schemeClr val="tx1"/>
                  </a:solidFill>
                </a:rPr>
                <a:t>Definiera typ av skuld och vad lån/krediter använts till.</a:t>
              </a:r>
            </a:p>
          </p:txBody>
        </p:sp>
        <p:sp>
          <p:nvSpPr>
            <p:cNvPr id="31" name="Pil: höger 30">
              <a:extLst>
                <a:ext uri="{FF2B5EF4-FFF2-40B4-BE49-F238E27FC236}">
                  <a16:creationId xmlns:a16="http://schemas.microsoft.com/office/drawing/2014/main" id="{F43C858B-1489-3DE5-E4CE-EAFF720B12C6}"/>
                </a:ext>
              </a:extLst>
            </p:cNvPr>
            <p:cNvSpPr/>
            <p:nvPr/>
          </p:nvSpPr>
          <p:spPr>
            <a:xfrm>
              <a:off x="846392" y="4837856"/>
              <a:ext cx="360040" cy="360040"/>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grpSp>
        <p:nvGrpSpPr>
          <p:cNvPr id="32" name="Grupp 31">
            <a:extLst>
              <a:ext uri="{FF2B5EF4-FFF2-40B4-BE49-F238E27FC236}">
                <a16:creationId xmlns:a16="http://schemas.microsoft.com/office/drawing/2014/main" id="{4EC6A344-7F00-BF16-8505-61B6533A82B3}"/>
              </a:ext>
            </a:extLst>
          </p:cNvPr>
          <p:cNvGrpSpPr/>
          <p:nvPr/>
        </p:nvGrpSpPr>
        <p:grpSpPr>
          <a:xfrm>
            <a:off x="846392" y="4569556"/>
            <a:ext cx="10362176" cy="468020"/>
            <a:chOff x="846392" y="4082972"/>
            <a:chExt cx="10362176" cy="468020"/>
          </a:xfrm>
        </p:grpSpPr>
        <p:sp>
          <p:nvSpPr>
            <p:cNvPr id="33" name="Rektangel 32">
              <a:extLst>
                <a:ext uri="{FF2B5EF4-FFF2-40B4-BE49-F238E27FC236}">
                  <a16:creationId xmlns:a16="http://schemas.microsoft.com/office/drawing/2014/main" id="{040842D1-EDFB-9CBF-1BC5-87BED091ACC3}"/>
                </a:ext>
              </a:extLst>
            </p:cNvPr>
            <p:cNvSpPr/>
            <p:nvPr/>
          </p:nvSpPr>
          <p:spPr>
            <a:xfrm>
              <a:off x="1271464" y="4082972"/>
              <a:ext cx="9937104" cy="46802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600" dirty="0">
                  <a:solidFill>
                    <a:schemeClr val="tx1"/>
                  </a:solidFill>
                </a:rPr>
                <a:t>Fyll i årtal gällande skuldsättning.</a:t>
              </a:r>
            </a:p>
          </p:txBody>
        </p:sp>
        <p:sp>
          <p:nvSpPr>
            <p:cNvPr id="34" name="Pil: höger 33">
              <a:extLst>
                <a:ext uri="{FF2B5EF4-FFF2-40B4-BE49-F238E27FC236}">
                  <a16:creationId xmlns:a16="http://schemas.microsoft.com/office/drawing/2014/main" id="{582130C1-878C-DA15-B4EC-A42B6C9B1E1F}"/>
                </a:ext>
              </a:extLst>
            </p:cNvPr>
            <p:cNvSpPr/>
            <p:nvPr/>
          </p:nvSpPr>
          <p:spPr>
            <a:xfrm>
              <a:off x="846392" y="4140458"/>
              <a:ext cx="360040" cy="360040"/>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grpSp>
        <p:nvGrpSpPr>
          <p:cNvPr id="37" name="Grupp 36">
            <a:extLst>
              <a:ext uri="{FF2B5EF4-FFF2-40B4-BE49-F238E27FC236}">
                <a16:creationId xmlns:a16="http://schemas.microsoft.com/office/drawing/2014/main" id="{FCBACB40-5F0F-C94F-49E9-AF8D8E7F776C}"/>
              </a:ext>
            </a:extLst>
          </p:cNvPr>
          <p:cNvGrpSpPr/>
          <p:nvPr/>
        </p:nvGrpSpPr>
        <p:grpSpPr>
          <a:xfrm>
            <a:off x="846392" y="5691673"/>
            <a:ext cx="10362176" cy="468020"/>
            <a:chOff x="846392" y="4786525"/>
            <a:chExt cx="10362176" cy="468020"/>
          </a:xfrm>
        </p:grpSpPr>
        <p:sp>
          <p:nvSpPr>
            <p:cNvPr id="38" name="Rektangel 37">
              <a:extLst>
                <a:ext uri="{FF2B5EF4-FFF2-40B4-BE49-F238E27FC236}">
                  <a16:creationId xmlns:a16="http://schemas.microsoft.com/office/drawing/2014/main" id="{BA4C9970-C996-7F58-1EAF-6F6B107A0AF9}"/>
                </a:ext>
              </a:extLst>
            </p:cNvPr>
            <p:cNvSpPr/>
            <p:nvPr/>
          </p:nvSpPr>
          <p:spPr>
            <a:xfrm>
              <a:off x="1271464" y="4786525"/>
              <a:ext cx="9937104" cy="468020"/>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1600" dirty="0">
                  <a:solidFill>
                    <a:schemeClr val="tx1"/>
                  </a:solidFill>
                </a:rPr>
                <a:t>Gäldenär ska kontakta Kronofogden vid förändring på så sätt håller vi ansökan uppdaterad.</a:t>
              </a:r>
            </a:p>
          </p:txBody>
        </p:sp>
        <p:sp>
          <p:nvSpPr>
            <p:cNvPr id="39" name="Pil: höger 38">
              <a:extLst>
                <a:ext uri="{FF2B5EF4-FFF2-40B4-BE49-F238E27FC236}">
                  <a16:creationId xmlns:a16="http://schemas.microsoft.com/office/drawing/2014/main" id="{4902FDDF-D75E-D6B1-19D5-6BE1DA60B8D2}"/>
                </a:ext>
              </a:extLst>
            </p:cNvPr>
            <p:cNvSpPr/>
            <p:nvPr/>
          </p:nvSpPr>
          <p:spPr>
            <a:xfrm>
              <a:off x="846392" y="4837856"/>
              <a:ext cx="360040" cy="360040"/>
            </a:xfrm>
            <a:prstGeom prst="rightArrow">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sv-SE"/>
            </a:p>
          </p:txBody>
        </p:sp>
      </p:grpSp>
    </p:spTree>
    <p:extLst>
      <p:ext uri="{BB962C8B-B14F-4D97-AF65-F5344CB8AC3E}">
        <p14:creationId xmlns:p14="http://schemas.microsoft.com/office/powerpoint/2010/main" val="39295769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objekt 8">
            <a:extLst>
              <a:ext uri="{FF2B5EF4-FFF2-40B4-BE49-F238E27FC236}">
                <a16:creationId xmlns:a16="http://schemas.microsoft.com/office/drawing/2014/main" id="{6C68D9F0-D8DB-9EC9-6CF2-77AF2C5366C2}"/>
              </a:ext>
            </a:extLst>
          </p:cNvPr>
          <p:cNvPicPr>
            <a:picLocks noChangeAspect="1"/>
          </p:cNvPicPr>
          <p:nvPr/>
        </p:nvPicPr>
        <p:blipFill>
          <a:blip r:embed="rId2">
            <a:extLst>
              <a:ext uri="{28A0092B-C50C-407E-A947-70E740481C1C}">
                <a14:useLocalDpi xmlns:a14="http://schemas.microsoft.com/office/drawing/2010/main" val="0"/>
              </a:ext>
            </a:extLst>
          </a:blip>
          <a:srcRect l="19627" t="19770" b="5037"/>
          <a:stretch/>
        </p:blipFill>
        <p:spPr>
          <a:xfrm flipH="1">
            <a:off x="0" y="0"/>
            <a:ext cx="12192000" cy="6858000"/>
          </a:xfrm>
          <a:prstGeom prst="rect">
            <a:avLst/>
          </a:prstGeom>
        </p:spPr>
      </p:pic>
      <p:sp>
        <p:nvSpPr>
          <p:cNvPr id="28" name="Rektangel 27">
            <a:extLst>
              <a:ext uri="{FF2B5EF4-FFF2-40B4-BE49-F238E27FC236}">
                <a16:creationId xmlns:a16="http://schemas.microsoft.com/office/drawing/2014/main" id="{DC918BE8-0822-3D47-1D8C-F742F8B4F6B0}"/>
              </a:ext>
            </a:extLst>
          </p:cNvPr>
          <p:cNvSpPr/>
          <p:nvPr/>
        </p:nvSpPr>
        <p:spPr>
          <a:xfrm>
            <a:off x="1" y="2494217"/>
            <a:ext cx="12191999" cy="15230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5400" b="1" dirty="0">
                <a:solidFill>
                  <a:schemeClr val="tx1"/>
                </a:solidFill>
              </a:rPr>
              <a:t>Frågor</a:t>
            </a:r>
            <a:endParaRPr lang="sv-SE" sz="6000" dirty="0"/>
          </a:p>
        </p:txBody>
      </p:sp>
      <p:sp>
        <p:nvSpPr>
          <p:cNvPr id="29" name="Ellips 28">
            <a:extLst>
              <a:ext uri="{FF2B5EF4-FFF2-40B4-BE49-F238E27FC236}">
                <a16:creationId xmlns:a16="http://schemas.microsoft.com/office/drawing/2014/main" id="{D947E67C-F70F-2D86-7A56-B3922EE70CD8}"/>
              </a:ext>
            </a:extLst>
          </p:cNvPr>
          <p:cNvSpPr/>
          <p:nvPr/>
        </p:nvSpPr>
        <p:spPr>
          <a:xfrm>
            <a:off x="9312495" y="2230564"/>
            <a:ext cx="2160000" cy="216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2" name="Grupp 1">
            <a:extLst>
              <a:ext uri="{FF2B5EF4-FFF2-40B4-BE49-F238E27FC236}">
                <a16:creationId xmlns:a16="http://schemas.microsoft.com/office/drawing/2014/main" id="{0A529EDF-5A8E-A972-D171-EDC497A6DC22}"/>
              </a:ext>
            </a:extLst>
          </p:cNvPr>
          <p:cNvGrpSpPr/>
          <p:nvPr/>
        </p:nvGrpSpPr>
        <p:grpSpPr>
          <a:xfrm>
            <a:off x="9495312" y="2520435"/>
            <a:ext cx="1797791" cy="1809490"/>
            <a:chOff x="3026170" y="885239"/>
            <a:chExt cx="4727658" cy="4620065"/>
          </a:xfrm>
        </p:grpSpPr>
        <p:grpSp>
          <p:nvGrpSpPr>
            <p:cNvPr id="3" name="Group 136">
              <a:extLst>
                <a:ext uri="{FF2B5EF4-FFF2-40B4-BE49-F238E27FC236}">
                  <a16:creationId xmlns:a16="http://schemas.microsoft.com/office/drawing/2014/main" id="{9A70E9D9-C614-2119-394D-BB1C772A6079}"/>
                </a:ext>
              </a:extLst>
            </p:cNvPr>
            <p:cNvGrpSpPr>
              <a:grpSpLocks noChangeAspect="1"/>
            </p:cNvGrpSpPr>
            <p:nvPr/>
          </p:nvGrpSpPr>
          <p:grpSpPr bwMode="auto">
            <a:xfrm>
              <a:off x="3026170" y="885239"/>
              <a:ext cx="4246376" cy="4244983"/>
              <a:chOff x="3889" y="1340"/>
              <a:chExt cx="268" cy="269"/>
            </a:xfrm>
            <a:solidFill>
              <a:schemeClr val="bg1"/>
            </a:solidFill>
          </p:grpSpPr>
          <p:sp>
            <p:nvSpPr>
              <p:cNvPr id="33" name="Freeform 137">
                <a:extLst>
                  <a:ext uri="{FF2B5EF4-FFF2-40B4-BE49-F238E27FC236}">
                    <a16:creationId xmlns:a16="http://schemas.microsoft.com/office/drawing/2014/main" id="{04F8A03B-9CC9-CE2F-3BD3-9CB1CAF9466D}"/>
                  </a:ext>
                </a:extLst>
              </p:cNvPr>
              <p:cNvSpPr>
                <a:spLocks noEditPoints="1"/>
              </p:cNvSpPr>
              <p:nvPr/>
            </p:nvSpPr>
            <p:spPr bwMode="auto">
              <a:xfrm>
                <a:off x="3889" y="1340"/>
                <a:ext cx="268" cy="269"/>
              </a:xfrm>
              <a:custGeom>
                <a:avLst/>
                <a:gdLst>
                  <a:gd name="T0" fmla="*/ 64 w 128"/>
                  <a:gd name="T1" fmla="*/ 128 h 128"/>
                  <a:gd name="T2" fmla="*/ 0 w 128"/>
                  <a:gd name="T3" fmla="*/ 64 h 128"/>
                  <a:gd name="T4" fmla="*/ 64 w 128"/>
                  <a:gd name="T5" fmla="*/ 0 h 128"/>
                  <a:gd name="T6" fmla="*/ 128 w 128"/>
                  <a:gd name="T7" fmla="*/ 64 h 128"/>
                  <a:gd name="T8" fmla="*/ 64 w 128"/>
                  <a:gd name="T9" fmla="*/ 128 h 128"/>
                  <a:gd name="T10" fmla="*/ 64 w 128"/>
                  <a:gd name="T11" fmla="*/ 6 h 128"/>
                  <a:gd name="T12" fmla="*/ 6 w 128"/>
                  <a:gd name="T13" fmla="*/ 64 h 128"/>
                  <a:gd name="T14" fmla="*/ 64 w 128"/>
                  <a:gd name="T15" fmla="*/ 122 h 128"/>
                  <a:gd name="T16" fmla="*/ 122 w 128"/>
                  <a:gd name="T17" fmla="*/ 64 h 128"/>
                  <a:gd name="T18" fmla="*/ 64 w 128"/>
                  <a:gd name="T19"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128"/>
                    </a:moveTo>
                    <a:cubicBezTo>
                      <a:pt x="29" y="128"/>
                      <a:pt x="0" y="99"/>
                      <a:pt x="0" y="64"/>
                    </a:cubicBezTo>
                    <a:cubicBezTo>
                      <a:pt x="0" y="28"/>
                      <a:pt x="29" y="0"/>
                      <a:pt x="64" y="0"/>
                    </a:cubicBezTo>
                    <a:cubicBezTo>
                      <a:pt x="99" y="0"/>
                      <a:pt x="128" y="28"/>
                      <a:pt x="128" y="64"/>
                    </a:cubicBezTo>
                    <a:cubicBezTo>
                      <a:pt x="128" y="99"/>
                      <a:pt x="99" y="128"/>
                      <a:pt x="64" y="128"/>
                    </a:cubicBezTo>
                    <a:close/>
                    <a:moveTo>
                      <a:pt x="64" y="6"/>
                    </a:moveTo>
                    <a:cubicBezTo>
                      <a:pt x="32" y="6"/>
                      <a:pt x="6" y="32"/>
                      <a:pt x="6" y="64"/>
                    </a:cubicBezTo>
                    <a:cubicBezTo>
                      <a:pt x="6" y="96"/>
                      <a:pt x="32" y="122"/>
                      <a:pt x="64" y="122"/>
                    </a:cubicBezTo>
                    <a:cubicBezTo>
                      <a:pt x="96" y="122"/>
                      <a:pt x="122" y="96"/>
                      <a:pt x="122" y="64"/>
                    </a:cubicBezTo>
                    <a:cubicBezTo>
                      <a:pt x="122" y="32"/>
                      <a:pt x="96" y="6"/>
                      <a:pt x="64" y="6"/>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4" name="Freeform 138">
                <a:extLst>
                  <a:ext uri="{FF2B5EF4-FFF2-40B4-BE49-F238E27FC236}">
                    <a16:creationId xmlns:a16="http://schemas.microsoft.com/office/drawing/2014/main" id="{129178B4-FC6B-3AF8-97F5-038C0535B734}"/>
                  </a:ext>
                </a:extLst>
              </p:cNvPr>
              <p:cNvSpPr>
                <a:spLocks/>
              </p:cNvSpPr>
              <p:nvPr/>
            </p:nvSpPr>
            <p:spPr bwMode="auto">
              <a:xfrm>
                <a:off x="3981" y="1397"/>
                <a:ext cx="84" cy="113"/>
              </a:xfrm>
              <a:custGeom>
                <a:avLst/>
                <a:gdLst>
                  <a:gd name="T0" fmla="*/ 19 w 40"/>
                  <a:gd name="T1" fmla="*/ 54 h 54"/>
                  <a:gd name="T2" fmla="*/ 16 w 40"/>
                  <a:gd name="T3" fmla="*/ 51 h 54"/>
                  <a:gd name="T4" fmla="*/ 26 w 40"/>
                  <a:gd name="T5" fmla="*/ 34 h 54"/>
                  <a:gd name="T6" fmla="*/ 34 w 40"/>
                  <a:gd name="T7" fmla="*/ 20 h 54"/>
                  <a:gd name="T8" fmla="*/ 19 w 40"/>
                  <a:gd name="T9" fmla="*/ 6 h 54"/>
                  <a:gd name="T10" fmla="*/ 6 w 40"/>
                  <a:gd name="T11" fmla="*/ 15 h 54"/>
                  <a:gd name="T12" fmla="*/ 2 w 40"/>
                  <a:gd name="T13" fmla="*/ 17 h 54"/>
                  <a:gd name="T14" fmla="*/ 1 w 40"/>
                  <a:gd name="T15" fmla="*/ 13 h 54"/>
                  <a:gd name="T16" fmla="*/ 19 w 40"/>
                  <a:gd name="T17" fmla="*/ 0 h 54"/>
                  <a:gd name="T18" fmla="*/ 40 w 40"/>
                  <a:gd name="T19" fmla="*/ 20 h 54"/>
                  <a:gd name="T20" fmla="*/ 30 w 40"/>
                  <a:gd name="T21" fmla="*/ 39 h 54"/>
                  <a:gd name="T22" fmla="*/ 22 w 40"/>
                  <a:gd name="T23" fmla="*/ 51 h 54"/>
                  <a:gd name="T24" fmla="*/ 19 w 40"/>
                  <a:gd name="T2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4">
                    <a:moveTo>
                      <a:pt x="19" y="54"/>
                    </a:moveTo>
                    <a:cubicBezTo>
                      <a:pt x="18" y="54"/>
                      <a:pt x="16" y="52"/>
                      <a:pt x="16" y="51"/>
                    </a:cubicBezTo>
                    <a:cubicBezTo>
                      <a:pt x="16" y="42"/>
                      <a:pt x="21" y="38"/>
                      <a:pt x="26" y="34"/>
                    </a:cubicBezTo>
                    <a:cubicBezTo>
                      <a:pt x="30" y="30"/>
                      <a:pt x="34" y="27"/>
                      <a:pt x="34" y="20"/>
                    </a:cubicBezTo>
                    <a:cubicBezTo>
                      <a:pt x="34" y="13"/>
                      <a:pt x="27" y="6"/>
                      <a:pt x="19" y="6"/>
                    </a:cubicBezTo>
                    <a:cubicBezTo>
                      <a:pt x="14" y="6"/>
                      <a:pt x="8" y="10"/>
                      <a:pt x="6" y="15"/>
                    </a:cubicBezTo>
                    <a:cubicBezTo>
                      <a:pt x="6" y="17"/>
                      <a:pt x="4" y="18"/>
                      <a:pt x="2" y="17"/>
                    </a:cubicBezTo>
                    <a:cubicBezTo>
                      <a:pt x="1" y="16"/>
                      <a:pt x="0" y="15"/>
                      <a:pt x="1" y="13"/>
                    </a:cubicBezTo>
                    <a:cubicBezTo>
                      <a:pt x="4" y="5"/>
                      <a:pt x="11" y="0"/>
                      <a:pt x="19" y="0"/>
                    </a:cubicBezTo>
                    <a:cubicBezTo>
                      <a:pt x="31" y="0"/>
                      <a:pt x="40" y="9"/>
                      <a:pt x="40" y="20"/>
                    </a:cubicBezTo>
                    <a:cubicBezTo>
                      <a:pt x="40" y="30"/>
                      <a:pt x="34" y="35"/>
                      <a:pt x="30" y="39"/>
                    </a:cubicBezTo>
                    <a:cubicBezTo>
                      <a:pt x="25" y="42"/>
                      <a:pt x="22" y="45"/>
                      <a:pt x="22" y="51"/>
                    </a:cubicBezTo>
                    <a:cubicBezTo>
                      <a:pt x="22" y="52"/>
                      <a:pt x="21" y="54"/>
                      <a:pt x="19" y="54"/>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5" name="Oval 139">
                <a:extLst>
                  <a:ext uri="{FF2B5EF4-FFF2-40B4-BE49-F238E27FC236}">
                    <a16:creationId xmlns:a16="http://schemas.microsoft.com/office/drawing/2014/main" id="{A5B9228C-8806-C9B4-13BC-CFC0FC884127}"/>
                  </a:ext>
                </a:extLst>
              </p:cNvPr>
              <p:cNvSpPr>
                <a:spLocks noChangeArrowheads="1"/>
              </p:cNvSpPr>
              <p:nvPr/>
            </p:nvSpPr>
            <p:spPr bwMode="auto">
              <a:xfrm>
                <a:off x="4015" y="1529"/>
                <a:ext cx="14" cy="15"/>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
          <p:nvSpPr>
            <p:cNvPr id="4" name="Rektangel 3">
              <a:extLst>
                <a:ext uri="{FF2B5EF4-FFF2-40B4-BE49-F238E27FC236}">
                  <a16:creationId xmlns:a16="http://schemas.microsoft.com/office/drawing/2014/main" id="{9BC85A66-B286-E5AA-49FE-C6E95FED6FB5}"/>
                </a:ext>
              </a:extLst>
            </p:cNvPr>
            <p:cNvSpPr/>
            <p:nvPr/>
          </p:nvSpPr>
          <p:spPr>
            <a:xfrm>
              <a:off x="6952902" y="2562417"/>
              <a:ext cx="417619" cy="1044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5" name="Rektangel 4">
              <a:extLst>
                <a:ext uri="{FF2B5EF4-FFF2-40B4-BE49-F238E27FC236}">
                  <a16:creationId xmlns:a16="http://schemas.microsoft.com/office/drawing/2014/main" id="{F8B10B10-0341-8C52-D11D-3A0C9620E8CB}"/>
                </a:ext>
              </a:extLst>
            </p:cNvPr>
            <p:cNvSpPr/>
            <p:nvPr/>
          </p:nvSpPr>
          <p:spPr>
            <a:xfrm rot="3345677">
              <a:off x="6139107" y="3938619"/>
              <a:ext cx="513708" cy="11736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ektangel 5">
              <a:extLst>
                <a:ext uri="{FF2B5EF4-FFF2-40B4-BE49-F238E27FC236}">
                  <a16:creationId xmlns:a16="http://schemas.microsoft.com/office/drawing/2014/main" id="{20617C41-592B-F1BA-BBFC-8EB3540CE7CF}"/>
                </a:ext>
              </a:extLst>
            </p:cNvPr>
            <p:cNvSpPr/>
            <p:nvPr/>
          </p:nvSpPr>
          <p:spPr>
            <a:xfrm rot="5400000">
              <a:off x="4913166" y="4531865"/>
              <a:ext cx="440694" cy="9444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8" name="Group 177">
              <a:extLst>
                <a:ext uri="{FF2B5EF4-FFF2-40B4-BE49-F238E27FC236}">
                  <a16:creationId xmlns:a16="http://schemas.microsoft.com/office/drawing/2014/main" id="{886C9ED0-0F7B-C1B2-6F0B-D76900B6DAC0}"/>
                </a:ext>
              </a:extLst>
            </p:cNvPr>
            <p:cNvGrpSpPr>
              <a:grpSpLocks noChangeAspect="1"/>
            </p:cNvGrpSpPr>
            <p:nvPr/>
          </p:nvGrpSpPr>
          <p:grpSpPr bwMode="auto">
            <a:xfrm>
              <a:off x="6575034" y="2629486"/>
              <a:ext cx="1178794" cy="1111782"/>
              <a:chOff x="5228" y="189"/>
              <a:chExt cx="1226" cy="1161"/>
            </a:xfrm>
            <a:solidFill>
              <a:schemeClr val="accent3"/>
            </a:solidFill>
          </p:grpSpPr>
          <p:sp>
            <p:nvSpPr>
              <p:cNvPr id="23" name="Freeform 178">
                <a:extLst>
                  <a:ext uri="{FF2B5EF4-FFF2-40B4-BE49-F238E27FC236}">
                    <a16:creationId xmlns:a16="http://schemas.microsoft.com/office/drawing/2014/main" id="{4C151E81-96ED-33A9-5E3B-A02A692D0A7A}"/>
                  </a:ext>
                </a:extLst>
              </p:cNvPr>
              <p:cNvSpPr>
                <a:spLocks noEditPoints="1"/>
              </p:cNvSpPr>
              <p:nvPr/>
            </p:nvSpPr>
            <p:spPr bwMode="auto">
              <a:xfrm>
                <a:off x="5228" y="189"/>
                <a:ext cx="879" cy="927"/>
              </a:xfrm>
              <a:custGeom>
                <a:avLst/>
                <a:gdLst>
                  <a:gd name="T0" fmla="*/ 18 w 94"/>
                  <a:gd name="T1" fmla="*/ 99 h 99"/>
                  <a:gd name="T2" fmla="*/ 17 w 94"/>
                  <a:gd name="T3" fmla="*/ 99 h 99"/>
                  <a:gd name="T4" fmla="*/ 15 w 94"/>
                  <a:gd name="T5" fmla="*/ 96 h 99"/>
                  <a:gd name="T6" fmla="*/ 15 w 94"/>
                  <a:gd name="T7" fmla="*/ 77 h 99"/>
                  <a:gd name="T8" fmla="*/ 11 w 94"/>
                  <a:gd name="T9" fmla="*/ 77 h 99"/>
                  <a:gd name="T10" fmla="*/ 0 w 94"/>
                  <a:gd name="T11" fmla="*/ 65 h 99"/>
                  <a:gd name="T12" fmla="*/ 0 w 94"/>
                  <a:gd name="T13" fmla="*/ 10 h 99"/>
                  <a:gd name="T14" fmla="*/ 10 w 94"/>
                  <a:gd name="T15" fmla="*/ 0 h 99"/>
                  <a:gd name="T16" fmla="*/ 82 w 94"/>
                  <a:gd name="T17" fmla="*/ 0 h 99"/>
                  <a:gd name="T18" fmla="*/ 94 w 94"/>
                  <a:gd name="T19" fmla="*/ 11 h 99"/>
                  <a:gd name="T20" fmla="*/ 94 w 94"/>
                  <a:gd name="T21" fmla="*/ 65 h 99"/>
                  <a:gd name="T22" fmla="*/ 82 w 94"/>
                  <a:gd name="T23" fmla="*/ 77 h 99"/>
                  <a:gd name="T24" fmla="*/ 40 w 94"/>
                  <a:gd name="T25" fmla="*/ 77 h 99"/>
                  <a:gd name="T26" fmla="*/ 20 w 94"/>
                  <a:gd name="T27" fmla="*/ 98 h 99"/>
                  <a:gd name="T28" fmla="*/ 18 w 94"/>
                  <a:gd name="T29" fmla="*/ 99 h 99"/>
                  <a:gd name="T30" fmla="*/ 10 w 94"/>
                  <a:gd name="T31" fmla="*/ 6 h 99"/>
                  <a:gd name="T32" fmla="*/ 6 w 94"/>
                  <a:gd name="T33" fmla="*/ 10 h 99"/>
                  <a:gd name="T34" fmla="*/ 6 w 94"/>
                  <a:gd name="T35" fmla="*/ 65 h 99"/>
                  <a:gd name="T36" fmla="*/ 11 w 94"/>
                  <a:gd name="T37" fmla="*/ 71 h 99"/>
                  <a:gd name="T38" fmla="*/ 18 w 94"/>
                  <a:gd name="T39" fmla="*/ 71 h 99"/>
                  <a:gd name="T40" fmla="*/ 21 w 94"/>
                  <a:gd name="T41" fmla="*/ 74 h 99"/>
                  <a:gd name="T42" fmla="*/ 21 w 94"/>
                  <a:gd name="T43" fmla="*/ 88 h 99"/>
                  <a:gd name="T44" fmla="*/ 37 w 94"/>
                  <a:gd name="T45" fmla="*/ 72 h 99"/>
                  <a:gd name="T46" fmla="*/ 39 w 94"/>
                  <a:gd name="T47" fmla="*/ 71 h 99"/>
                  <a:gd name="T48" fmla="*/ 82 w 94"/>
                  <a:gd name="T49" fmla="*/ 71 h 99"/>
                  <a:gd name="T50" fmla="*/ 88 w 94"/>
                  <a:gd name="T51" fmla="*/ 65 h 99"/>
                  <a:gd name="T52" fmla="*/ 88 w 94"/>
                  <a:gd name="T53" fmla="*/ 11 h 99"/>
                  <a:gd name="T54" fmla="*/ 82 w 94"/>
                  <a:gd name="T55" fmla="*/ 6 h 99"/>
                  <a:gd name="T56" fmla="*/ 10 w 94"/>
                  <a:gd name="T57" fmla="*/ 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99">
                    <a:moveTo>
                      <a:pt x="18" y="99"/>
                    </a:moveTo>
                    <a:cubicBezTo>
                      <a:pt x="17" y="99"/>
                      <a:pt x="17" y="99"/>
                      <a:pt x="17" y="99"/>
                    </a:cubicBezTo>
                    <a:cubicBezTo>
                      <a:pt x="15" y="98"/>
                      <a:pt x="15" y="97"/>
                      <a:pt x="15" y="96"/>
                    </a:cubicBezTo>
                    <a:cubicBezTo>
                      <a:pt x="15" y="77"/>
                      <a:pt x="15" y="77"/>
                      <a:pt x="15" y="77"/>
                    </a:cubicBezTo>
                    <a:cubicBezTo>
                      <a:pt x="11" y="77"/>
                      <a:pt x="11" y="77"/>
                      <a:pt x="11" y="77"/>
                    </a:cubicBezTo>
                    <a:cubicBezTo>
                      <a:pt x="5" y="77"/>
                      <a:pt x="0" y="72"/>
                      <a:pt x="0" y="65"/>
                    </a:cubicBezTo>
                    <a:cubicBezTo>
                      <a:pt x="0" y="10"/>
                      <a:pt x="0" y="10"/>
                      <a:pt x="0" y="10"/>
                    </a:cubicBezTo>
                    <a:cubicBezTo>
                      <a:pt x="0" y="4"/>
                      <a:pt x="4" y="0"/>
                      <a:pt x="10" y="0"/>
                    </a:cubicBezTo>
                    <a:cubicBezTo>
                      <a:pt x="82" y="0"/>
                      <a:pt x="82" y="0"/>
                      <a:pt x="82" y="0"/>
                    </a:cubicBezTo>
                    <a:cubicBezTo>
                      <a:pt x="89" y="0"/>
                      <a:pt x="94" y="5"/>
                      <a:pt x="94" y="11"/>
                    </a:cubicBezTo>
                    <a:cubicBezTo>
                      <a:pt x="94" y="65"/>
                      <a:pt x="94" y="65"/>
                      <a:pt x="94" y="65"/>
                    </a:cubicBezTo>
                    <a:cubicBezTo>
                      <a:pt x="94" y="72"/>
                      <a:pt x="89" y="77"/>
                      <a:pt x="82" y="77"/>
                    </a:cubicBezTo>
                    <a:cubicBezTo>
                      <a:pt x="40" y="77"/>
                      <a:pt x="40" y="77"/>
                      <a:pt x="40" y="77"/>
                    </a:cubicBezTo>
                    <a:cubicBezTo>
                      <a:pt x="20" y="98"/>
                      <a:pt x="20" y="98"/>
                      <a:pt x="20" y="98"/>
                    </a:cubicBezTo>
                    <a:cubicBezTo>
                      <a:pt x="19" y="98"/>
                      <a:pt x="19" y="99"/>
                      <a:pt x="18" y="99"/>
                    </a:cubicBezTo>
                    <a:close/>
                    <a:moveTo>
                      <a:pt x="10" y="6"/>
                    </a:moveTo>
                    <a:cubicBezTo>
                      <a:pt x="8" y="6"/>
                      <a:pt x="6" y="8"/>
                      <a:pt x="6" y="10"/>
                    </a:cubicBezTo>
                    <a:cubicBezTo>
                      <a:pt x="6" y="65"/>
                      <a:pt x="6" y="65"/>
                      <a:pt x="6" y="65"/>
                    </a:cubicBezTo>
                    <a:cubicBezTo>
                      <a:pt x="6" y="68"/>
                      <a:pt x="8" y="71"/>
                      <a:pt x="11" y="71"/>
                    </a:cubicBezTo>
                    <a:cubicBezTo>
                      <a:pt x="18" y="71"/>
                      <a:pt x="18" y="71"/>
                      <a:pt x="18" y="71"/>
                    </a:cubicBezTo>
                    <a:cubicBezTo>
                      <a:pt x="19" y="71"/>
                      <a:pt x="21" y="72"/>
                      <a:pt x="21" y="74"/>
                    </a:cubicBezTo>
                    <a:cubicBezTo>
                      <a:pt x="21" y="88"/>
                      <a:pt x="21" y="88"/>
                      <a:pt x="21" y="88"/>
                    </a:cubicBezTo>
                    <a:cubicBezTo>
                      <a:pt x="37" y="72"/>
                      <a:pt x="37" y="72"/>
                      <a:pt x="37" y="72"/>
                    </a:cubicBezTo>
                    <a:cubicBezTo>
                      <a:pt x="38" y="71"/>
                      <a:pt x="38" y="71"/>
                      <a:pt x="39" y="71"/>
                    </a:cubicBezTo>
                    <a:cubicBezTo>
                      <a:pt x="82" y="71"/>
                      <a:pt x="82" y="71"/>
                      <a:pt x="82" y="71"/>
                    </a:cubicBezTo>
                    <a:cubicBezTo>
                      <a:pt x="85" y="71"/>
                      <a:pt x="88" y="68"/>
                      <a:pt x="88" y="65"/>
                    </a:cubicBezTo>
                    <a:cubicBezTo>
                      <a:pt x="88" y="11"/>
                      <a:pt x="88" y="11"/>
                      <a:pt x="88" y="11"/>
                    </a:cubicBezTo>
                    <a:cubicBezTo>
                      <a:pt x="88" y="8"/>
                      <a:pt x="85" y="6"/>
                      <a:pt x="82" y="6"/>
                    </a:cubicBezTo>
                    <a:lnTo>
                      <a:pt x="1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4" name="Freeform 179">
                <a:extLst>
                  <a:ext uri="{FF2B5EF4-FFF2-40B4-BE49-F238E27FC236}">
                    <a16:creationId xmlns:a16="http://schemas.microsoft.com/office/drawing/2014/main" id="{151DF615-CB81-A4F2-B355-777688F2E233}"/>
                  </a:ext>
                </a:extLst>
              </p:cNvPr>
              <p:cNvSpPr>
                <a:spLocks/>
              </p:cNvSpPr>
              <p:nvPr/>
            </p:nvSpPr>
            <p:spPr bwMode="auto">
              <a:xfrm>
                <a:off x="5752" y="573"/>
                <a:ext cx="702" cy="777"/>
              </a:xfrm>
              <a:custGeom>
                <a:avLst/>
                <a:gdLst>
                  <a:gd name="T0" fmla="*/ 57 w 75"/>
                  <a:gd name="T1" fmla="*/ 83 h 83"/>
                  <a:gd name="T2" fmla="*/ 55 w 75"/>
                  <a:gd name="T3" fmla="*/ 82 h 83"/>
                  <a:gd name="T4" fmla="*/ 34 w 75"/>
                  <a:gd name="T5" fmla="*/ 61 h 83"/>
                  <a:gd name="T6" fmla="*/ 12 w 75"/>
                  <a:gd name="T7" fmla="*/ 61 h 83"/>
                  <a:gd name="T8" fmla="*/ 0 w 75"/>
                  <a:gd name="T9" fmla="*/ 50 h 83"/>
                  <a:gd name="T10" fmla="*/ 0 w 75"/>
                  <a:gd name="T11" fmla="*/ 41 h 83"/>
                  <a:gd name="T12" fmla="*/ 3 w 75"/>
                  <a:gd name="T13" fmla="*/ 38 h 83"/>
                  <a:gd name="T14" fmla="*/ 6 w 75"/>
                  <a:gd name="T15" fmla="*/ 41 h 83"/>
                  <a:gd name="T16" fmla="*/ 6 w 75"/>
                  <a:gd name="T17" fmla="*/ 50 h 83"/>
                  <a:gd name="T18" fmla="*/ 12 w 75"/>
                  <a:gd name="T19" fmla="*/ 55 h 83"/>
                  <a:gd name="T20" fmla="*/ 36 w 75"/>
                  <a:gd name="T21" fmla="*/ 55 h 83"/>
                  <a:gd name="T22" fmla="*/ 38 w 75"/>
                  <a:gd name="T23" fmla="*/ 56 h 83"/>
                  <a:gd name="T24" fmla="*/ 54 w 75"/>
                  <a:gd name="T25" fmla="*/ 73 h 83"/>
                  <a:gd name="T26" fmla="*/ 54 w 75"/>
                  <a:gd name="T27" fmla="*/ 58 h 83"/>
                  <a:gd name="T28" fmla="*/ 57 w 75"/>
                  <a:gd name="T29" fmla="*/ 55 h 83"/>
                  <a:gd name="T30" fmla="*/ 64 w 75"/>
                  <a:gd name="T31" fmla="*/ 55 h 83"/>
                  <a:gd name="T32" fmla="*/ 69 w 75"/>
                  <a:gd name="T33" fmla="*/ 50 h 83"/>
                  <a:gd name="T34" fmla="*/ 69 w 75"/>
                  <a:gd name="T35" fmla="*/ 10 h 83"/>
                  <a:gd name="T36" fmla="*/ 65 w 75"/>
                  <a:gd name="T37" fmla="*/ 6 h 83"/>
                  <a:gd name="T38" fmla="*/ 44 w 75"/>
                  <a:gd name="T39" fmla="*/ 6 h 83"/>
                  <a:gd name="T40" fmla="*/ 41 w 75"/>
                  <a:gd name="T41" fmla="*/ 3 h 83"/>
                  <a:gd name="T42" fmla="*/ 44 w 75"/>
                  <a:gd name="T43" fmla="*/ 0 h 83"/>
                  <a:gd name="T44" fmla="*/ 65 w 75"/>
                  <a:gd name="T45" fmla="*/ 0 h 83"/>
                  <a:gd name="T46" fmla="*/ 75 w 75"/>
                  <a:gd name="T47" fmla="*/ 10 h 83"/>
                  <a:gd name="T48" fmla="*/ 75 w 75"/>
                  <a:gd name="T49" fmla="*/ 50 h 83"/>
                  <a:gd name="T50" fmla="*/ 64 w 75"/>
                  <a:gd name="T51" fmla="*/ 61 h 83"/>
                  <a:gd name="T52" fmla="*/ 60 w 75"/>
                  <a:gd name="T53" fmla="*/ 61 h 83"/>
                  <a:gd name="T54" fmla="*/ 60 w 75"/>
                  <a:gd name="T55" fmla="*/ 80 h 83"/>
                  <a:gd name="T56" fmla="*/ 58 w 75"/>
                  <a:gd name="T57" fmla="*/ 83 h 83"/>
                  <a:gd name="T58" fmla="*/ 57 w 75"/>
                  <a:gd name="T5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5" h="83">
                    <a:moveTo>
                      <a:pt x="57" y="83"/>
                    </a:moveTo>
                    <a:cubicBezTo>
                      <a:pt x="56" y="83"/>
                      <a:pt x="55" y="83"/>
                      <a:pt x="55" y="82"/>
                    </a:cubicBezTo>
                    <a:cubicBezTo>
                      <a:pt x="34" y="61"/>
                      <a:pt x="34" y="61"/>
                      <a:pt x="34" y="61"/>
                    </a:cubicBezTo>
                    <a:cubicBezTo>
                      <a:pt x="12" y="61"/>
                      <a:pt x="12" y="61"/>
                      <a:pt x="12" y="61"/>
                    </a:cubicBezTo>
                    <a:cubicBezTo>
                      <a:pt x="6" y="61"/>
                      <a:pt x="0" y="56"/>
                      <a:pt x="0" y="50"/>
                    </a:cubicBezTo>
                    <a:cubicBezTo>
                      <a:pt x="0" y="41"/>
                      <a:pt x="0" y="41"/>
                      <a:pt x="0" y="41"/>
                    </a:cubicBezTo>
                    <a:cubicBezTo>
                      <a:pt x="0" y="40"/>
                      <a:pt x="2" y="38"/>
                      <a:pt x="3" y="38"/>
                    </a:cubicBezTo>
                    <a:cubicBezTo>
                      <a:pt x="5" y="38"/>
                      <a:pt x="6" y="40"/>
                      <a:pt x="6" y="41"/>
                    </a:cubicBezTo>
                    <a:cubicBezTo>
                      <a:pt x="6" y="50"/>
                      <a:pt x="6" y="50"/>
                      <a:pt x="6" y="50"/>
                    </a:cubicBezTo>
                    <a:cubicBezTo>
                      <a:pt x="6" y="53"/>
                      <a:pt x="9" y="55"/>
                      <a:pt x="12" y="55"/>
                    </a:cubicBezTo>
                    <a:cubicBezTo>
                      <a:pt x="36" y="55"/>
                      <a:pt x="36" y="55"/>
                      <a:pt x="36" y="55"/>
                    </a:cubicBezTo>
                    <a:cubicBezTo>
                      <a:pt x="36" y="55"/>
                      <a:pt x="37" y="55"/>
                      <a:pt x="38" y="56"/>
                    </a:cubicBezTo>
                    <a:cubicBezTo>
                      <a:pt x="54" y="73"/>
                      <a:pt x="54" y="73"/>
                      <a:pt x="54" y="73"/>
                    </a:cubicBezTo>
                    <a:cubicBezTo>
                      <a:pt x="54" y="58"/>
                      <a:pt x="54" y="58"/>
                      <a:pt x="54" y="58"/>
                    </a:cubicBezTo>
                    <a:cubicBezTo>
                      <a:pt x="54" y="56"/>
                      <a:pt x="55" y="55"/>
                      <a:pt x="57" y="55"/>
                    </a:cubicBezTo>
                    <a:cubicBezTo>
                      <a:pt x="64" y="55"/>
                      <a:pt x="64" y="55"/>
                      <a:pt x="64" y="55"/>
                    </a:cubicBezTo>
                    <a:cubicBezTo>
                      <a:pt x="67" y="55"/>
                      <a:pt x="69" y="53"/>
                      <a:pt x="69" y="50"/>
                    </a:cubicBezTo>
                    <a:cubicBezTo>
                      <a:pt x="69" y="10"/>
                      <a:pt x="69" y="10"/>
                      <a:pt x="69" y="10"/>
                    </a:cubicBezTo>
                    <a:cubicBezTo>
                      <a:pt x="69" y="7"/>
                      <a:pt x="67" y="6"/>
                      <a:pt x="65" y="6"/>
                    </a:cubicBezTo>
                    <a:cubicBezTo>
                      <a:pt x="44" y="6"/>
                      <a:pt x="44" y="6"/>
                      <a:pt x="44" y="6"/>
                    </a:cubicBezTo>
                    <a:cubicBezTo>
                      <a:pt x="42" y="6"/>
                      <a:pt x="41" y="4"/>
                      <a:pt x="41" y="3"/>
                    </a:cubicBezTo>
                    <a:cubicBezTo>
                      <a:pt x="41" y="1"/>
                      <a:pt x="42" y="0"/>
                      <a:pt x="44" y="0"/>
                    </a:cubicBezTo>
                    <a:cubicBezTo>
                      <a:pt x="65" y="0"/>
                      <a:pt x="65" y="0"/>
                      <a:pt x="65" y="0"/>
                    </a:cubicBezTo>
                    <a:cubicBezTo>
                      <a:pt x="70" y="0"/>
                      <a:pt x="75" y="4"/>
                      <a:pt x="75" y="10"/>
                    </a:cubicBezTo>
                    <a:cubicBezTo>
                      <a:pt x="75" y="50"/>
                      <a:pt x="75" y="50"/>
                      <a:pt x="75" y="50"/>
                    </a:cubicBezTo>
                    <a:cubicBezTo>
                      <a:pt x="75" y="56"/>
                      <a:pt x="70" y="61"/>
                      <a:pt x="64" y="61"/>
                    </a:cubicBezTo>
                    <a:cubicBezTo>
                      <a:pt x="60" y="61"/>
                      <a:pt x="60" y="61"/>
                      <a:pt x="60" y="61"/>
                    </a:cubicBezTo>
                    <a:cubicBezTo>
                      <a:pt x="60" y="80"/>
                      <a:pt x="60" y="80"/>
                      <a:pt x="60" y="80"/>
                    </a:cubicBezTo>
                    <a:cubicBezTo>
                      <a:pt x="60" y="81"/>
                      <a:pt x="59" y="82"/>
                      <a:pt x="58" y="83"/>
                    </a:cubicBezTo>
                    <a:cubicBezTo>
                      <a:pt x="58" y="83"/>
                      <a:pt x="57" y="83"/>
                      <a:pt x="57"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5" name="Oval 180">
                <a:extLst>
                  <a:ext uri="{FF2B5EF4-FFF2-40B4-BE49-F238E27FC236}">
                    <a16:creationId xmlns:a16="http://schemas.microsoft.com/office/drawing/2014/main" id="{A2FD671F-EFED-40D5-4462-A9AE00EA15DB}"/>
                  </a:ext>
                </a:extLst>
              </p:cNvPr>
              <p:cNvSpPr>
                <a:spLocks noChangeArrowheads="1"/>
              </p:cNvSpPr>
              <p:nvPr/>
            </p:nvSpPr>
            <p:spPr bwMode="auto">
              <a:xfrm>
                <a:off x="5424" y="507"/>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6" name="Freeform 181">
                <a:extLst>
                  <a:ext uri="{FF2B5EF4-FFF2-40B4-BE49-F238E27FC236}">
                    <a16:creationId xmlns:a16="http://schemas.microsoft.com/office/drawing/2014/main" id="{60B12109-DA14-A89B-A88E-F908D277877A}"/>
                  </a:ext>
                </a:extLst>
              </p:cNvPr>
              <p:cNvSpPr>
                <a:spLocks noEditPoints="1"/>
              </p:cNvSpPr>
              <p:nvPr/>
            </p:nvSpPr>
            <p:spPr bwMode="auto">
              <a:xfrm>
                <a:off x="5396" y="479"/>
                <a:ext cx="113" cy="113"/>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6 h 12"/>
                  <a:gd name="T12" fmla="*/ 6 w 12"/>
                  <a:gd name="T13" fmla="*/ 6 h 12"/>
                  <a:gd name="T14" fmla="*/ 9 w 12"/>
                  <a:gd name="T15" fmla="*/ 6 h 12"/>
                  <a:gd name="T16" fmla="*/ 6 w 12"/>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12"/>
                    </a:moveTo>
                    <a:cubicBezTo>
                      <a:pt x="3" y="12"/>
                      <a:pt x="0" y="9"/>
                      <a:pt x="0" y="6"/>
                    </a:cubicBezTo>
                    <a:cubicBezTo>
                      <a:pt x="0" y="3"/>
                      <a:pt x="3" y="0"/>
                      <a:pt x="6" y="0"/>
                    </a:cubicBezTo>
                    <a:cubicBezTo>
                      <a:pt x="9" y="0"/>
                      <a:pt x="12" y="3"/>
                      <a:pt x="12" y="6"/>
                    </a:cubicBezTo>
                    <a:cubicBezTo>
                      <a:pt x="12" y="9"/>
                      <a:pt x="9" y="12"/>
                      <a:pt x="6" y="12"/>
                    </a:cubicBezTo>
                    <a:close/>
                    <a:moveTo>
                      <a:pt x="6" y="6"/>
                    </a:moveTo>
                    <a:cubicBezTo>
                      <a:pt x="6" y="6"/>
                      <a:pt x="6" y="6"/>
                      <a:pt x="6" y="6"/>
                    </a:cubicBezTo>
                    <a:cubicBezTo>
                      <a:pt x="9" y="6"/>
                      <a:pt x="9" y="6"/>
                      <a:pt x="9" y="6"/>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7" name="Oval 182">
                <a:extLst>
                  <a:ext uri="{FF2B5EF4-FFF2-40B4-BE49-F238E27FC236}">
                    <a16:creationId xmlns:a16="http://schemas.microsoft.com/office/drawing/2014/main" id="{A43404D0-F3AC-FDEF-B84D-F2B297EC614D}"/>
                  </a:ext>
                </a:extLst>
              </p:cNvPr>
              <p:cNvSpPr>
                <a:spLocks noChangeArrowheads="1"/>
              </p:cNvSpPr>
              <p:nvPr/>
            </p:nvSpPr>
            <p:spPr bwMode="auto">
              <a:xfrm>
                <a:off x="5621" y="507"/>
                <a:ext cx="56"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0" name="Freeform 183">
                <a:extLst>
                  <a:ext uri="{FF2B5EF4-FFF2-40B4-BE49-F238E27FC236}">
                    <a16:creationId xmlns:a16="http://schemas.microsoft.com/office/drawing/2014/main" id="{C3DD123C-0BA8-CB67-43C8-FEDAA96068A3}"/>
                  </a:ext>
                </a:extLst>
              </p:cNvPr>
              <p:cNvSpPr>
                <a:spLocks noEditPoints="1"/>
              </p:cNvSpPr>
              <p:nvPr/>
            </p:nvSpPr>
            <p:spPr bwMode="auto">
              <a:xfrm>
                <a:off x="5593" y="479"/>
                <a:ext cx="112" cy="113"/>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6 h 12"/>
                  <a:gd name="T12" fmla="*/ 6 w 12"/>
                  <a:gd name="T13" fmla="*/ 6 h 12"/>
                  <a:gd name="T14" fmla="*/ 9 w 12"/>
                  <a:gd name="T15" fmla="*/ 6 h 12"/>
                  <a:gd name="T16" fmla="*/ 6 w 12"/>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close/>
                    <a:moveTo>
                      <a:pt x="6" y="6"/>
                    </a:moveTo>
                    <a:cubicBezTo>
                      <a:pt x="6" y="6"/>
                      <a:pt x="6" y="6"/>
                      <a:pt x="6" y="6"/>
                    </a:cubicBezTo>
                    <a:cubicBezTo>
                      <a:pt x="9" y="6"/>
                      <a:pt x="9" y="6"/>
                      <a:pt x="9" y="6"/>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1" name="Oval 184">
                <a:extLst>
                  <a:ext uri="{FF2B5EF4-FFF2-40B4-BE49-F238E27FC236}">
                    <a16:creationId xmlns:a16="http://schemas.microsoft.com/office/drawing/2014/main" id="{1E943BA1-6F53-EC4B-18D1-87AB6572C607}"/>
                  </a:ext>
                </a:extLst>
              </p:cNvPr>
              <p:cNvSpPr>
                <a:spLocks noChangeArrowheads="1"/>
              </p:cNvSpPr>
              <p:nvPr/>
            </p:nvSpPr>
            <p:spPr bwMode="auto">
              <a:xfrm>
                <a:off x="5827" y="507"/>
                <a:ext cx="56"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32" name="Freeform 185">
                <a:extLst>
                  <a:ext uri="{FF2B5EF4-FFF2-40B4-BE49-F238E27FC236}">
                    <a16:creationId xmlns:a16="http://schemas.microsoft.com/office/drawing/2014/main" id="{22C09BEF-2C64-3D57-BB54-7E9BC68D971D}"/>
                  </a:ext>
                </a:extLst>
              </p:cNvPr>
              <p:cNvSpPr>
                <a:spLocks noEditPoints="1"/>
              </p:cNvSpPr>
              <p:nvPr/>
            </p:nvSpPr>
            <p:spPr bwMode="auto">
              <a:xfrm>
                <a:off x="5799" y="479"/>
                <a:ext cx="112" cy="113"/>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6 h 12"/>
                  <a:gd name="T12" fmla="*/ 6 w 12"/>
                  <a:gd name="T13" fmla="*/ 6 h 12"/>
                  <a:gd name="T14" fmla="*/ 9 w 12"/>
                  <a:gd name="T15" fmla="*/ 6 h 12"/>
                  <a:gd name="T16" fmla="*/ 6 w 12"/>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12"/>
                    </a:moveTo>
                    <a:cubicBezTo>
                      <a:pt x="3" y="12"/>
                      <a:pt x="0" y="9"/>
                      <a:pt x="0" y="6"/>
                    </a:cubicBezTo>
                    <a:cubicBezTo>
                      <a:pt x="0" y="3"/>
                      <a:pt x="3" y="0"/>
                      <a:pt x="6" y="0"/>
                    </a:cubicBezTo>
                    <a:cubicBezTo>
                      <a:pt x="9" y="0"/>
                      <a:pt x="12" y="3"/>
                      <a:pt x="12" y="6"/>
                    </a:cubicBezTo>
                    <a:cubicBezTo>
                      <a:pt x="12" y="9"/>
                      <a:pt x="9" y="12"/>
                      <a:pt x="6" y="12"/>
                    </a:cubicBezTo>
                    <a:close/>
                    <a:moveTo>
                      <a:pt x="6" y="6"/>
                    </a:moveTo>
                    <a:cubicBezTo>
                      <a:pt x="6" y="6"/>
                      <a:pt x="6" y="6"/>
                      <a:pt x="6" y="6"/>
                    </a:cubicBezTo>
                    <a:cubicBezTo>
                      <a:pt x="9" y="6"/>
                      <a:pt x="9" y="6"/>
                      <a:pt x="9" y="6"/>
                    </a:cubicBezTo>
                    <a:lnTo>
                      <a:pt x="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nvGrpSpPr>
            <p:cNvPr id="10" name="Group 284">
              <a:extLst>
                <a:ext uri="{FF2B5EF4-FFF2-40B4-BE49-F238E27FC236}">
                  <a16:creationId xmlns:a16="http://schemas.microsoft.com/office/drawing/2014/main" id="{D86B23FC-ED53-553F-7227-3943B0C59DD6}"/>
                </a:ext>
              </a:extLst>
            </p:cNvPr>
            <p:cNvGrpSpPr>
              <a:grpSpLocks noChangeAspect="1"/>
            </p:cNvGrpSpPr>
            <p:nvPr/>
          </p:nvGrpSpPr>
          <p:grpSpPr bwMode="auto">
            <a:xfrm>
              <a:off x="6012131" y="3932172"/>
              <a:ext cx="1002057" cy="1044786"/>
              <a:chOff x="3713" y="2039"/>
              <a:chExt cx="256" cy="268"/>
            </a:xfrm>
            <a:solidFill>
              <a:schemeClr val="accent3"/>
            </a:solidFill>
          </p:grpSpPr>
          <p:sp>
            <p:nvSpPr>
              <p:cNvPr id="21" name="Freeform 285">
                <a:extLst>
                  <a:ext uri="{FF2B5EF4-FFF2-40B4-BE49-F238E27FC236}">
                    <a16:creationId xmlns:a16="http://schemas.microsoft.com/office/drawing/2014/main" id="{8B949ACB-B589-654D-FF31-2D1E41DE9301}"/>
                  </a:ext>
                </a:extLst>
              </p:cNvPr>
              <p:cNvSpPr>
                <a:spLocks noEditPoints="1"/>
              </p:cNvSpPr>
              <p:nvPr/>
            </p:nvSpPr>
            <p:spPr bwMode="auto">
              <a:xfrm>
                <a:off x="3753" y="2039"/>
                <a:ext cx="216" cy="268"/>
              </a:xfrm>
              <a:custGeom>
                <a:avLst/>
                <a:gdLst>
                  <a:gd name="T0" fmla="*/ 49 w 103"/>
                  <a:gd name="T1" fmla="*/ 128 h 128"/>
                  <a:gd name="T2" fmla="*/ 43 w 103"/>
                  <a:gd name="T3" fmla="*/ 128 h 128"/>
                  <a:gd name="T4" fmla="*/ 3 w 103"/>
                  <a:gd name="T5" fmla="*/ 119 h 128"/>
                  <a:gd name="T6" fmla="*/ 0 w 103"/>
                  <a:gd name="T7" fmla="*/ 113 h 128"/>
                  <a:gd name="T8" fmla="*/ 0 w 103"/>
                  <a:gd name="T9" fmla="*/ 66 h 128"/>
                  <a:gd name="T10" fmla="*/ 2 w 103"/>
                  <a:gd name="T11" fmla="*/ 61 h 128"/>
                  <a:gd name="T12" fmla="*/ 37 w 103"/>
                  <a:gd name="T13" fmla="*/ 36 h 128"/>
                  <a:gd name="T14" fmla="*/ 37 w 103"/>
                  <a:gd name="T15" fmla="*/ 36 h 128"/>
                  <a:gd name="T16" fmla="*/ 47 w 103"/>
                  <a:gd name="T17" fmla="*/ 7 h 128"/>
                  <a:gd name="T18" fmla="*/ 56 w 103"/>
                  <a:gd name="T19" fmla="*/ 0 h 128"/>
                  <a:gd name="T20" fmla="*/ 72 w 103"/>
                  <a:gd name="T21" fmla="*/ 23 h 128"/>
                  <a:gd name="T22" fmla="*/ 68 w 103"/>
                  <a:gd name="T23" fmla="*/ 41 h 128"/>
                  <a:gd name="T24" fmla="*/ 90 w 103"/>
                  <a:gd name="T25" fmla="*/ 41 h 128"/>
                  <a:gd name="T26" fmla="*/ 103 w 103"/>
                  <a:gd name="T27" fmla="*/ 54 h 128"/>
                  <a:gd name="T28" fmla="*/ 99 w 103"/>
                  <a:gd name="T29" fmla="*/ 63 h 128"/>
                  <a:gd name="T30" fmla="*/ 98 w 103"/>
                  <a:gd name="T31" fmla="*/ 67 h 128"/>
                  <a:gd name="T32" fmla="*/ 100 w 103"/>
                  <a:gd name="T33" fmla="*/ 74 h 128"/>
                  <a:gd name="T34" fmla="*/ 96 w 103"/>
                  <a:gd name="T35" fmla="*/ 84 h 128"/>
                  <a:gd name="T36" fmla="*/ 95 w 103"/>
                  <a:gd name="T37" fmla="*/ 88 h 128"/>
                  <a:gd name="T38" fmla="*/ 98 w 103"/>
                  <a:gd name="T39" fmla="*/ 95 h 128"/>
                  <a:gd name="T40" fmla="*/ 93 w 103"/>
                  <a:gd name="T41" fmla="*/ 105 h 128"/>
                  <a:gd name="T42" fmla="*/ 92 w 103"/>
                  <a:gd name="T43" fmla="*/ 108 h 128"/>
                  <a:gd name="T44" fmla="*/ 93 w 103"/>
                  <a:gd name="T45" fmla="*/ 111 h 128"/>
                  <a:gd name="T46" fmla="*/ 49 w 103"/>
                  <a:gd name="T47" fmla="*/ 128 h 128"/>
                  <a:gd name="T48" fmla="*/ 56 w 103"/>
                  <a:gd name="T49" fmla="*/ 6 h 128"/>
                  <a:gd name="T50" fmla="*/ 53 w 103"/>
                  <a:gd name="T51" fmla="*/ 7 h 128"/>
                  <a:gd name="T52" fmla="*/ 41 w 103"/>
                  <a:gd name="T53" fmla="*/ 41 h 128"/>
                  <a:gd name="T54" fmla="*/ 5 w 103"/>
                  <a:gd name="T55" fmla="*/ 66 h 128"/>
                  <a:gd name="T56" fmla="*/ 6 w 103"/>
                  <a:gd name="T57" fmla="*/ 113 h 128"/>
                  <a:gd name="T58" fmla="*/ 43 w 103"/>
                  <a:gd name="T59" fmla="*/ 122 h 128"/>
                  <a:gd name="T60" fmla="*/ 49 w 103"/>
                  <a:gd name="T61" fmla="*/ 122 h 128"/>
                  <a:gd name="T62" fmla="*/ 87 w 103"/>
                  <a:gd name="T63" fmla="*/ 111 h 128"/>
                  <a:gd name="T64" fmla="*/ 86 w 103"/>
                  <a:gd name="T65" fmla="*/ 110 h 128"/>
                  <a:gd name="T66" fmla="*/ 89 w 103"/>
                  <a:gd name="T67" fmla="*/ 100 h 128"/>
                  <a:gd name="T68" fmla="*/ 92 w 103"/>
                  <a:gd name="T69" fmla="*/ 95 h 128"/>
                  <a:gd name="T70" fmla="*/ 91 w 103"/>
                  <a:gd name="T71" fmla="*/ 91 h 128"/>
                  <a:gd name="T72" fmla="*/ 92 w 103"/>
                  <a:gd name="T73" fmla="*/ 79 h 128"/>
                  <a:gd name="T74" fmla="*/ 94 w 103"/>
                  <a:gd name="T75" fmla="*/ 74 h 128"/>
                  <a:gd name="T76" fmla="*/ 93 w 103"/>
                  <a:gd name="T77" fmla="*/ 71 h 128"/>
                  <a:gd name="T78" fmla="*/ 95 w 103"/>
                  <a:gd name="T79" fmla="*/ 59 h 128"/>
                  <a:gd name="T80" fmla="*/ 97 w 103"/>
                  <a:gd name="T81" fmla="*/ 54 h 128"/>
                  <a:gd name="T82" fmla="*/ 90 w 103"/>
                  <a:gd name="T83" fmla="*/ 47 h 128"/>
                  <a:gd name="T84" fmla="*/ 64 w 103"/>
                  <a:gd name="T85" fmla="*/ 47 h 128"/>
                  <a:gd name="T86" fmla="*/ 61 w 103"/>
                  <a:gd name="T87" fmla="*/ 45 h 128"/>
                  <a:gd name="T88" fmla="*/ 61 w 103"/>
                  <a:gd name="T89" fmla="*/ 42 h 128"/>
                  <a:gd name="T90" fmla="*/ 66 w 103"/>
                  <a:gd name="T91" fmla="*/ 23 h 128"/>
                  <a:gd name="T92" fmla="*/ 56 w 103"/>
                  <a:gd name="T93"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3" h="128">
                    <a:moveTo>
                      <a:pt x="49" y="128"/>
                    </a:moveTo>
                    <a:cubicBezTo>
                      <a:pt x="43" y="128"/>
                      <a:pt x="43" y="128"/>
                      <a:pt x="43" y="128"/>
                    </a:cubicBezTo>
                    <a:cubicBezTo>
                      <a:pt x="26" y="128"/>
                      <a:pt x="10" y="122"/>
                      <a:pt x="3" y="119"/>
                    </a:cubicBezTo>
                    <a:cubicBezTo>
                      <a:pt x="1" y="118"/>
                      <a:pt x="0" y="116"/>
                      <a:pt x="0" y="113"/>
                    </a:cubicBezTo>
                    <a:cubicBezTo>
                      <a:pt x="0" y="66"/>
                      <a:pt x="0" y="66"/>
                      <a:pt x="0" y="66"/>
                    </a:cubicBezTo>
                    <a:cubicBezTo>
                      <a:pt x="0" y="64"/>
                      <a:pt x="0" y="62"/>
                      <a:pt x="2" y="61"/>
                    </a:cubicBezTo>
                    <a:cubicBezTo>
                      <a:pt x="37" y="36"/>
                      <a:pt x="37" y="36"/>
                      <a:pt x="37" y="36"/>
                    </a:cubicBezTo>
                    <a:cubicBezTo>
                      <a:pt x="37" y="36"/>
                      <a:pt x="37" y="36"/>
                      <a:pt x="37" y="36"/>
                    </a:cubicBezTo>
                    <a:cubicBezTo>
                      <a:pt x="37" y="36"/>
                      <a:pt x="47" y="28"/>
                      <a:pt x="47" y="7"/>
                    </a:cubicBezTo>
                    <a:cubicBezTo>
                      <a:pt x="47" y="3"/>
                      <a:pt x="50" y="0"/>
                      <a:pt x="56" y="0"/>
                    </a:cubicBezTo>
                    <a:cubicBezTo>
                      <a:pt x="68" y="0"/>
                      <a:pt x="72" y="12"/>
                      <a:pt x="72" y="23"/>
                    </a:cubicBezTo>
                    <a:cubicBezTo>
                      <a:pt x="72" y="30"/>
                      <a:pt x="69" y="37"/>
                      <a:pt x="68" y="41"/>
                    </a:cubicBezTo>
                    <a:cubicBezTo>
                      <a:pt x="90" y="41"/>
                      <a:pt x="90" y="41"/>
                      <a:pt x="90" y="41"/>
                    </a:cubicBezTo>
                    <a:cubicBezTo>
                      <a:pt x="97" y="41"/>
                      <a:pt x="103" y="47"/>
                      <a:pt x="103" y="54"/>
                    </a:cubicBezTo>
                    <a:cubicBezTo>
                      <a:pt x="103" y="57"/>
                      <a:pt x="101" y="61"/>
                      <a:pt x="99" y="63"/>
                    </a:cubicBezTo>
                    <a:cubicBezTo>
                      <a:pt x="97" y="64"/>
                      <a:pt x="97" y="66"/>
                      <a:pt x="98" y="67"/>
                    </a:cubicBezTo>
                    <a:cubicBezTo>
                      <a:pt x="100" y="69"/>
                      <a:pt x="100" y="72"/>
                      <a:pt x="100" y="74"/>
                    </a:cubicBezTo>
                    <a:cubicBezTo>
                      <a:pt x="100" y="78"/>
                      <a:pt x="99" y="81"/>
                      <a:pt x="96" y="84"/>
                    </a:cubicBezTo>
                    <a:cubicBezTo>
                      <a:pt x="95" y="85"/>
                      <a:pt x="95" y="87"/>
                      <a:pt x="95" y="88"/>
                    </a:cubicBezTo>
                    <a:cubicBezTo>
                      <a:pt x="97" y="90"/>
                      <a:pt x="98" y="92"/>
                      <a:pt x="98" y="95"/>
                    </a:cubicBezTo>
                    <a:cubicBezTo>
                      <a:pt x="98" y="99"/>
                      <a:pt x="96" y="102"/>
                      <a:pt x="93" y="105"/>
                    </a:cubicBezTo>
                    <a:cubicBezTo>
                      <a:pt x="92" y="105"/>
                      <a:pt x="92" y="107"/>
                      <a:pt x="92" y="108"/>
                    </a:cubicBezTo>
                    <a:cubicBezTo>
                      <a:pt x="92" y="109"/>
                      <a:pt x="93" y="110"/>
                      <a:pt x="93" y="111"/>
                    </a:cubicBezTo>
                    <a:cubicBezTo>
                      <a:pt x="93" y="122"/>
                      <a:pt x="70" y="128"/>
                      <a:pt x="49" y="128"/>
                    </a:cubicBezTo>
                    <a:close/>
                    <a:moveTo>
                      <a:pt x="56" y="6"/>
                    </a:moveTo>
                    <a:cubicBezTo>
                      <a:pt x="53" y="6"/>
                      <a:pt x="53" y="7"/>
                      <a:pt x="53" y="7"/>
                    </a:cubicBezTo>
                    <a:cubicBezTo>
                      <a:pt x="53" y="32"/>
                      <a:pt x="41" y="41"/>
                      <a:pt x="41" y="41"/>
                    </a:cubicBezTo>
                    <a:cubicBezTo>
                      <a:pt x="5" y="66"/>
                      <a:pt x="5" y="66"/>
                      <a:pt x="5" y="66"/>
                    </a:cubicBezTo>
                    <a:cubicBezTo>
                      <a:pt x="6" y="113"/>
                      <a:pt x="6" y="113"/>
                      <a:pt x="6" y="113"/>
                    </a:cubicBezTo>
                    <a:cubicBezTo>
                      <a:pt x="12" y="116"/>
                      <a:pt x="28" y="122"/>
                      <a:pt x="43" y="122"/>
                    </a:cubicBezTo>
                    <a:cubicBezTo>
                      <a:pt x="49" y="122"/>
                      <a:pt x="49" y="122"/>
                      <a:pt x="49" y="122"/>
                    </a:cubicBezTo>
                    <a:cubicBezTo>
                      <a:pt x="72" y="122"/>
                      <a:pt x="87" y="115"/>
                      <a:pt x="87" y="111"/>
                    </a:cubicBezTo>
                    <a:cubicBezTo>
                      <a:pt x="87" y="110"/>
                      <a:pt x="86" y="110"/>
                      <a:pt x="86" y="110"/>
                    </a:cubicBezTo>
                    <a:cubicBezTo>
                      <a:pt x="85" y="106"/>
                      <a:pt x="86" y="102"/>
                      <a:pt x="89" y="100"/>
                    </a:cubicBezTo>
                    <a:cubicBezTo>
                      <a:pt x="91" y="99"/>
                      <a:pt x="92" y="97"/>
                      <a:pt x="92" y="95"/>
                    </a:cubicBezTo>
                    <a:cubicBezTo>
                      <a:pt x="92" y="94"/>
                      <a:pt x="91" y="92"/>
                      <a:pt x="91" y="91"/>
                    </a:cubicBezTo>
                    <a:cubicBezTo>
                      <a:pt x="88" y="87"/>
                      <a:pt x="88" y="82"/>
                      <a:pt x="92" y="79"/>
                    </a:cubicBezTo>
                    <a:cubicBezTo>
                      <a:pt x="94" y="78"/>
                      <a:pt x="94" y="76"/>
                      <a:pt x="94" y="74"/>
                    </a:cubicBezTo>
                    <a:cubicBezTo>
                      <a:pt x="94" y="73"/>
                      <a:pt x="94" y="72"/>
                      <a:pt x="93" y="71"/>
                    </a:cubicBezTo>
                    <a:cubicBezTo>
                      <a:pt x="90" y="67"/>
                      <a:pt x="91" y="62"/>
                      <a:pt x="95" y="59"/>
                    </a:cubicBezTo>
                    <a:cubicBezTo>
                      <a:pt x="96" y="57"/>
                      <a:pt x="97" y="55"/>
                      <a:pt x="97" y="54"/>
                    </a:cubicBezTo>
                    <a:cubicBezTo>
                      <a:pt x="97" y="50"/>
                      <a:pt x="94" y="47"/>
                      <a:pt x="90" y="47"/>
                    </a:cubicBezTo>
                    <a:cubicBezTo>
                      <a:pt x="64" y="47"/>
                      <a:pt x="64" y="47"/>
                      <a:pt x="64" y="47"/>
                    </a:cubicBezTo>
                    <a:cubicBezTo>
                      <a:pt x="63" y="47"/>
                      <a:pt x="62" y="46"/>
                      <a:pt x="61" y="45"/>
                    </a:cubicBezTo>
                    <a:cubicBezTo>
                      <a:pt x="60" y="44"/>
                      <a:pt x="60" y="43"/>
                      <a:pt x="61" y="42"/>
                    </a:cubicBezTo>
                    <a:cubicBezTo>
                      <a:pt x="61" y="41"/>
                      <a:pt x="66" y="32"/>
                      <a:pt x="66" y="23"/>
                    </a:cubicBezTo>
                    <a:cubicBezTo>
                      <a:pt x="66" y="21"/>
                      <a:pt x="65" y="6"/>
                      <a:pt x="5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2" name="Freeform 286">
                <a:extLst>
                  <a:ext uri="{FF2B5EF4-FFF2-40B4-BE49-F238E27FC236}">
                    <a16:creationId xmlns:a16="http://schemas.microsoft.com/office/drawing/2014/main" id="{46F62860-687D-930A-0FE5-EFFEC6A51A80}"/>
                  </a:ext>
                </a:extLst>
              </p:cNvPr>
              <p:cNvSpPr>
                <a:spLocks noEditPoints="1"/>
              </p:cNvSpPr>
              <p:nvPr/>
            </p:nvSpPr>
            <p:spPr bwMode="auto">
              <a:xfrm>
                <a:off x="3713" y="2158"/>
                <a:ext cx="53" cy="136"/>
              </a:xfrm>
              <a:custGeom>
                <a:avLst/>
                <a:gdLst>
                  <a:gd name="T0" fmla="*/ 21 w 25"/>
                  <a:gd name="T1" fmla="*/ 65 h 65"/>
                  <a:gd name="T2" fmla="*/ 21 w 25"/>
                  <a:gd name="T3" fmla="*/ 65 h 65"/>
                  <a:gd name="T4" fmla="*/ 3 w 25"/>
                  <a:gd name="T5" fmla="*/ 65 h 65"/>
                  <a:gd name="T6" fmla="*/ 0 w 25"/>
                  <a:gd name="T7" fmla="*/ 62 h 65"/>
                  <a:gd name="T8" fmla="*/ 0 w 25"/>
                  <a:gd name="T9" fmla="*/ 3 h 65"/>
                  <a:gd name="T10" fmla="*/ 1 w 25"/>
                  <a:gd name="T11" fmla="*/ 1 h 65"/>
                  <a:gd name="T12" fmla="*/ 3 w 25"/>
                  <a:gd name="T13" fmla="*/ 0 h 65"/>
                  <a:gd name="T14" fmla="*/ 22 w 25"/>
                  <a:gd name="T15" fmla="*/ 0 h 65"/>
                  <a:gd name="T16" fmla="*/ 25 w 25"/>
                  <a:gd name="T17" fmla="*/ 3 h 65"/>
                  <a:gd name="T18" fmla="*/ 25 w 25"/>
                  <a:gd name="T19" fmla="*/ 62 h 65"/>
                  <a:gd name="T20" fmla="*/ 24 w 25"/>
                  <a:gd name="T21" fmla="*/ 65 h 65"/>
                  <a:gd name="T22" fmla="*/ 23 w 25"/>
                  <a:gd name="T23" fmla="*/ 65 h 65"/>
                  <a:gd name="T24" fmla="*/ 21 w 25"/>
                  <a:gd name="T25" fmla="*/ 65 h 65"/>
                  <a:gd name="T26" fmla="*/ 22 w 25"/>
                  <a:gd name="T27" fmla="*/ 62 h 65"/>
                  <a:gd name="T28" fmla="*/ 22 w 25"/>
                  <a:gd name="T29" fmla="*/ 62 h 65"/>
                  <a:gd name="T30" fmla="*/ 6 w 25"/>
                  <a:gd name="T31" fmla="*/ 59 h 65"/>
                  <a:gd name="T32" fmla="*/ 19 w 25"/>
                  <a:gd name="T33" fmla="*/ 59 h 65"/>
                  <a:gd name="T34" fmla="*/ 19 w 25"/>
                  <a:gd name="T35" fmla="*/ 6 h 65"/>
                  <a:gd name="T36" fmla="*/ 6 w 25"/>
                  <a:gd name="T37" fmla="*/ 6 h 65"/>
                  <a:gd name="T38" fmla="*/ 6 w 25"/>
                  <a:gd name="T39" fmla="*/ 5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65">
                    <a:moveTo>
                      <a:pt x="21" y="65"/>
                    </a:moveTo>
                    <a:cubicBezTo>
                      <a:pt x="21" y="65"/>
                      <a:pt x="21" y="65"/>
                      <a:pt x="21" y="65"/>
                    </a:cubicBezTo>
                    <a:cubicBezTo>
                      <a:pt x="3" y="65"/>
                      <a:pt x="3" y="65"/>
                      <a:pt x="3" y="65"/>
                    </a:cubicBezTo>
                    <a:cubicBezTo>
                      <a:pt x="1" y="65"/>
                      <a:pt x="0" y="64"/>
                      <a:pt x="0" y="62"/>
                    </a:cubicBezTo>
                    <a:cubicBezTo>
                      <a:pt x="0" y="3"/>
                      <a:pt x="0" y="3"/>
                      <a:pt x="0" y="3"/>
                    </a:cubicBezTo>
                    <a:cubicBezTo>
                      <a:pt x="0" y="2"/>
                      <a:pt x="0" y="1"/>
                      <a:pt x="1" y="1"/>
                    </a:cubicBezTo>
                    <a:cubicBezTo>
                      <a:pt x="2" y="0"/>
                      <a:pt x="2" y="0"/>
                      <a:pt x="3" y="0"/>
                    </a:cubicBezTo>
                    <a:cubicBezTo>
                      <a:pt x="22" y="0"/>
                      <a:pt x="22" y="0"/>
                      <a:pt x="22" y="0"/>
                    </a:cubicBezTo>
                    <a:cubicBezTo>
                      <a:pt x="23" y="0"/>
                      <a:pt x="25" y="1"/>
                      <a:pt x="25" y="3"/>
                    </a:cubicBezTo>
                    <a:cubicBezTo>
                      <a:pt x="25" y="62"/>
                      <a:pt x="25" y="62"/>
                      <a:pt x="25" y="62"/>
                    </a:cubicBezTo>
                    <a:cubicBezTo>
                      <a:pt x="25" y="63"/>
                      <a:pt x="24" y="64"/>
                      <a:pt x="24" y="65"/>
                    </a:cubicBezTo>
                    <a:cubicBezTo>
                      <a:pt x="23" y="65"/>
                      <a:pt x="23" y="65"/>
                      <a:pt x="23" y="65"/>
                    </a:cubicBezTo>
                    <a:cubicBezTo>
                      <a:pt x="23" y="65"/>
                      <a:pt x="22" y="65"/>
                      <a:pt x="21" y="65"/>
                    </a:cubicBezTo>
                    <a:close/>
                    <a:moveTo>
                      <a:pt x="22" y="62"/>
                    </a:moveTo>
                    <a:cubicBezTo>
                      <a:pt x="22" y="62"/>
                      <a:pt x="22" y="62"/>
                      <a:pt x="22" y="62"/>
                    </a:cubicBezTo>
                    <a:close/>
                    <a:moveTo>
                      <a:pt x="6" y="59"/>
                    </a:moveTo>
                    <a:cubicBezTo>
                      <a:pt x="19" y="59"/>
                      <a:pt x="19" y="59"/>
                      <a:pt x="19" y="59"/>
                    </a:cubicBezTo>
                    <a:cubicBezTo>
                      <a:pt x="19" y="6"/>
                      <a:pt x="19" y="6"/>
                      <a:pt x="19" y="6"/>
                    </a:cubicBezTo>
                    <a:cubicBezTo>
                      <a:pt x="6" y="6"/>
                      <a:pt x="6" y="6"/>
                      <a:pt x="6" y="6"/>
                    </a:cubicBezTo>
                    <a:lnTo>
                      <a:pt x="6"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nvGrpSpPr>
            <p:cNvPr id="11" name="Group 309">
              <a:extLst>
                <a:ext uri="{FF2B5EF4-FFF2-40B4-BE49-F238E27FC236}">
                  <a16:creationId xmlns:a16="http://schemas.microsoft.com/office/drawing/2014/main" id="{D8380031-72B1-A9FE-4AFE-7CA8C3C7A31B}"/>
                </a:ext>
              </a:extLst>
            </p:cNvPr>
            <p:cNvGrpSpPr>
              <a:grpSpLocks noChangeAspect="1"/>
            </p:cNvGrpSpPr>
            <p:nvPr/>
          </p:nvGrpSpPr>
          <p:grpSpPr bwMode="auto">
            <a:xfrm>
              <a:off x="4595047" y="4467437"/>
              <a:ext cx="1076934" cy="1037867"/>
              <a:chOff x="1952" y="2944"/>
              <a:chExt cx="309" cy="299"/>
            </a:xfrm>
            <a:solidFill>
              <a:schemeClr val="accent3"/>
            </a:solidFill>
          </p:grpSpPr>
          <p:sp>
            <p:nvSpPr>
              <p:cNvPr id="12" name="Freeform 310">
                <a:extLst>
                  <a:ext uri="{FF2B5EF4-FFF2-40B4-BE49-F238E27FC236}">
                    <a16:creationId xmlns:a16="http://schemas.microsoft.com/office/drawing/2014/main" id="{3668E9FD-8BDA-D320-FC16-23710E58B977}"/>
                  </a:ext>
                </a:extLst>
              </p:cNvPr>
              <p:cNvSpPr>
                <a:spLocks noEditPoints="1"/>
              </p:cNvSpPr>
              <p:nvPr/>
            </p:nvSpPr>
            <p:spPr bwMode="auto">
              <a:xfrm>
                <a:off x="2166" y="3117"/>
                <a:ext cx="76" cy="76"/>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6 h 32"/>
                  <a:gd name="T12" fmla="*/ 6 w 32"/>
                  <a:gd name="T13" fmla="*/ 16 h 32"/>
                  <a:gd name="T14" fmla="*/ 16 w 32"/>
                  <a:gd name="T15" fmla="*/ 26 h 32"/>
                  <a:gd name="T16" fmla="*/ 26 w 32"/>
                  <a:gd name="T17" fmla="*/ 16 h 32"/>
                  <a:gd name="T18" fmla="*/ 16 w 32"/>
                  <a:gd name="T1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6"/>
                    </a:moveTo>
                    <a:cubicBezTo>
                      <a:pt x="10" y="6"/>
                      <a:pt x="6" y="11"/>
                      <a:pt x="6" y="16"/>
                    </a:cubicBezTo>
                    <a:cubicBezTo>
                      <a:pt x="6" y="22"/>
                      <a:pt x="10" y="26"/>
                      <a:pt x="16" y="26"/>
                    </a:cubicBezTo>
                    <a:cubicBezTo>
                      <a:pt x="21" y="26"/>
                      <a:pt x="26" y="22"/>
                      <a:pt x="26" y="16"/>
                    </a:cubicBezTo>
                    <a:cubicBezTo>
                      <a:pt x="26" y="11"/>
                      <a:pt x="21"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 name="Freeform 311">
                <a:extLst>
                  <a:ext uri="{FF2B5EF4-FFF2-40B4-BE49-F238E27FC236}">
                    <a16:creationId xmlns:a16="http://schemas.microsoft.com/office/drawing/2014/main" id="{F39FB890-E330-04E1-3C9B-965DE1C0BEF3}"/>
                  </a:ext>
                </a:extLst>
              </p:cNvPr>
              <p:cNvSpPr>
                <a:spLocks/>
              </p:cNvSpPr>
              <p:nvPr/>
            </p:nvSpPr>
            <p:spPr bwMode="auto">
              <a:xfrm>
                <a:off x="2145" y="3179"/>
                <a:ext cx="116" cy="64"/>
              </a:xfrm>
              <a:custGeom>
                <a:avLst/>
                <a:gdLst>
                  <a:gd name="T0" fmla="*/ 46 w 49"/>
                  <a:gd name="T1" fmla="*/ 27 h 27"/>
                  <a:gd name="T2" fmla="*/ 43 w 49"/>
                  <a:gd name="T3" fmla="*/ 24 h 27"/>
                  <a:gd name="T4" fmla="*/ 25 w 49"/>
                  <a:gd name="T5" fmla="*/ 6 h 27"/>
                  <a:gd name="T6" fmla="*/ 6 w 49"/>
                  <a:gd name="T7" fmla="*/ 24 h 27"/>
                  <a:gd name="T8" fmla="*/ 3 w 49"/>
                  <a:gd name="T9" fmla="*/ 27 h 27"/>
                  <a:gd name="T10" fmla="*/ 0 w 49"/>
                  <a:gd name="T11" fmla="*/ 24 h 27"/>
                  <a:gd name="T12" fmla="*/ 25 w 49"/>
                  <a:gd name="T13" fmla="*/ 0 h 27"/>
                  <a:gd name="T14" fmla="*/ 49 w 49"/>
                  <a:gd name="T15" fmla="*/ 24 h 27"/>
                  <a:gd name="T16" fmla="*/ 46 w 49"/>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7">
                    <a:moveTo>
                      <a:pt x="46" y="27"/>
                    </a:moveTo>
                    <a:cubicBezTo>
                      <a:pt x="44" y="27"/>
                      <a:pt x="43" y="26"/>
                      <a:pt x="43" y="24"/>
                    </a:cubicBezTo>
                    <a:cubicBezTo>
                      <a:pt x="43" y="14"/>
                      <a:pt x="35" y="6"/>
                      <a:pt x="25" y="6"/>
                    </a:cubicBezTo>
                    <a:cubicBezTo>
                      <a:pt x="15" y="6"/>
                      <a:pt x="6" y="14"/>
                      <a:pt x="6" y="24"/>
                    </a:cubicBezTo>
                    <a:cubicBezTo>
                      <a:pt x="6" y="26"/>
                      <a:pt x="5" y="27"/>
                      <a:pt x="3" y="27"/>
                    </a:cubicBezTo>
                    <a:cubicBezTo>
                      <a:pt x="2" y="27"/>
                      <a:pt x="0" y="26"/>
                      <a:pt x="0" y="24"/>
                    </a:cubicBezTo>
                    <a:cubicBezTo>
                      <a:pt x="0" y="11"/>
                      <a:pt x="11" y="0"/>
                      <a:pt x="25" y="0"/>
                    </a:cubicBezTo>
                    <a:cubicBezTo>
                      <a:pt x="38" y="0"/>
                      <a:pt x="49" y="11"/>
                      <a:pt x="49" y="24"/>
                    </a:cubicBezTo>
                    <a:cubicBezTo>
                      <a:pt x="49" y="26"/>
                      <a:pt x="48" y="27"/>
                      <a:pt x="4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4" name="Freeform 312">
                <a:extLst>
                  <a:ext uri="{FF2B5EF4-FFF2-40B4-BE49-F238E27FC236}">
                    <a16:creationId xmlns:a16="http://schemas.microsoft.com/office/drawing/2014/main" id="{6493DE7C-9DEA-9FA2-1647-4D51C4B60329}"/>
                  </a:ext>
                </a:extLst>
              </p:cNvPr>
              <p:cNvSpPr>
                <a:spLocks noEditPoints="1"/>
              </p:cNvSpPr>
              <p:nvPr/>
            </p:nvSpPr>
            <p:spPr bwMode="auto">
              <a:xfrm>
                <a:off x="1971" y="3117"/>
                <a:ext cx="76" cy="76"/>
              </a:xfrm>
              <a:custGeom>
                <a:avLst/>
                <a:gdLst>
                  <a:gd name="T0" fmla="*/ 16 w 32"/>
                  <a:gd name="T1" fmla="*/ 32 h 32"/>
                  <a:gd name="T2" fmla="*/ 0 w 32"/>
                  <a:gd name="T3" fmla="*/ 16 h 32"/>
                  <a:gd name="T4" fmla="*/ 16 w 32"/>
                  <a:gd name="T5" fmla="*/ 0 h 32"/>
                  <a:gd name="T6" fmla="*/ 32 w 32"/>
                  <a:gd name="T7" fmla="*/ 16 h 32"/>
                  <a:gd name="T8" fmla="*/ 16 w 32"/>
                  <a:gd name="T9" fmla="*/ 32 h 32"/>
                  <a:gd name="T10" fmla="*/ 16 w 32"/>
                  <a:gd name="T11" fmla="*/ 6 h 32"/>
                  <a:gd name="T12" fmla="*/ 6 w 32"/>
                  <a:gd name="T13" fmla="*/ 16 h 32"/>
                  <a:gd name="T14" fmla="*/ 16 w 32"/>
                  <a:gd name="T15" fmla="*/ 26 h 32"/>
                  <a:gd name="T16" fmla="*/ 26 w 32"/>
                  <a:gd name="T17" fmla="*/ 16 h 32"/>
                  <a:gd name="T18" fmla="*/ 16 w 32"/>
                  <a:gd name="T1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close/>
                    <a:moveTo>
                      <a:pt x="16" y="6"/>
                    </a:moveTo>
                    <a:cubicBezTo>
                      <a:pt x="11" y="6"/>
                      <a:pt x="6" y="11"/>
                      <a:pt x="6" y="16"/>
                    </a:cubicBezTo>
                    <a:cubicBezTo>
                      <a:pt x="6" y="22"/>
                      <a:pt x="11"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5" name="Freeform 313">
                <a:extLst>
                  <a:ext uri="{FF2B5EF4-FFF2-40B4-BE49-F238E27FC236}">
                    <a16:creationId xmlns:a16="http://schemas.microsoft.com/office/drawing/2014/main" id="{449F5EFC-33BD-8F10-7403-C3E5D83C9BFA}"/>
                  </a:ext>
                </a:extLst>
              </p:cNvPr>
              <p:cNvSpPr>
                <a:spLocks/>
              </p:cNvSpPr>
              <p:nvPr/>
            </p:nvSpPr>
            <p:spPr bwMode="auto">
              <a:xfrm>
                <a:off x="1952" y="3179"/>
                <a:ext cx="117" cy="64"/>
              </a:xfrm>
              <a:custGeom>
                <a:avLst/>
                <a:gdLst>
                  <a:gd name="T0" fmla="*/ 46 w 49"/>
                  <a:gd name="T1" fmla="*/ 27 h 27"/>
                  <a:gd name="T2" fmla="*/ 43 w 49"/>
                  <a:gd name="T3" fmla="*/ 24 h 27"/>
                  <a:gd name="T4" fmla="*/ 24 w 49"/>
                  <a:gd name="T5" fmla="*/ 6 h 27"/>
                  <a:gd name="T6" fmla="*/ 6 w 49"/>
                  <a:gd name="T7" fmla="*/ 24 h 27"/>
                  <a:gd name="T8" fmla="*/ 3 w 49"/>
                  <a:gd name="T9" fmla="*/ 27 h 27"/>
                  <a:gd name="T10" fmla="*/ 0 w 49"/>
                  <a:gd name="T11" fmla="*/ 24 h 27"/>
                  <a:gd name="T12" fmla="*/ 24 w 49"/>
                  <a:gd name="T13" fmla="*/ 0 h 27"/>
                  <a:gd name="T14" fmla="*/ 49 w 49"/>
                  <a:gd name="T15" fmla="*/ 24 h 27"/>
                  <a:gd name="T16" fmla="*/ 46 w 49"/>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27">
                    <a:moveTo>
                      <a:pt x="46" y="27"/>
                    </a:moveTo>
                    <a:cubicBezTo>
                      <a:pt x="44" y="27"/>
                      <a:pt x="43" y="26"/>
                      <a:pt x="43" y="24"/>
                    </a:cubicBezTo>
                    <a:cubicBezTo>
                      <a:pt x="43" y="14"/>
                      <a:pt x="34" y="6"/>
                      <a:pt x="24" y="6"/>
                    </a:cubicBezTo>
                    <a:cubicBezTo>
                      <a:pt x="14" y="6"/>
                      <a:pt x="6" y="14"/>
                      <a:pt x="6" y="24"/>
                    </a:cubicBezTo>
                    <a:cubicBezTo>
                      <a:pt x="6" y="26"/>
                      <a:pt x="5" y="27"/>
                      <a:pt x="3" y="27"/>
                    </a:cubicBezTo>
                    <a:cubicBezTo>
                      <a:pt x="1" y="27"/>
                      <a:pt x="0" y="26"/>
                      <a:pt x="0" y="24"/>
                    </a:cubicBezTo>
                    <a:cubicBezTo>
                      <a:pt x="0" y="11"/>
                      <a:pt x="11" y="0"/>
                      <a:pt x="24" y="0"/>
                    </a:cubicBezTo>
                    <a:cubicBezTo>
                      <a:pt x="38" y="0"/>
                      <a:pt x="49" y="11"/>
                      <a:pt x="49" y="24"/>
                    </a:cubicBezTo>
                    <a:cubicBezTo>
                      <a:pt x="49" y="26"/>
                      <a:pt x="47" y="27"/>
                      <a:pt x="4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6" name="Freeform 314">
                <a:extLst>
                  <a:ext uri="{FF2B5EF4-FFF2-40B4-BE49-F238E27FC236}">
                    <a16:creationId xmlns:a16="http://schemas.microsoft.com/office/drawing/2014/main" id="{55389702-4951-A325-7195-47708710D111}"/>
                  </a:ext>
                </a:extLst>
              </p:cNvPr>
              <p:cNvSpPr>
                <a:spLocks noEditPoints="1"/>
              </p:cNvSpPr>
              <p:nvPr/>
            </p:nvSpPr>
            <p:spPr bwMode="auto">
              <a:xfrm>
                <a:off x="2069" y="2944"/>
                <a:ext cx="76" cy="78"/>
              </a:xfrm>
              <a:custGeom>
                <a:avLst/>
                <a:gdLst>
                  <a:gd name="T0" fmla="*/ 16 w 32"/>
                  <a:gd name="T1" fmla="*/ 33 h 33"/>
                  <a:gd name="T2" fmla="*/ 0 w 32"/>
                  <a:gd name="T3" fmla="*/ 17 h 33"/>
                  <a:gd name="T4" fmla="*/ 16 w 32"/>
                  <a:gd name="T5" fmla="*/ 0 h 33"/>
                  <a:gd name="T6" fmla="*/ 32 w 32"/>
                  <a:gd name="T7" fmla="*/ 17 h 33"/>
                  <a:gd name="T8" fmla="*/ 16 w 32"/>
                  <a:gd name="T9" fmla="*/ 33 h 33"/>
                  <a:gd name="T10" fmla="*/ 16 w 32"/>
                  <a:gd name="T11" fmla="*/ 6 h 33"/>
                  <a:gd name="T12" fmla="*/ 6 w 32"/>
                  <a:gd name="T13" fmla="*/ 17 h 33"/>
                  <a:gd name="T14" fmla="*/ 16 w 32"/>
                  <a:gd name="T15" fmla="*/ 27 h 33"/>
                  <a:gd name="T16" fmla="*/ 26 w 32"/>
                  <a:gd name="T17" fmla="*/ 17 h 33"/>
                  <a:gd name="T18" fmla="*/ 16 w 32"/>
                  <a:gd name="T19"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3">
                    <a:moveTo>
                      <a:pt x="16" y="33"/>
                    </a:moveTo>
                    <a:cubicBezTo>
                      <a:pt x="7" y="33"/>
                      <a:pt x="0" y="25"/>
                      <a:pt x="0" y="17"/>
                    </a:cubicBezTo>
                    <a:cubicBezTo>
                      <a:pt x="0" y="8"/>
                      <a:pt x="7" y="0"/>
                      <a:pt x="16" y="0"/>
                    </a:cubicBezTo>
                    <a:cubicBezTo>
                      <a:pt x="25" y="0"/>
                      <a:pt x="32" y="8"/>
                      <a:pt x="32" y="17"/>
                    </a:cubicBezTo>
                    <a:cubicBezTo>
                      <a:pt x="32" y="25"/>
                      <a:pt x="25" y="33"/>
                      <a:pt x="16" y="33"/>
                    </a:cubicBezTo>
                    <a:close/>
                    <a:moveTo>
                      <a:pt x="16" y="6"/>
                    </a:moveTo>
                    <a:cubicBezTo>
                      <a:pt x="10" y="6"/>
                      <a:pt x="6" y="11"/>
                      <a:pt x="6" y="17"/>
                    </a:cubicBezTo>
                    <a:cubicBezTo>
                      <a:pt x="6" y="22"/>
                      <a:pt x="10" y="27"/>
                      <a:pt x="16" y="27"/>
                    </a:cubicBezTo>
                    <a:cubicBezTo>
                      <a:pt x="22" y="27"/>
                      <a:pt x="26" y="22"/>
                      <a:pt x="26" y="17"/>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7" name="Freeform 315">
                <a:extLst>
                  <a:ext uri="{FF2B5EF4-FFF2-40B4-BE49-F238E27FC236}">
                    <a16:creationId xmlns:a16="http://schemas.microsoft.com/office/drawing/2014/main" id="{FF296F64-595E-7A44-F1E3-FA54907CFFFA}"/>
                  </a:ext>
                </a:extLst>
              </p:cNvPr>
              <p:cNvSpPr>
                <a:spLocks/>
              </p:cNvSpPr>
              <p:nvPr/>
            </p:nvSpPr>
            <p:spPr bwMode="auto">
              <a:xfrm>
                <a:off x="2050" y="3008"/>
                <a:ext cx="114" cy="64"/>
              </a:xfrm>
              <a:custGeom>
                <a:avLst/>
                <a:gdLst>
                  <a:gd name="T0" fmla="*/ 45 w 48"/>
                  <a:gd name="T1" fmla="*/ 27 h 27"/>
                  <a:gd name="T2" fmla="*/ 42 w 48"/>
                  <a:gd name="T3" fmla="*/ 24 h 27"/>
                  <a:gd name="T4" fmla="*/ 24 w 48"/>
                  <a:gd name="T5" fmla="*/ 6 h 27"/>
                  <a:gd name="T6" fmla="*/ 6 w 48"/>
                  <a:gd name="T7" fmla="*/ 24 h 27"/>
                  <a:gd name="T8" fmla="*/ 3 w 48"/>
                  <a:gd name="T9" fmla="*/ 27 h 27"/>
                  <a:gd name="T10" fmla="*/ 0 w 48"/>
                  <a:gd name="T11" fmla="*/ 24 h 27"/>
                  <a:gd name="T12" fmla="*/ 24 w 48"/>
                  <a:gd name="T13" fmla="*/ 0 h 27"/>
                  <a:gd name="T14" fmla="*/ 48 w 48"/>
                  <a:gd name="T15" fmla="*/ 24 h 27"/>
                  <a:gd name="T16" fmla="*/ 45 w 48"/>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7">
                    <a:moveTo>
                      <a:pt x="45" y="27"/>
                    </a:moveTo>
                    <a:cubicBezTo>
                      <a:pt x="44" y="27"/>
                      <a:pt x="42" y="26"/>
                      <a:pt x="42" y="24"/>
                    </a:cubicBezTo>
                    <a:cubicBezTo>
                      <a:pt x="42" y="14"/>
                      <a:pt x="34" y="6"/>
                      <a:pt x="24" y="6"/>
                    </a:cubicBezTo>
                    <a:cubicBezTo>
                      <a:pt x="14" y="6"/>
                      <a:pt x="6" y="14"/>
                      <a:pt x="6" y="24"/>
                    </a:cubicBezTo>
                    <a:cubicBezTo>
                      <a:pt x="6" y="26"/>
                      <a:pt x="4" y="27"/>
                      <a:pt x="3" y="27"/>
                    </a:cubicBezTo>
                    <a:cubicBezTo>
                      <a:pt x="1" y="27"/>
                      <a:pt x="0" y="26"/>
                      <a:pt x="0" y="24"/>
                    </a:cubicBezTo>
                    <a:cubicBezTo>
                      <a:pt x="0" y="11"/>
                      <a:pt x="11" y="0"/>
                      <a:pt x="24" y="0"/>
                    </a:cubicBezTo>
                    <a:cubicBezTo>
                      <a:pt x="37" y="0"/>
                      <a:pt x="48" y="11"/>
                      <a:pt x="48" y="24"/>
                    </a:cubicBezTo>
                    <a:cubicBezTo>
                      <a:pt x="48" y="26"/>
                      <a:pt x="47" y="27"/>
                      <a:pt x="45"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8" name="Freeform 316">
                <a:extLst>
                  <a:ext uri="{FF2B5EF4-FFF2-40B4-BE49-F238E27FC236}">
                    <a16:creationId xmlns:a16="http://schemas.microsoft.com/office/drawing/2014/main" id="{24D7C36C-1985-96B5-B787-36A88A8B308A}"/>
                  </a:ext>
                </a:extLst>
              </p:cNvPr>
              <p:cNvSpPr>
                <a:spLocks/>
              </p:cNvSpPr>
              <p:nvPr/>
            </p:nvSpPr>
            <p:spPr bwMode="auto">
              <a:xfrm>
                <a:off x="2100" y="3060"/>
                <a:ext cx="14" cy="48"/>
              </a:xfrm>
              <a:custGeom>
                <a:avLst/>
                <a:gdLst>
                  <a:gd name="T0" fmla="*/ 3 w 6"/>
                  <a:gd name="T1" fmla="*/ 20 h 20"/>
                  <a:gd name="T2" fmla="*/ 0 w 6"/>
                  <a:gd name="T3" fmla="*/ 17 h 20"/>
                  <a:gd name="T4" fmla="*/ 0 w 6"/>
                  <a:gd name="T5" fmla="*/ 3 h 20"/>
                  <a:gd name="T6" fmla="*/ 3 w 6"/>
                  <a:gd name="T7" fmla="*/ 0 h 20"/>
                  <a:gd name="T8" fmla="*/ 6 w 6"/>
                  <a:gd name="T9" fmla="*/ 3 h 20"/>
                  <a:gd name="T10" fmla="*/ 6 w 6"/>
                  <a:gd name="T11" fmla="*/ 17 h 20"/>
                  <a:gd name="T12" fmla="*/ 3 w 6"/>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6" h="20">
                    <a:moveTo>
                      <a:pt x="3" y="20"/>
                    </a:moveTo>
                    <a:cubicBezTo>
                      <a:pt x="1" y="20"/>
                      <a:pt x="0" y="19"/>
                      <a:pt x="0" y="17"/>
                    </a:cubicBezTo>
                    <a:cubicBezTo>
                      <a:pt x="0" y="3"/>
                      <a:pt x="0" y="3"/>
                      <a:pt x="0" y="3"/>
                    </a:cubicBezTo>
                    <a:cubicBezTo>
                      <a:pt x="0" y="2"/>
                      <a:pt x="1" y="0"/>
                      <a:pt x="3" y="0"/>
                    </a:cubicBezTo>
                    <a:cubicBezTo>
                      <a:pt x="5" y="0"/>
                      <a:pt x="6" y="2"/>
                      <a:pt x="6" y="3"/>
                    </a:cubicBezTo>
                    <a:cubicBezTo>
                      <a:pt x="6" y="17"/>
                      <a:pt x="6" y="17"/>
                      <a:pt x="6" y="17"/>
                    </a:cubicBezTo>
                    <a:cubicBezTo>
                      <a:pt x="6" y="19"/>
                      <a:pt x="5" y="20"/>
                      <a:pt x="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9" name="Freeform 317">
                <a:extLst>
                  <a:ext uri="{FF2B5EF4-FFF2-40B4-BE49-F238E27FC236}">
                    <a16:creationId xmlns:a16="http://schemas.microsoft.com/office/drawing/2014/main" id="{30EBD846-664E-B59B-2FC1-6F58A3DDB7F0}"/>
                  </a:ext>
                </a:extLst>
              </p:cNvPr>
              <p:cNvSpPr>
                <a:spLocks/>
              </p:cNvSpPr>
              <p:nvPr/>
            </p:nvSpPr>
            <p:spPr bwMode="auto">
              <a:xfrm>
                <a:off x="2100" y="3093"/>
                <a:ext cx="38" cy="38"/>
              </a:xfrm>
              <a:custGeom>
                <a:avLst/>
                <a:gdLst>
                  <a:gd name="T0" fmla="*/ 13 w 16"/>
                  <a:gd name="T1" fmla="*/ 16 h 16"/>
                  <a:gd name="T2" fmla="*/ 11 w 16"/>
                  <a:gd name="T3" fmla="*/ 16 h 16"/>
                  <a:gd name="T4" fmla="*/ 1 w 16"/>
                  <a:gd name="T5" fmla="*/ 6 h 16"/>
                  <a:gd name="T6" fmla="*/ 1 w 16"/>
                  <a:gd name="T7" fmla="*/ 1 h 16"/>
                  <a:gd name="T8" fmla="*/ 5 w 16"/>
                  <a:gd name="T9" fmla="*/ 1 h 16"/>
                  <a:gd name="T10" fmla="*/ 15 w 16"/>
                  <a:gd name="T11" fmla="*/ 11 h 16"/>
                  <a:gd name="T12" fmla="*/ 15 w 16"/>
                  <a:gd name="T13" fmla="*/ 16 h 16"/>
                  <a:gd name="T14" fmla="*/ 13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13" y="16"/>
                    </a:moveTo>
                    <a:cubicBezTo>
                      <a:pt x="12" y="16"/>
                      <a:pt x="11" y="16"/>
                      <a:pt x="11" y="16"/>
                    </a:cubicBezTo>
                    <a:cubicBezTo>
                      <a:pt x="1" y="6"/>
                      <a:pt x="1" y="6"/>
                      <a:pt x="1" y="6"/>
                    </a:cubicBezTo>
                    <a:cubicBezTo>
                      <a:pt x="0" y="4"/>
                      <a:pt x="0" y="3"/>
                      <a:pt x="1" y="1"/>
                    </a:cubicBezTo>
                    <a:cubicBezTo>
                      <a:pt x="2" y="0"/>
                      <a:pt x="4" y="0"/>
                      <a:pt x="5" y="1"/>
                    </a:cubicBezTo>
                    <a:cubicBezTo>
                      <a:pt x="15" y="11"/>
                      <a:pt x="15" y="11"/>
                      <a:pt x="15" y="11"/>
                    </a:cubicBezTo>
                    <a:cubicBezTo>
                      <a:pt x="16" y="13"/>
                      <a:pt x="16" y="14"/>
                      <a:pt x="15" y="16"/>
                    </a:cubicBezTo>
                    <a:cubicBezTo>
                      <a:pt x="15" y="16"/>
                      <a:pt x="14" y="16"/>
                      <a:pt x="1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20" name="Freeform 318">
                <a:extLst>
                  <a:ext uri="{FF2B5EF4-FFF2-40B4-BE49-F238E27FC236}">
                    <a16:creationId xmlns:a16="http://schemas.microsoft.com/office/drawing/2014/main" id="{A1511412-7CAC-756B-9B11-96A16E116650}"/>
                  </a:ext>
                </a:extLst>
              </p:cNvPr>
              <p:cNvSpPr>
                <a:spLocks/>
              </p:cNvSpPr>
              <p:nvPr/>
            </p:nvSpPr>
            <p:spPr bwMode="auto">
              <a:xfrm>
                <a:off x="2076" y="3093"/>
                <a:ext cx="38" cy="38"/>
              </a:xfrm>
              <a:custGeom>
                <a:avLst/>
                <a:gdLst>
                  <a:gd name="T0" fmla="*/ 3 w 16"/>
                  <a:gd name="T1" fmla="*/ 16 h 16"/>
                  <a:gd name="T2" fmla="*/ 1 w 16"/>
                  <a:gd name="T3" fmla="*/ 16 h 16"/>
                  <a:gd name="T4" fmla="*/ 1 w 16"/>
                  <a:gd name="T5" fmla="*/ 11 h 16"/>
                  <a:gd name="T6" fmla="*/ 11 w 16"/>
                  <a:gd name="T7" fmla="*/ 1 h 16"/>
                  <a:gd name="T8" fmla="*/ 15 w 16"/>
                  <a:gd name="T9" fmla="*/ 1 h 16"/>
                  <a:gd name="T10" fmla="*/ 15 w 16"/>
                  <a:gd name="T11" fmla="*/ 6 h 16"/>
                  <a:gd name="T12" fmla="*/ 5 w 16"/>
                  <a:gd name="T13" fmla="*/ 16 h 16"/>
                  <a:gd name="T14" fmla="*/ 3 w 1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6">
                    <a:moveTo>
                      <a:pt x="3" y="16"/>
                    </a:moveTo>
                    <a:cubicBezTo>
                      <a:pt x="2" y="16"/>
                      <a:pt x="1" y="16"/>
                      <a:pt x="1" y="16"/>
                    </a:cubicBezTo>
                    <a:cubicBezTo>
                      <a:pt x="0" y="14"/>
                      <a:pt x="0" y="13"/>
                      <a:pt x="1" y="11"/>
                    </a:cubicBezTo>
                    <a:cubicBezTo>
                      <a:pt x="11" y="1"/>
                      <a:pt x="11" y="1"/>
                      <a:pt x="11" y="1"/>
                    </a:cubicBezTo>
                    <a:cubicBezTo>
                      <a:pt x="12" y="0"/>
                      <a:pt x="14" y="0"/>
                      <a:pt x="15" y="1"/>
                    </a:cubicBezTo>
                    <a:cubicBezTo>
                      <a:pt x="16" y="3"/>
                      <a:pt x="16" y="4"/>
                      <a:pt x="15" y="6"/>
                    </a:cubicBezTo>
                    <a:cubicBezTo>
                      <a:pt x="5" y="16"/>
                      <a:pt x="5" y="16"/>
                      <a:pt x="5" y="16"/>
                    </a:cubicBezTo>
                    <a:cubicBezTo>
                      <a:pt x="5" y="16"/>
                      <a:pt x="4"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grpSp>
    </p:spTree>
    <p:extLst>
      <p:ext uri="{BB962C8B-B14F-4D97-AF65-F5344CB8AC3E}">
        <p14:creationId xmlns:p14="http://schemas.microsoft.com/office/powerpoint/2010/main" val="2912797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Bildobjekt 24">
            <a:extLst>
              <a:ext uri="{FF2B5EF4-FFF2-40B4-BE49-F238E27FC236}">
                <a16:creationId xmlns:a16="http://schemas.microsoft.com/office/drawing/2014/main" id="{9D06D6CF-5C49-B8CA-E9BC-24D2FAC06F27}"/>
              </a:ext>
            </a:extLst>
          </p:cNvPr>
          <p:cNvPicPr>
            <a:picLocks noChangeAspect="1"/>
          </p:cNvPicPr>
          <p:nvPr/>
        </p:nvPicPr>
        <p:blipFill>
          <a:blip r:embed="rId2">
            <a:extLst>
              <a:ext uri="{28A0092B-C50C-407E-A947-70E740481C1C}">
                <a14:useLocalDpi xmlns:a14="http://schemas.microsoft.com/office/drawing/2010/main" val="0"/>
              </a:ext>
            </a:extLst>
          </a:blip>
          <a:srcRect t="6537" b="9114"/>
          <a:stretch/>
        </p:blipFill>
        <p:spPr>
          <a:xfrm>
            <a:off x="0" y="0"/>
            <a:ext cx="12192000" cy="6858000"/>
          </a:xfrm>
          <a:prstGeom prst="rect">
            <a:avLst/>
          </a:prstGeom>
        </p:spPr>
      </p:pic>
      <p:sp>
        <p:nvSpPr>
          <p:cNvPr id="28" name="Rektangel 27">
            <a:extLst>
              <a:ext uri="{FF2B5EF4-FFF2-40B4-BE49-F238E27FC236}">
                <a16:creationId xmlns:a16="http://schemas.microsoft.com/office/drawing/2014/main" id="{DC918BE8-0822-3D47-1D8C-F742F8B4F6B0}"/>
              </a:ext>
            </a:extLst>
          </p:cNvPr>
          <p:cNvSpPr/>
          <p:nvPr/>
        </p:nvSpPr>
        <p:spPr>
          <a:xfrm>
            <a:off x="1" y="2494217"/>
            <a:ext cx="12191999" cy="15230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5400" b="1" dirty="0">
                <a:solidFill>
                  <a:schemeClr val="tx1"/>
                </a:solidFill>
              </a:rPr>
              <a:t>Statistik</a:t>
            </a:r>
            <a:endParaRPr lang="sv-SE" sz="5400" dirty="0"/>
          </a:p>
        </p:txBody>
      </p:sp>
      <p:sp>
        <p:nvSpPr>
          <p:cNvPr id="29" name="Ellips 28">
            <a:extLst>
              <a:ext uri="{FF2B5EF4-FFF2-40B4-BE49-F238E27FC236}">
                <a16:creationId xmlns:a16="http://schemas.microsoft.com/office/drawing/2014/main" id="{D947E67C-F70F-2D86-7A56-B3922EE70CD8}"/>
              </a:ext>
            </a:extLst>
          </p:cNvPr>
          <p:cNvSpPr/>
          <p:nvPr/>
        </p:nvSpPr>
        <p:spPr>
          <a:xfrm>
            <a:off x="9312495" y="2230564"/>
            <a:ext cx="2160000" cy="216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27" name="Bildobjekt 26">
            <a:extLst>
              <a:ext uri="{FF2B5EF4-FFF2-40B4-BE49-F238E27FC236}">
                <a16:creationId xmlns:a16="http://schemas.microsoft.com/office/drawing/2014/main" id="{8FCFA576-01A1-3B4E-3533-56D1A1646D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22111" y="2585358"/>
            <a:ext cx="1340768" cy="1340768"/>
          </a:xfrm>
          <a:prstGeom prst="rect">
            <a:avLst/>
          </a:prstGeom>
        </p:spPr>
      </p:pic>
    </p:spTree>
    <p:extLst>
      <p:ext uri="{BB962C8B-B14F-4D97-AF65-F5344CB8AC3E}">
        <p14:creationId xmlns:p14="http://schemas.microsoft.com/office/powerpoint/2010/main" val="33372725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objekt 15">
            <a:extLst>
              <a:ext uri="{FF2B5EF4-FFF2-40B4-BE49-F238E27FC236}">
                <a16:creationId xmlns:a16="http://schemas.microsoft.com/office/drawing/2014/main" id="{8FF7AEC6-063B-4F9D-169F-3908B75B9187}"/>
              </a:ext>
            </a:extLst>
          </p:cNvPr>
          <p:cNvPicPr>
            <a:picLocks noChangeAspect="1"/>
          </p:cNvPicPr>
          <p:nvPr/>
        </p:nvPicPr>
        <p:blipFill>
          <a:blip r:embed="rId2">
            <a:extLst>
              <a:ext uri="{28A0092B-C50C-407E-A947-70E740481C1C}">
                <a14:useLocalDpi xmlns:a14="http://schemas.microsoft.com/office/drawing/2010/main" val="0"/>
              </a:ext>
            </a:extLst>
          </a:blip>
          <a:srcRect l="11626" r="4040"/>
          <a:stretch/>
        </p:blipFill>
        <p:spPr>
          <a:xfrm>
            <a:off x="1" y="0"/>
            <a:ext cx="12192000" cy="6858000"/>
          </a:xfrm>
          <a:prstGeom prst="rect">
            <a:avLst/>
          </a:prstGeom>
        </p:spPr>
      </p:pic>
      <p:sp>
        <p:nvSpPr>
          <p:cNvPr id="3" name="Rektangel 2">
            <a:extLst>
              <a:ext uri="{FF2B5EF4-FFF2-40B4-BE49-F238E27FC236}">
                <a16:creationId xmlns:a16="http://schemas.microsoft.com/office/drawing/2014/main" id="{9AC7AB23-2AAB-0343-8D1D-768D2D7AA88E}"/>
              </a:ext>
            </a:extLst>
          </p:cNvPr>
          <p:cNvSpPr/>
          <p:nvPr/>
        </p:nvSpPr>
        <p:spPr>
          <a:xfrm>
            <a:off x="1" y="2494217"/>
            <a:ext cx="12191999" cy="1523050"/>
          </a:xfrm>
          <a:prstGeom prst="rect">
            <a:avLst/>
          </a:prstGeom>
          <a:solidFill>
            <a:schemeClr val="bg1">
              <a:alpha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5400" b="1" dirty="0">
                <a:solidFill>
                  <a:schemeClr val="tx1"/>
                </a:solidFill>
              </a:rPr>
              <a:t>Tack för oss!</a:t>
            </a:r>
          </a:p>
          <a:p>
            <a:pPr algn="ctr"/>
            <a:r>
              <a:rPr lang="sv-SE" sz="3600" dirty="0">
                <a:solidFill>
                  <a:schemeClr val="tx1"/>
                </a:solidFill>
                <a:latin typeface="Bradley Hand ITC" panose="03070402050302030203" pitchFamily="66" charset="0"/>
              </a:rPr>
              <a:t>Tillsammans gör vi skillnad</a:t>
            </a:r>
            <a:endParaRPr lang="sv-SE" sz="3600" dirty="0">
              <a:latin typeface="Bradley Hand ITC" panose="03070402050302030203" pitchFamily="66" charset="0"/>
            </a:endParaRPr>
          </a:p>
        </p:txBody>
      </p:sp>
      <p:sp>
        <p:nvSpPr>
          <p:cNvPr id="2" name="Ellips 1">
            <a:extLst>
              <a:ext uri="{FF2B5EF4-FFF2-40B4-BE49-F238E27FC236}">
                <a16:creationId xmlns:a16="http://schemas.microsoft.com/office/drawing/2014/main" id="{F15B589F-430F-8AED-6001-C1061F0225F3}"/>
              </a:ext>
            </a:extLst>
          </p:cNvPr>
          <p:cNvSpPr/>
          <p:nvPr/>
        </p:nvSpPr>
        <p:spPr>
          <a:xfrm>
            <a:off x="9312495" y="2230564"/>
            <a:ext cx="2160000" cy="216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4" name="Group 238">
            <a:extLst>
              <a:ext uri="{FF2B5EF4-FFF2-40B4-BE49-F238E27FC236}">
                <a16:creationId xmlns:a16="http://schemas.microsoft.com/office/drawing/2014/main" id="{9B5681A5-0EC4-B555-4486-453E956D880A}"/>
              </a:ext>
            </a:extLst>
          </p:cNvPr>
          <p:cNvGrpSpPr>
            <a:grpSpLocks noChangeAspect="1"/>
          </p:cNvGrpSpPr>
          <p:nvPr/>
        </p:nvGrpSpPr>
        <p:grpSpPr bwMode="auto">
          <a:xfrm>
            <a:off x="9571919" y="2515222"/>
            <a:ext cx="1641151" cy="1481039"/>
            <a:chOff x="4522" y="723"/>
            <a:chExt cx="410" cy="370"/>
          </a:xfrm>
          <a:solidFill>
            <a:schemeClr val="accent3"/>
          </a:solidFill>
        </p:grpSpPr>
        <p:sp>
          <p:nvSpPr>
            <p:cNvPr id="5" name="Freeform 239">
              <a:extLst>
                <a:ext uri="{FF2B5EF4-FFF2-40B4-BE49-F238E27FC236}">
                  <a16:creationId xmlns:a16="http://schemas.microsoft.com/office/drawing/2014/main" id="{D4952D90-223B-FF93-BA6B-22CF3353D185}"/>
                </a:ext>
              </a:extLst>
            </p:cNvPr>
            <p:cNvSpPr>
              <a:spLocks/>
            </p:cNvSpPr>
            <p:nvPr/>
          </p:nvSpPr>
          <p:spPr bwMode="auto">
            <a:xfrm>
              <a:off x="4710" y="729"/>
              <a:ext cx="222" cy="208"/>
            </a:xfrm>
            <a:custGeom>
              <a:avLst/>
              <a:gdLst>
                <a:gd name="T0" fmla="*/ 52 w 77"/>
                <a:gd name="T1" fmla="*/ 72 h 72"/>
                <a:gd name="T2" fmla="*/ 50 w 77"/>
                <a:gd name="T3" fmla="*/ 71 h 72"/>
                <a:gd name="T4" fmla="*/ 50 w 77"/>
                <a:gd name="T5" fmla="*/ 67 h 72"/>
                <a:gd name="T6" fmla="*/ 60 w 77"/>
                <a:gd name="T7" fmla="*/ 57 h 72"/>
                <a:gd name="T8" fmla="*/ 60 w 77"/>
                <a:gd name="T9" fmla="*/ 19 h 72"/>
                <a:gd name="T10" fmla="*/ 58 w 77"/>
                <a:gd name="T11" fmla="*/ 17 h 72"/>
                <a:gd name="T12" fmla="*/ 17 w 77"/>
                <a:gd name="T13" fmla="*/ 17 h 72"/>
                <a:gd name="T14" fmla="*/ 6 w 77"/>
                <a:gd name="T15" fmla="*/ 28 h 72"/>
                <a:gd name="T16" fmla="*/ 1 w 77"/>
                <a:gd name="T17" fmla="*/ 28 h 72"/>
                <a:gd name="T18" fmla="*/ 1 w 77"/>
                <a:gd name="T19" fmla="*/ 24 h 72"/>
                <a:gd name="T20" fmla="*/ 13 w 77"/>
                <a:gd name="T21" fmla="*/ 13 h 72"/>
                <a:gd name="T22" fmla="*/ 62 w 77"/>
                <a:gd name="T23" fmla="*/ 13 h 72"/>
                <a:gd name="T24" fmla="*/ 64 w 77"/>
                <a:gd name="T25" fmla="*/ 15 h 72"/>
                <a:gd name="T26" fmla="*/ 64 w 77"/>
                <a:gd name="T27" fmla="*/ 61 h 72"/>
                <a:gd name="T28" fmla="*/ 54 w 77"/>
                <a:gd name="T29" fmla="*/ 71 h 72"/>
                <a:gd name="T30" fmla="*/ 52 w 77"/>
                <a:gd name="T31"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72">
                  <a:moveTo>
                    <a:pt x="52" y="72"/>
                  </a:moveTo>
                  <a:cubicBezTo>
                    <a:pt x="51" y="72"/>
                    <a:pt x="50" y="72"/>
                    <a:pt x="50" y="71"/>
                  </a:cubicBezTo>
                  <a:cubicBezTo>
                    <a:pt x="48" y="70"/>
                    <a:pt x="48" y="68"/>
                    <a:pt x="50" y="67"/>
                  </a:cubicBezTo>
                  <a:cubicBezTo>
                    <a:pt x="60" y="57"/>
                    <a:pt x="60" y="57"/>
                    <a:pt x="60" y="57"/>
                  </a:cubicBezTo>
                  <a:cubicBezTo>
                    <a:pt x="70" y="46"/>
                    <a:pt x="70" y="29"/>
                    <a:pt x="60" y="19"/>
                  </a:cubicBezTo>
                  <a:cubicBezTo>
                    <a:pt x="58" y="17"/>
                    <a:pt x="58" y="17"/>
                    <a:pt x="58" y="17"/>
                  </a:cubicBezTo>
                  <a:cubicBezTo>
                    <a:pt x="47" y="6"/>
                    <a:pt x="28" y="6"/>
                    <a:pt x="17" y="17"/>
                  </a:cubicBezTo>
                  <a:cubicBezTo>
                    <a:pt x="6" y="28"/>
                    <a:pt x="6" y="28"/>
                    <a:pt x="6" y="28"/>
                  </a:cubicBezTo>
                  <a:cubicBezTo>
                    <a:pt x="4" y="29"/>
                    <a:pt x="3" y="29"/>
                    <a:pt x="1" y="28"/>
                  </a:cubicBezTo>
                  <a:cubicBezTo>
                    <a:pt x="0" y="27"/>
                    <a:pt x="0" y="25"/>
                    <a:pt x="1" y="24"/>
                  </a:cubicBezTo>
                  <a:cubicBezTo>
                    <a:pt x="13" y="13"/>
                    <a:pt x="13" y="13"/>
                    <a:pt x="13" y="13"/>
                  </a:cubicBezTo>
                  <a:cubicBezTo>
                    <a:pt x="26" y="0"/>
                    <a:pt x="49" y="0"/>
                    <a:pt x="62" y="13"/>
                  </a:cubicBezTo>
                  <a:cubicBezTo>
                    <a:pt x="64" y="15"/>
                    <a:pt x="64" y="15"/>
                    <a:pt x="64" y="15"/>
                  </a:cubicBezTo>
                  <a:cubicBezTo>
                    <a:pt x="77" y="27"/>
                    <a:pt x="77" y="48"/>
                    <a:pt x="64" y="61"/>
                  </a:cubicBezTo>
                  <a:cubicBezTo>
                    <a:pt x="54" y="71"/>
                    <a:pt x="54" y="71"/>
                    <a:pt x="54" y="71"/>
                  </a:cubicBezTo>
                  <a:cubicBezTo>
                    <a:pt x="53" y="72"/>
                    <a:pt x="52" y="72"/>
                    <a:pt x="5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6" name="Freeform 240">
              <a:extLst>
                <a:ext uri="{FF2B5EF4-FFF2-40B4-BE49-F238E27FC236}">
                  <a16:creationId xmlns:a16="http://schemas.microsoft.com/office/drawing/2014/main" id="{64555218-80EF-E022-FBA0-78980725E4C0}"/>
                </a:ext>
              </a:extLst>
            </p:cNvPr>
            <p:cNvSpPr>
              <a:spLocks/>
            </p:cNvSpPr>
            <p:nvPr/>
          </p:nvSpPr>
          <p:spPr bwMode="auto">
            <a:xfrm>
              <a:off x="4522" y="723"/>
              <a:ext cx="217" cy="229"/>
            </a:xfrm>
            <a:custGeom>
              <a:avLst/>
              <a:gdLst>
                <a:gd name="T0" fmla="*/ 30 w 75"/>
                <a:gd name="T1" fmla="*/ 79 h 79"/>
                <a:gd name="T2" fmla="*/ 28 w 75"/>
                <a:gd name="T3" fmla="*/ 78 h 79"/>
                <a:gd name="T4" fmla="*/ 13 w 75"/>
                <a:gd name="T5" fmla="*/ 63 h 79"/>
                <a:gd name="T6" fmla="*/ 13 w 75"/>
                <a:gd name="T7" fmla="*/ 17 h 79"/>
                <a:gd name="T8" fmla="*/ 15 w 75"/>
                <a:gd name="T9" fmla="*/ 15 h 79"/>
                <a:gd name="T10" fmla="*/ 64 w 75"/>
                <a:gd name="T11" fmla="*/ 13 h 79"/>
                <a:gd name="T12" fmla="*/ 74 w 75"/>
                <a:gd name="T13" fmla="*/ 23 h 79"/>
                <a:gd name="T14" fmla="*/ 74 w 75"/>
                <a:gd name="T15" fmla="*/ 27 h 79"/>
                <a:gd name="T16" fmla="*/ 70 w 75"/>
                <a:gd name="T17" fmla="*/ 27 h 79"/>
                <a:gd name="T18" fmla="*/ 60 w 75"/>
                <a:gd name="T19" fmla="*/ 17 h 79"/>
                <a:gd name="T20" fmla="*/ 19 w 75"/>
                <a:gd name="T21" fmla="*/ 19 h 79"/>
                <a:gd name="T22" fmla="*/ 17 w 75"/>
                <a:gd name="T23" fmla="*/ 21 h 79"/>
                <a:gd name="T24" fmla="*/ 17 w 75"/>
                <a:gd name="T25" fmla="*/ 59 h 79"/>
                <a:gd name="T26" fmla="*/ 32 w 75"/>
                <a:gd name="T27" fmla="*/ 73 h 79"/>
                <a:gd name="T28" fmla="*/ 32 w 75"/>
                <a:gd name="T29" fmla="*/ 78 h 79"/>
                <a:gd name="T30" fmla="*/ 30 w 75"/>
                <a:gd name="T31"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79">
                  <a:moveTo>
                    <a:pt x="30" y="79"/>
                  </a:moveTo>
                  <a:cubicBezTo>
                    <a:pt x="29" y="79"/>
                    <a:pt x="28" y="78"/>
                    <a:pt x="28" y="78"/>
                  </a:cubicBezTo>
                  <a:cubicBezTo>
                    <a:pt x="13" y="63"/>
                    <a:pt x="13" y="63"/>
                    <a:pt x="13" y="63"/>
                  </a:cubicBezTo>
                  <a:cubicBezTo>
                    <a:pt x="0" y="50"/>
                    <a:pt x="0" y="29"/>
                    <a:pt x="13" y="17"/>
                  </a:cubicBezTo>
                  <a:cubicBezTo>
                    <a:pt x="15" y="15"/>
                    <a:pt x="15" y="15"/>
                    <a:pt x="15" y="15"/>
                  </a:cubicBezTo>
                  <a:cubicBezTo>
                    <a:pt x="29" y="1"/>
                    <a:pt x="51" y="0"/>
                    <a:pt x="64" y="13"/>
                  </a:cubicBezTo>
                  <a:cubicBezTo>
                    <a:pt x="74" y="23"/>
                    <a:pt x="74" y="23"/>
                    <a:pt x="74" y="23"/>
                  </a:cubicBezTo>
                  <a:cubicBezTo>
                    <a:pt x="75" y="24"/>
                    <a:pt x="75" y="26"/>
                    <a:pt x="74" y="27"/>
                  </a:cubicBezTo>
                  <a:cubicBezTo>
                    <a:pt x="73" y="28"/>
                    <a:pt x="71" y="28"/>
                    <a:pt x="70" y="27"/>
                  </a:cubicBezTo>
                  <a:cubicBezTo>
                    <a:pt x="60" y="17"/>
                    <a:pt x="60" y="17"/>
                    <a:pt x="60" y="17"/>
                  </a:cubicBezTo>
                  <a:cubicBezTo>
                    <a:pt x="50" y="7"/>
                    <a:pt x="30" y="8"/>
                    <a:pt x="19" y="19"/>
                  </a:cubicBezTo>
                  <a:cubicBezTo>
                    <a:pt x="17" y="21"/>
                    <a:pt x="17" y="21"/>
                    <a:pt x="17" y="21"/>
                  </a:cubicBezTo>
                  <a:cubicBezTo>
                    <a:pt x="7" y="31"/>
                    <a:pt x="7" y="48"/>
                    <a:pt x="17" y="59"/>
                  </a:cubicBezTo>
                  <a:cubicBezTo>
                    <a:pt x="32" y="73"/>
                    <a:pt x="32" y="73"/>
                    <a:pt x="32" y="73"/>
                  </a:cubicBezTo>
                  <a:cubicBezTo>
                    <a:pt x="33" y="75"/>
                    <a:pt x="33" y="76"/>
                    <a:pt x="32" y="78"/>
                  </a:cubicBezTo>
                  <a:cubicBezTo>
                    <a:pt x="31" y="78"/>
                    <a:pt x="30" y="79"/>
                    <a:pt x="3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7" name="Freeform 241">
              <a:extLst>
                <a:ext uri="{FF2B5EF4-FFF2-40B4-BE49-F238E27FC236}">
                  <a16:creationId xmlns:a16="http://schemas.microsoft.com/office/drawing/2014/main" id="{6783D36E-D28B-8242-4195-FBB8F9016742}"/>
                </a:ext>
              </a:extLst>
            </p:cNvPr>
            <p:cNvSpPr>
              <a:spLocks/>
            </p:cNvSpPr>
            <p:nvPr/>
          </p:nvSpPr>
          <p:spPr bwMode="auto">
            <a:xfrm>
              <a:off x="4661" y="796"/>
              <a:ext cx="193" cy="83"/>
            </a:xfrm>
            <a:custGeom>
              <a:avLst/>
              <a:gdLst>
                <a:gd name="T0" fmla="*/ 17 w 67"/>
                <a:gd name="T1" fmla="*/ 29 h 29"/>
                <a:gd name="T2" fmla="*/ 1 w 67"/>
                <a:gd name="T3" fmla="*/ 23 h 29"/>
                <a:gd name="T4" fmla="*/ 0 w 67"/>
                <a:gd name="T5" fmla="*/ 21 h 29"/>
                <a:gd name="T6" fmla="*/ 1 w 67"/>
                <a:gd name="T7" fmla="*/ 19 h 29"/>
                <a:gd name="T8" fmla="*/ 19 w 67"/>
                <a:gd name="T9" fmla="*/ 1 h 29"/>
                <a:gd name="T10" fmla="*/ 23 w 67"/>
                <a:gd name="T11" fmla="*/ 1 h 29"/>
                <a:gd name="T12" fmla="*/ 23 w 67"/>
                <a:gd name="T13" fmla="*/ 5 h 29"/>
                <a:gd name="T14" fmla="*/ 8 w 67"/>
                <a:gd name="T15" fmla="*/ 20 h 29"/>
                <a:gd name="T16" fmla="*/ 23 w 67"/>
                <a:gd name="T17" fmla="*/ 21 h 29"/>
                <a:gd name="T18" fmla="*/ 31 w 67"/>
                <a:gd name="T19" fmla="*/ 14 h 29"/>
                <a:gd name="T20" fmla="*/ 33 w 67"/>
                <a:gd name="T21" fmla="*/ 12 h 29"/>
                <a:gd name="T22" fmla="*/ 51 w 67"/>
                <a:gd name="T23" fmla="*/ 11 h 29"/>
                <a:gd name="T24" fmla="*/ 61 w 67"/>
                <a:gd name="T25" fmla="*/ 8 h 29"/>
                <a:gd name="T26" fmla="*/ 65 w 67"/>
                <a:gd name="T27" fmla="*/ 8 h 29"/>
                <a:gd name="T28" fmla="*/ 66 w 67"/>
                <a:gd name="T29" fmla="*/ 12 h 29"/>
                <a:gd name="T30" fmla="*/ 50 w 67"/>
                <a:gd name="T31" fmla="*/ 17 h 29"/>
                <a:gd name="T32" fmla="*/ 36 w 67"/>
                <a:gd name="T33" fmla="*/ 17 h 29"/>
                <a:gd name="T34" fmla="*/ 35 w 67"/>
                <a:gd name="T35" fmla="*/ 19 h 29"/>
                <a:gd name="T36" fmla="*/ 27 w 67"/>
                <a:gd name="T37" fmla="*/ 25 h 29"/>
                <a:gd name="T38" fmla="*/ 17 w 67"/>
                <a:gd name="T3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 h="29">
                  <a:moveTo>
                    <a:pt x="17" y="29"/>
                  </a:moveTo>
                  <a:cubicBezTo>
                    <a:pt x="10" y="29"/>
                    <a:pt x="4" y="26"/>
                    <a:pt x="1" y="23"/>
                  </a:cubicBezTo>
                  <a:cubicBezTo>
                    <a:pt x="1" y="22"/>
                    <a:pt x="0" y="22"/>
                    <a:pt x="0" y="21"/>
                  </a:cubicBezTo>
                  <a:cubicBezTo>
                    <a:pt x="0" y="20"/>
                    <a:pt x="1" y="19"/>
                    <a:pt x="1" y="19"/>
                  </a:cubicBezTo>
                  <a:cubicBezTo>
                    <a:pt x="19" y="1"/>
                    <a:pt x="19" y="1"/>
                    <a:pt x="19" y="1"/>
                  </a:cubicBezTo>
                  <a:cubicBezTo>
                    <a:pt x="20" y="0"/>
                    <a:pt x="22" y="0"/>
                    <a:pt x="23" y="1"/>
                  </a:cubicBezTo>
                  <a:cubicBezTo>
                    <a:pt x="24" y="2"/>
                    <a:pt x="24" y="4"/>
                    <a:pt x="23" y="5"/>
                  </a:cubicBezTo>
                  <a:cubicBezTo>
                    <a:pt x="8" y="20"/>
                    <a:pt x="8" y="20"/>
                    <a:pt x="8" y="20"/>
                  </a:cubicBezTo>
                  <a:cubicBezTo>
                    <a:pt x="11" y="23"/>
                    <a:pt x="18" y="25"/>
                    <a:pt x="23" y="21"/>
                  </a:cubicBezTo>
                  <a:cubicBezTo>
                    <a:pt x="27" y="17"/>
                    <a:pt x="29" y="15"/>
                    <a:pt x="31" y="14"/>
                  </a:cubicBezTo>
                  <a:cubicBezTo>
                    <a:pt x="32" y="13"/>
                    <a:pt x="32" y="13"/>
                    <a:pt x="33" y="12"/>
                  </a:cubicBezTo>
                  <a:cubicBezTo>
                    <a:pt x="38" y="9"/>
                    <a:pt x="47" y="11"/>
                    <a:pt x="51" y="11"/>
                  </a:cubicBezTo>
                  <a:cubicBezTo>
                    <a:pt x="53" y="12"/>
                    <a:pt x="59" y="12"/>
                    <a:pt x="61" y="8"/>
                  </a:cubicBezTo>
                  <a:cubicBezTo>
                    <a:pt x="62" y="7"/>
                    <a:pt x="64" y="7"/>
                    <a:pt x="65" y="8"/>
                  </a:cubicBezTo>
                  <a:cubicBezTo>
                    <a:pt x="66" y="9"/>
                    <a:pt x="67" y="11"/>
                    <a:pt x="66" y="12"/>
                  </a:cubicBezTo>
                  <a:cubicBezTo>
                    <a:pt x="62" y="17"/>
                    <a:pt x="53" y="18"/>
                    <a:pt x="50" y="17"/>
                  </a:cubicBezTo>
                  <a:cubicBezTo>
                    <a:pt x="45" y="16"/>
                    <a:pt x="39" y="16"/>
                    <a:pt x="36" y="17"/>
                  </a:cubicBezTo>
                  <a:cubicBezTo>
                    <a:pt x="36" y="18"/>
                    <a:pt x="36" y="18"/>
                    <a:pt x="35" y="19"/>
                  </a:cubicBezTo>
                  <a:cubicBezTo>
                    <a:pt x="33" y="20"/>
                    <a:pt x="31" y="22"/>
                    <a:pt x="27" y="25"/>
                  </a:cubicBezTo>
                  <a:cubicBezTo>
                    <a:pt x="24" y="28"/>
                    <a:pt x="20" y="29"/>
                    <a:pt x="1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8" name="Freeform 242">
              <a:extLst>
                <a:ext uri="{FF2B5EF4-FFF2-40B4-BE49-F238E27FC236}">
                  <a16:creationId xmlns:a16="http://schemas.microsoft.com/office/drawing/2014/main" id="{E46EBA16-D573-37E3-09A9-40116D9FE537}"/>
                </a:ext>
              </a:extLst>
            </p:cNvPr>
            <p:cNvSpPr>
              <a:spLocks/>
            </p:cNvSpPr>
            <p:nvPr/>
          </p:nvSpPr>
          <p:spPr bwMode="auto">
            <a:xfrm>
              <a:off x="4774" y="859"/>
              <a:ext cx="109" cy="127"/>
            </a:xfrm>
            <a:custGeom>
              <a:avLst/>
              <a:gdLst>
                <a:gd name="T0" fmla="*/ 27 w 38"/>
                <a:gd name="T1" fmla="*/ 44 h 44"/>
                <a:gd name="T2" fmla="*/ 19 w 38"/>
                <a:gd name="T3" fmla="*/ 41 h 44"/>
                <a:gd name="T4" fmla="*/ 1 w 38"/>
                <a:gd name="T5" fmla="*/ 23 h 44"/>
                <a:gd name="T6" fmla="*/ 1 w 38"/>
                <a:gd name="T7" fmla="*/ 19 h 44"/>
                <a:gd name="T8" fmla="*/ 6 w 38"/>
                <a:gd name="T9" fmla="*/ 19 h 44"/>
                <a:gd name="T10" fmla="*/ 23 w 38"/>
                <a:gd name="T11" fmla="*/ 37 h 44"/>
                <a:gd name="T12" fmla="*/ 31 w 38"/>
                <a:gd name="T13" fmla="*/ 37 h 44"/>
                <a:gd name="T14" fmla="*/ 32 w 38"/>
                <a:gd name="T15" fmla="*/ 33 h 44"/>
                <a:gd name="T16" fmla="*/ 31 w 38"/>
                <a:gd name="T17" fmla="*/ 29 h 44"/>
                <a:gd name="T18" fmla="*/ 7 w 38"/>
                <a:gd name="T19" fmla="*/ 5 h 44"/>
                <a:gd name="T20" fmla="*/ 7 w 38"/>
                <a:gd name="T21" fmla="*/ 1 h 44"/>
                <a:gd name="T22" fmla="*/ 11 w 38"/>
                <a:gd name="T23" fmla="*/ 1 h 44"/>
                <a:gd name="T24" fmla="*/ 35 w 38"/>
                <a:gd name="T25" fmla="*/ 25 h 44"/>
                <a:gd name="T26" fmla="*/ 38 w 38"/>
                <a:gd name="T27" fmla="*/ 33 h 44"/>
                <a:gd name="T28" fmla="*/ 35 w 38"/>
                <a:gd name="T29" fmla="*/ 41 h 44"/>
                <a:gd name="T30" fmla="*/ 27 w 38"/>
                <a:gd name="T3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44">
                  <a:moveTo>
                    <a:pt x="27" y="44"/>
                  </a:moveTo>
                  <a:cubicBezTo>
                    <a:pt x="24" y="44"/>
                    <a:pt x="21" y="43"/>
                    <a:pt x="19" y="41"/>
                  </a:cubicBezTo>
                  <a:cubicBezTo>
                    <a:pt x="1" y="23"/>
                    <a:pt x="1" y="23"/>
                    <a:pt x="1" y="23"/>
                  </a:cubicBezTo>
                  <a:cubicBezTo>
                    <a:pt x="0" y="22"/>
                    <a:pt x="0" y="20"/>
                    <a:pt x="1" y="19"/>
                  </a:cubicBezTo>
                  <a:cubicBezTo>
                    <a:pt x="3" y="18"/>
                    <a:pt x="4" y="18"/>
                    <a:pt x="6" y="19"/>
                  </a:cubicBezTo>
                  <a:cubicBezTo>
                    <a:pt x="23" y="37"/>
                    <a:pt x="23" y="37"/>
                    <a:pt x="23" y="37"/>
                  </a:cubicBezTo>
                  <a:cubicBezTo>
                    <a:pt x="25" y="39"/>
                    <a:pt x="29" y="39"/>
                    <a:pt x="31" y="37"/>
                  </a:cubicBezTo>
                  <a:cubicBezTo>
                    <a:pt x="32" y="36"/>
                    <a:pt x="32" y="34"/>
                    <a:pt x="32" y="33"/>
                  </a:cubicBezTo>
                  <a:cubicBezTo>
                    <a:pt x="32" y="32"/>
                    <a:pt x="32" y="30"/>
                    <a:pt x="31" y="29"/>
                  </a:cubicBezTo>
                  <a:cubicBezTo>
                    <a:pt x="7" y="5"/>
                    <a:pt x="7" y="5"/>
                    <a:pt x="7" y="5"/>
                  </a:cubicBezTo>
                  <a:cubicBezTo>
                    <a:pt x="5" y="4"/>
                    <a:pt x="5" y="2"/>
                    <a:pt x="7" y="1"/>
                  </a:cubicBezTo>
                  <a:cubicBezTo>
                    <a:pt x="8" y="0"/>
                    <a:pt x="10" y="0"/>
                    <a:pt x="11" y="1"/>
                  </a:cubicBezTo>
                  <a:cubicBezTo>
                    <a:pt x="35" y="25"/>
                    <a:pt x="35" y="25"/>
                    <a:pt x="35" y="25"/>
                  </a:cubicBezTo>
                  <a:cubicBezTo>
                    <a:pt x="37" y="27"/>
                    <a:pt x="38" y="30"/>
                    <a:pt x="38" y="33"/>
                  </a:cubicBezTo>
                  <a:cubicBezTo>
                    <a:pt x="38" y="36"/>
                    <a:pt x="37" y="39"/>
                    <a:pt x="35" y="41"/>
                  </a:cubicBezTo>
                  <a:cubicBezTo>
                    <a:pt x="33" y="43"/>
                    <a:pt x="30" y="44"/>
                    <a:pt x="2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9" name="Freeform 243">
              <a:extLst>
                <a:ext uri="{FF2B5EF4-FFF2-40B4-BE49-F238E27FC236}">
                  <a16:creationId xmlns:a16="http://schemas.microsoft.com/office/drawing/2014/main" id="{A3B620AC-0069-74A0-157B-DA9646DCAE48}"/>
                </a:ext>
              </a:extLst>
            </p:cNvPr>
            <p:cNvSpPr>
              <a:spLocks noEditPoints="1"/>
            </p:cNvSpPr>
            <p:nvPr/>
          </p:nvSpPr>
          <p:spPr bwMode="auto">
            <a:xfrm>
              <a:off x="4583" y="900"/>
              <a:ext cx="95" cy="98"/>
            </a:xfrm>
            <a:custGeom>
              <a:avLst/>
              <a:gdLst>
                <a:gd name="T0" fmla="*/ 12 w 33"/>
                <a:gd name="T1" fmla="*/ 34 h 34"/>
                <a:gd name="T2" fmla="*/ 4 w 33"/>
                <a:gd name="T3" fmla="*/ 31 h 34"/>
                <a:gd name="T4" fmla="*/ 4 w 33"/>
                <a:gd name="T5" fmla="*/ 15 h 34"/>
                <a:gd name="T6" fmla="*/ 15 w 33"/>
                <a:gd name="T7" fmla="*/ 4 h 34"/>
                <a:gd name="T8" fmla="*/ 30 w 33"/>
                <a:gd name="T9" fmla="*/ 4 h 34"/>
                <a:gd name="T10" fmla="*/ 33 w 33"/>
                <a:gd name="T11" fmla="*/ 12 h 34"/>
                <a:gd name="T12" fmla="*/ 30 w 33"/>
                <a:gd name="T13" fmla="*/ 20 h 34"/>
                <a:gd name="T14" fmla="*/ 19 w 33"/>
                <a:gd name="T15" fmla="*/ 31 h 34"/>
                <a:gd name="T16" fmla="*/ 12 w 33"/>
                <a:gd name="T17" fmla="*/ 34 h 34"/>
                <a:gd name="T18" fmla="*/ 22 w 33"/>
                <a:gd name="T19" fmla="*/ 7 h 34"/>
                <a:gd name="T20" fmla="*/ 19 w 33"/>
                <a:gd name="T21" fmla="*/ 9 h 34"/>
                <a:gd name="T22" fmla="*/ 8 w 33"/>
                <a:gd name="T23" fmla="*/ 19 h 34"/>
                <a:gd name="T24" fmla="*/ 8 w 33"/>
                <a:gd name="T25" fmla="*/ 19 h 34"/>
                <a:gd name="T26" fmla="*/ 8 w 33"/>
                <a:gd name="T27" fmla="*/ 26 h 34"/>
                <a:gd name="T28" fmla="*/ 15 w 33"/>
                <a:gd name="T29" fmla="*/ 26 h 34"/>
                <a:gd name="T30" fmla="*/ 26 w 33"/>
                <a:gd name="T31" fmla="*/ 16 h 34"/>
                <a:gd name="T32" fmla="*/ 27 w 33"/>
                <a:gd name="T33" fmla="*/ 12 h 34"/>
                <a:gd name="T34" fmla="*/ 26 w 33"/>
                <a:gd name="T35" fmla="*/ 9 h 34"/>
                <a:gd name="T36" fmla="*/ 22 w 33"/>
                <a:gd name="T37" fmla="*/ 7 h 34"/>
                <a:gd name="T38" fmla="*/ 6 w 33"/>
                <a:gd name="T39" fmla="*/ 17 h 34"/>
                <a:gd name="T40" fmla="*/ 6 w 33"/>
                <a:gd name="T41" fmla="*/ 1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34">
                  <a:moveTo>
                    <a:pt x="12" y="34"/>
                  </a:moveTo>
                  <a:cubicBezTo>
                    <a:pt x="9" y="34"/>
                    <a:pt x="6" y="33"/>
                    <a:pt x="4" y="31"/>
                  </a:cubicBezTo>
                  <a:cubicBezTo>
                    <a:pt x="0" y="26"/>
                    <a:pt x="0" y="19"/>
                    <a:pt x="4" y="15"/>
                  </a:cubicBezTo>
                  <a:cubicBezTo>
                    <a:pt x="15" y="4"/>
                    <a:pt x="15" y="4"/>
                    <a:pt x="15" y="4"/>
                  </a:cubicBezTo>
                  <a:cubicBezTo>
                    <a:pt x="19" y="0"/>
                    <a:pt x="26" y="0"/>
                    <a:pt x="30" y="4"/>
                  </a:cubicBezTo>
                  <a:cubicBezTo>
                    <a:pt x="32" y="6"/>
                    <a:pt x="33" y="9"/>
                    <a:pt x="33" y="12"/>
                  </a:cubicBezTo>
                  <a:cubicBezTo>
                    <a:pt x="33" y="15"/>
                    <a:pt x="32" y="18"/>
                    <a:pt x="30" y="20"/>
                  </a:cubicBezTo>
                  <a:cubicBezTo>
                    <a:pt x="19" y="31"/>
                    <a:pt x="19" y="31"/>
                    <a:pt x="19" y="31"/>
                  </a:cubicBezTo>
                  <a:cubicBezTo>
                    <a:pt x="17" y="33"/>
                    <a:pt x="14" y="34"/>
                    <a:pt x="12" y="34"/>
                  </a:cubicBezTo>
                  <a:close/>
                  <a:moveTo>
                    <a:pt x="22" y="7"/>
                  </a:moveTo>
                  <a:cubicBezTo>
                    <a:pt x="21" y="7"/>
                    <a:pt x="20" y="8"/>
                    <a:pt x="19" y="9"/>
                  </a:cubicBezTo>
                  <a:cubicBezTo>
                    <a:pt x="8" y="19"/>
                    <a:pt x="8" y="19"/>
                    <a:pt x="8" y="19"/>
                  </a:cubicBezTo>
                  <a:cubicBezTo>
                    <a:pt x="8" y="19"/>
                    <a:pt x="8" y="19"/>
                    <a:pt x="8" y="19"/>
                  </a:cubicBezTo>
                  <a:cubicBezTo>
                    <a:pt x="6" y="21"/>
                    <a:pt x="6" y="25"/>
                    <a:pt x="8" y="26"/>
                  </a:cubicBezTo>
                  <a:cubicBezTo>
                    <a:pt x="10" y="28"/>
                    <a:pt x="13" y="28"/>
                    <a:pt x="15" y="26"/>
                  </a:cubicBezTo>
                  <a:cubicBezTo>
                    <a:pt x="26" y="16"/>
                    <a:pt x="26" y="16"/>
                    <a:pt x="26" y="16"/>
                  </a:cubicBezTo>
                  <a:cubicBezTo>
                    <a:pt x="27" y="15"/>
                    <a:pt x="27" y="13"/>
                    <a:pt x="27" y="12"/>
                  </a:cubicBezTo>
                  <a:cubicBezTo>
                    <a:pt x="27" y="11"/>
                    <a:pt x="27" y="9"/>
                    <a:pt x="26" y="9"/>
                  </a:cubicBezTo>
                  <a:cubicBezTo>
                    <a:pt x="25" y="8"/>
                    <a:pt x="24" y="7"/>
                    <a:pt x="22" y="7"/>
                  </a:cubicBezTo>
                  <a:close/>
                  <a:moveTo>
                    <a:pt x="6" y="17"/>
                  </a:moveTo>
                  <a:cubicBezTo>
                    <a:pt x="6" y="17"/>
                    <a:pt x="6" y="17"/>
                    <a:pt x="6"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0" name="Freeform 244">
              <a:extLst>
                <a:ext uri="{FF2B5EF4-FFF2-40B4-BE49-F238E27FC236}">
                  <a16:creationId xmlns:a16="http://schemas.microsoft.com/office/drawing/2014/main" id="{D143119A-0726-E527-9898-DD9C2E6D633B}"/>
                </a:ext>
              </a:extLst>
            </p:cNvPr>
            <p:cNvSpPr>
              <a:spLocks noEditPoints="1"/>
            </p:cNvSpPr>
            <p:nvPr/>
          </p:nvSpPr>
          <p:spPr bwMode="auto">
            <a:xfrm>
              <a:off x="4647" y="960"/>
              <a:ext cx="103" cy="104"/>
            </a:xfrm>
            <a:custGeom>
              <a:avLst/>
              <a:gdLst>
                <a:gd name="T0" fmla="*/ 12 w 36"/>
                <a:gd name="T1" fmla="*/ 36 h 36"/>
                <a:gd name="T2" fmla="*/ 4 w 36"/>
                <a:gd name="T3" fmla="*/ 33 h 36"/>
                <a:gd name="T4" fmla="*/ 4 w 36"/>
                <a:gd name="T5" fmla="*/ 17 h 36"/>
                <a:gd name="T6" fmla="*/ 4 w 36"/>
                <a:gd name="T7" fmla="*/ 17 h 36"/>
                <a:gd name="T8" fmla="*/ 16 w 36"/>
                <a:gd name="T9" fmla="*/ 5 h 36"/>
                <a:gd name="T10" fmla="*/ 32 w 36"/>
                <a:gd name="T11" fmla="*/ 5 h 36"/>
                <a:gd name="T12" fmla="*/ 32 w 36"/>
                <a:gd name="T13" fmla="*/ 20 h 36"/>
                <a:gd name="T14" fmla="*/ 19 w 36"/>
                <a:gd name="T15" fmla="*/ 33 h 36"/>
                <a:gd name="T16" fmla="*/ 12 w 36"/>
                <a:gd name="T17" fmla="*/ 36 h 36"/>
                <a:gd name="T18" fmla="*/ 8 w 36"/>
                <a:gd name="T19" fmla="*/ 21 h 36"/>
                <a:gd name="T20" fmla="*/ 8 w 36"/>
                <a:gd name="T21" fmla="*/ 28 h 36"/>
                <a:gd name="T22" fmla="*/ 15 w 36"/>
                <a:gd name="T23" fmla="*/ 28 h 36"/>
                <a:gd name="T24" fmla="*/ 28 w 36"/>
                <a:gd name="T25" fmla="*/ 16 h 36"/>
                <a:gd name="T26" fmla="*/ 28 w 36"/>
                <a:gd name="T27" fmla="*/ 9 h 36"/>
                <a:gd name="T28" fmla="*/ 21 w 36"/>
                <a:gd name="T29" fmla="*/ 9 h 36"/>
                <a:gd name="T30" fmla="*/ 8 w 36"/>
                <a:gd name="T3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36">
                  <a:moveTo>
                    <a:pt x="12" y="36"/>
                  </a:moveTo>
                  <a:cubicBezTo>
                    <a:pt x="9" y="36"/>
                    <a:pt x="6" y="35"/>
                    <a:pt x="4" y="33"/>
                  </a:cubicBezTo>
                  <a:cubicBezTo>
                    <a:pt x="0" y="28"/>
                    <a:pt x="0" y="21"/>
                    <a:pt x="4" y="17"/>
                  </a:cubicBezTo>
                  <a:cubicBezTo>
                    <a:pt x="4" y="17"/>
                    <a:pt x="4" y="17"/>
                    <a:pt x="4" y="17"/>
                  </a:cubicBezTo>
                  <a:cubicBezTo>
                    <a:pt x="16" y="5"/>
                    <a:pt x="16" y="5"/>
                    <a:pt x="16" y="5"/>
                  </a:cubicBezTo>
                  <a:cubicBezTo>
                    <a:pt x="21" y="0"/>
                    <a:pt x="28" y="0"/>
                    <a:pt x="32" y="5"/>
                  </a:cubicBezTo>
                  <a:cubicBezTo>
                    <a:pt x="36" y="9"/>
                    <a:pt x="36" y="16"/>
                    <a:pt x="32" y="20"/>
                  </a:cubicBezTo>
                  <a:cubicBezTo>
                    <a:pt x="19" y="33"/>
                    <a:pt x="19" y="33"/>
                    <a:pt x="19" y="33"/>
                  </a:cubicBezTo>
                  <a:cubicBezTo>
                    <a:pt x="17" y="35"/>
                    <a:pt x="15" y="36"/>
                    <a:pt x="12" y="36"/>
                  </a:cubicBezTo>
                  <a:close/>
                  <a:moveTo>
                    <a:pt x="8" y="21"/>
                  </a:moveTo>
                  <a:cubicBezTo>
                    <a:pt x="6" y="23"/>
                    <a:pt x="6" y="26"/>
                    <a:pt x="8" y="28"/>
                  </a:cubicBezTo>
                  <a:cubicBezTo>
                    <a:pt x="10" y="30"/>
                    <a:pt x="13" y="30"/>
                    <a:pt x="15" y="28"/>
                  </a:cubicBezTo>
                  <a:cubicBezTo>
                    <a:pt x="28" y="16"/>
                    <a:pt x="28" y="16"/>
                    <a:pt x="28" y="16"/>
                  </a:cubicBezTo>
                  <a:cubicBezTo>
                    <a:pt x="30" y="14"/>
                    <a:pt x="30" y="11"/>
                    <a:pt x="28" y="9"/>
                  </a:cubicBezTo>
                  <a:cubicBezTo>
                    <a:pt x="26" y="7"/>
                    <a:pt x="23" y="7"/>
                    <a:pt x="21" y="9"/>
                  </a:cubicBezTo>
                  <a:lnTo>
                    <a:pt x="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1" name="Freeform 245">
              <a:extLst>
                <a:ext uri="{FF2B5EF4-FFF2-40B4-BE49-F238E27FC236}">
                  <a16:creationId xmlns:a16="http://schemas.microsoft.com/office/drawing/2014/main" id="{375FE0C2-2CFD-5D94-D74E-A5E84E2C8D53}"/>
                </a:ext>
              </a:extLst>
            </p:cNvPr>
            <p:cNvSpPr>
              <a:spLocks noEditPoints="1"/>
            </p:cNvSpPr>
            <p:nvPr/>
          </p:nvSpPr>
          <p:spPr bwMode="auto">
            <a:xfrm>
              <a:off x="4684" y="1004"/>
              <a:ext cx="90" cy="89"/>
            </a:xfrm>
            <a:custGeom>
              <a:avLst/>
              <a:gdLst>
                <a:gd name="T0" fmla="*/ 11 w 31"/>
                <a:gd name="T1" fmla="*/ 31 h 31"/>
                <a:gd name="T2" fmla="*/ 3 w 31"/>
                <a:gd name="T3" fmla="*/ 28 h 31"/>
                <a:gd name="T4" fmla="*/ 0 w 31"/>
                <a:gd name="T5" fmla="*/ 20 h 31"/>
                <a:gd name="T6" fmla="*/ 3 w 31"/>
                <a:gd name="T7" fmla="*/ 12 h 31"/>
                <a:gd name="T8" fmla="*/ 11 w 31"/>
                <a:gd name="T9" fmla="*/ 4 h 31"/>
                <a:gd name="T10" fmla="*/ 27 w 31"/>
                <a:gd name="T11" fmla="*/ 4 h 31"/>
                <a:gd name="T12" fmla="*/ 27 w 31"/>
                <a:gd name="T13" fmla="*/ 20 h 31"/>
                <a:gd name="T14" fmla="*/ 19 w 31"/>
                <a:gd name="T15" fmla="*/ 28 h 31"/>
                <a:gd name="T16" fmla="*/ 11 w 31"/>
                <a:gd name="T17" fmla="*/ 31 h 31"/>
                <a:gd name="T18" fmla="*/ 19 w 31"/>
                <a:gd name="T19" fmla="*/ 7 h 31"/>
                <a:gd name="T20" fmla="*/ 15 w 31"/>
                <a:gd name="T21" fmla="*/ 9 h 31"/>
                <a:gd name="T22" fmla="*/ 7 w 31"/>
                <a:gd name="T23" fmla="*/ 16 h 31"/>
                <a:gd name="T24" fmla="*/ 6 w 31"/>
                <a:gd name="T25" fmla="*/ 20 h 31"/>
                <a:gd name="T26" fmla="*/ 7 w 31"/>
                <a:gd name="T27" fmla="*/ 24 h 31"/>
                <a:gd name="T28" fmla="*/ 15 w 31"/>
                <a:gd name="T29" fmla="*/ 24 h 31"/>
                <a:gd name="T30" fmla="*/ 23 w 31"/>
                <a:gd name="T31" fmla="*/ 16 h 31"/>
                <a:gd name="T32" fmla="*/ 23 w 31"/>
                <a:gd name="T33" fmla="*/ 9 h 31"/>
                <a:gd name="T34" fmla="*/ 19 w 31"/>
                <a:gd name="T3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31">
                  <a:moveTo>
                    <a:pt x="11" y="31"/>
                  </a:moveTo>
                  <a:cubicBezTo>
                    <a:pt x="8" y="31"/>
                    <a:pt x="5" y="30"/>
                    <a:pt x="3" y="28"/>
                  </a:cubicBezTo>
                  <a:cubicBezTo>
                    <a:pt x="1" y="26"/>
                    <a:pt x="0" y="23"/>
                    <a:pt x="0" y="20"/>
                  </a:cubicBezTo>
                  <a:cubicBezTo>
                    <a:pt x="0" y="17"/>
                    <a:pt x="1" y="14"/>
                    <a:pt x="3" y="12"/>
                  </a:cubicBezTo>
                  <a:cubicBezTo>
                    <a:pt x="11" y="4"/>
                    <a:pt x="11" y="4"/>
                    <a:pt x="11" y="4"/>
                  </a:cubicBezTo>
                  <a:cubicBezTo>
                    <a:pt x="15" y="0"/>
                    <a:pt x="22" y="0"/>
                    <a:pt x="27" y="4"/>
                  </a:cubicBezTo>
                  <a:cubicBezTo>
                    <a:pt x="31" y="9"/>
                    <a:pt x="31" y="16"/>
                    <a:pt x="27" y="20"/>
                  </a:cubicBezTo>
                  <a:cubicBezTo>
                    <a:pt x="19" y="28"/>
                    <a:pt x="19" y="28"/>
                    <a:pt x="19" y="28"/>
                  </a:cubicBezTo>
                  <a:cubicBezTo>
                    <a:pt x="17" y="30"/>
                    <a:pt x="14" y="31"/>
                    <a:pt x="11" y="31"/>
                  </a:cubicBezTo>
                  <a:close/>
                  <a:moveTo>
                    <a:pt x="19" y="7"/>
                  </a:moveTo>
                  <a:cubicBezTo>
                    <a:pt x="18" y="7"/>
                    <a:pt x="16" y="8"/>
                    <a:pt x="15" y="9"/>
                  </a:cubicBezTo>
                  <a:cubicBezTo>
                    <a:pt x="7" y="16"/>
                    <a:pt x="7" y="16"/>
                    <a:pt x="7" y="16"/>
                  </a:cubicBezTo>
                  <a:cubicBezTo>
                    <a:pt x="6" y="17"/>
                    <a:pt x="6" y="19"/>
                    <a:pt x="6" y="20"/>
                  </a:cubicBezTo>
                  <a:cubicBezTo>
                    <a:pt x="6" y="22"/>
                    <a:pt x="6" y="23"/>
                    <a:pt x="7" y="24"/>
                  </a:cubicBezTo>
                  <a:cubicBezTo>
                    <a:pt x="9" y="26"/>
                    <a:pt x="13" y="26"/>
                    <a:pt x="15" y="24"/>
                  </a:cubicBezTo>
                  <a:cubicBezTo>
                    <a:pt x="23" y="16"/>
                    <a:pt x="23" y="16"/>
                    <a:pt x="23" y="16"/>
                  </a:cubicBezTo>
                  <a:cubicBezTo>
                    <a:pt x="25" y="14"/>
                    <a:pt x="25" y="11"/>
                    <a:pt x="23" y="9"/>
                  </a:cubicBezTo>
                  <a:cubicBezTo>
                    <a:pt x="22" y="8"/>
                    <a:pt x="20" y="7"/>
                    <a:pt x="1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2" name="Freeform 246">
              <a:extLst>
                <a:ext uri="{FF2B5EF4-FFF2-40B4-BE49-F238E27FC236}">
                  <a16:creationId xmlns:a16="http://schemas.microsoft.com/office/drawing/2014/main" id="{989ABB08-FA8C-3245-2F71-5EEFE5003F85}"/>
                </a:ext>
              </a:extLst>
            </p:cNvPr>
            <p:cNvSpPr>
              <a:spLocks noEditPoints="1"/>
            </p:cNvSpPr>
            <p:nvPr/>
          </p:nvSpPr>
          <p:spPr bwMode="auto">
            <a:xfrm>
              <a:off x="4618" y="911"/>
              <a:ext cx="118" cy="119"/>
            </a:xfrm>
            <a:custGeom>
              <a:avLst/>
              <a:gdLst>
                <a:gd name="T0" fmla="*/ 11 w 41"/>
                <a:gd name="T1" fmla="*/ 41 h 41"/>
                <a:gd name="T2" fmla="*/ 3 w 41"/>
                <a:gd name="T3" fmla="*/ 38 h 41"/>
                <a:gd name="T4" fmla="*/ 0 w 41"/>
                <a:gd name="T5" fmla="*/ 30 h 41"/>
                <a:gd name="T6" fmla="*/ 3 w 41"/>
                <a:gd name="T7" fmla="*/ 22 h 41"/>
                <a:gd name="T8" fmla="*/ 21 w 41"/>
                <a:gd name="T9" fmla="*/ 4 h 41"/>
                <a:gd name="T10" fmla="*/ 37 w 41"/>
                <a:gd name="T11" fmla="*/ 4 h 41"/>
                <a:gd name="T12" fmla="*/ 37 w 41"/>
                <a:gd name="T13" fmla="*/ 20 h 41"/>
                <a:gd name="T14" fmla="*/ 19 w 41"/>
                <a:gd name="T15" fmla="*/ 38 h 41"/>
                <a:gd name="T16" fmla="*/ 11 w 41"/>
                <a:gd name="T17" fmla="*/ 41 h 41"/>
                <a:gd name="T18" fmla="*/ 29 w 41"/>
                <a:gd name="T19" fmla="*/ 7 h 41"/>
                <a:gd name="T20" fmla="*/ 26 w 41"/>
                <a:gd name="T21" fmla="*/ 8 h 41"/>
                <a:gd name="T22" fmla="*/ 7 w 41"/>
                <a:gd name="T23" fmla="*/ 27 h 41"/>
                <a:gd name="T24" fmla="*/ 7 w 41"/>
                <a:gd name="T25" fmla="*/ 27 h 41"/>
                <a:gd name="T26" fmla="*/ 6 w 41"/>
                <a:gd name="T27" fmla="*/ 30 h 41"/>
                <a:gd name="T28" fmla="*/ 7 w 41"/>
                <a:gd name="T29" fmla="*/ 34 h 41"/>
                <a:gd name="T30" fmla="*/ 14 w 41"/>
                <a:gd name="T31" fmla="*/ 34 h 41"/>
                <a:gd name="T32" fmla="*/ 33 w 41"/>
                <a:gd name="T33" fmla="*/ 15 h 41"/>
                <a:gd name="T34" fmla="*/ 33 w 41"/>
                <a:gd name="T35" fmla="*/ 8 h 41"/>
                <a:gd name="T36" fmla="*/ 29 w 41"/>
                <a:gd name="T37" fmla="*/ 7 h 41"/>
                <a:gd name="T38" fmla="*/ 5 w 41"/>
                <a:gd name="T39" fmla="*/ 25 h 41"/>
                <a:gd name="T40" fmla="*/ 5 w 41"/>
                <a:gd name="T41"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1">
                  <a:moveTo>
                    <a:pt x="11" y="41"/>
                  </a:moveTo>
                  <a:cubicBezTo>
                    <a:pt x="8" y="41"/>
                    <a:pt x="5" y="40"/>
                    <a:pt x="3" y="38"/>
                  </a:cubicBezTo>
                  <a:cubicBezTo>
                    <a:pt x="1" y="36"/>
                    <a:pt x="0" y="33"/>
                    <a:pt x="0" y="30"/>
                  </a:cubicBezTo>
                  <a:cubicBezTo>
                    <a:pt x="0" y="27"/>
                    <a:pt x="1" y="25"/>
                    <a:pt x="3" y="22"/>
                  </a:cubicBezTo>
                  <a:cubicBezTo>
                    <a:pt x="21" y="4"/>
                    <a:pt x="21" y="4"/>
                    <a:pt x="21" y="4"/>
                  </a:cubicBezTo>
                  <a:cubicBezTo>
                    <a:pt x="26" y="0"/>
                    <a:pt x="33" y="0"/>
                    <a:pt x="37" y="4"/>
                  </a:cubicBezTo>
                  <a:cubicBezTo>
                    <a:pt x="41" y="8"/>
                    <a:pt x="41" y="15"/>
                    <a:pt x="37" y="20"/>
                  </a:cubicBezTo>
                  <a:cubicBezTo>
                    <a:pt x="19" y="38"/>
                    <a:pt x="19" y="38"/>
                    <a:pt x="19" y="38"/>
                  </a:cubicBezTo>
                  <a:cubicBezTo>
                    <a:pt x="16" y="40"/>
                    <a:pt x="14" y="41"/>
                    <a:pt x="11" y="41"/>
                  </a:cubicBezTo>
                  <a:close/>
                  <a:moveTo>
                    <a:pt x="29" y="7"/>
                  </a:moveTo>
                  <a:cubicBezTo>
                    <a:pt x="28" y="7"/>
                    <a:pt x="26" y="7"/>
                    <a:pt x="26" y="8"/>
                  </a:cubicBezTo>
                  <a:cubicBezTo>
                    <a:pt x="7" y="27"/>
                    <a:pt x="7" y="27"/>
                    <a:pt x="7" y="27"/>
                  </a:cubicBezTo>
                  <a:cubicBezTo>
                    <a:pt x="7" y="27"/>
                    <a:pt x="7" y="27"/>
                    <a:pt x="7" y="27"/>
                  </a:cubicBezTo>
                  <a:cubicBezTo>
                    <a:pt x="6" y="28"/>
                    <a:pt x="6" y="29"/>
                    <a:pt x="6" y="30"/>
                  </a:cubicBezTo>
                  <a:cubicBezTo>
                    <a:pt x="6" y="32"/>
                    <a:pt x="6" y="33"/>
                    <a:pt x="7" y="34"/>
                  </a:cubicBezTo>
                  <a:cubicBezTo>
                    <a:pt x="9" y="36"/>
                    <a:pt x="12" y="36"/>
                    <a:pt x="14" y="34"/>
                  </a:cubicBezTo>
                  <a:cubicBezTo>
                    <a:pt x="33" y="15"/>
                    <a:pt x="33" y="15"/>
                    <a:pt x="33" y="15"/>
                  </a:cubicBezTo>
                  <a:cubicBezTo>
                    <a:pt x="34" y="14"/>
                    <a:pt x="34" y="10"/>
                    <a:pt x="33" y="8"/>
                  </a:cubicBezTo>
                  <a:cubicBezTo>
                    <a:pt x="32" y="7"/>
                    <a:pt x="30" y="7"/>
                    <a:pt x="29" y="7"/>
                  </a:cubicBezTo>
                  <a:close/>
                  <a:moveTo>
                    <a:pt x="5" y="25"/>
                  </a:moveTo>
                  <a:cubicBezTo>
                    <a:pt x="5" y="25"/>
                    <a:pt x="5" y="25"/>
                    <a:pt x="5"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3" name="Freeform 247">
              <a:extLst>
                <a:ext uri="{FF2B5EF4-FFF2-40B4-BE49-F238E27FC236}">
                  <a16:creationId xmlns:a16="http://schemas.microsoft.com/office/drawing/2014/main" id="{F43E40DB-41F0-E4B7-BC3D-E41ACE4A247B}"/>
                </a:ext>
              </a:extLst>
            </p:cNvPr>
            <p:cNvSpPr>
              <a:spLocks/>
            </p:cNvSpPr>
            <p:nvPr/>
          </p:nvSpPr>
          <p:spPr bwMode="auto">
            <a:xfrm>
              <a:off x="4742" y="946"/>
              <a:ext cx="115" cy="78"/>
            </a:xfrm>
            <a:custGeom>
              <a:avLst/>
              <a:gdLst>
                <a:gd name="T0" fmla="*/ 28 w 40"/>
                <a:gd name="T1" fmla="*/ 27 h 27"/>
                <a:gd name="T2" fmla="*/ 20 w 40"/>
                <a:gd name="T3" fmla="*/ 24 h 27"/>
                <a:gd name="T4" fmla="*/ 1 w 40"/>
                <a:gd name="T5" fmla="*/ 5 h 27"/>
                <a:gd name="T6" fmla="*/ 1 w 40"/>
                <a:gd name="T7" fmla="*/ 1 h 27"/>
                <a:gd name="T8" fmla="*/ 6 w 40"/>
                <a:gd name="T9" fmla="*/ 1 h 27"/>
                <a:gd name="T10" fmla="*/ 24 w 40"/>
                <a:gd name="T11" fmla="*/ 20 h 27"/>
                <a:gd name="T12" fmla="*/ 32 w 40"/>
                <a:gd name="T13" fmla="*/ 20 h 27"/>
                <a:gd name="T14" fmla="*/ 32 w 40"/>
                <a:gd name="T15" fmla="*/ 12 h 27"/>
                <a:gd name="T16" fmla="*/ 32 w 40"/>
                <a:gd name="T17" fmla="*/ 8 h 27"/>
                <a:gd name="T18" fmla="*/ 36 w 40"/>
                <a:gd name="T19" fmla="*/ 8 h 27"/>
                <a:gd name="T20" fmla="*/ 36 w 40"/>
                <a:gd name="T21" fmla="*/ 24 h 27"/>
                <a:gd name="T22" fmla="*/ 28 w 40"/>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27">
                  <a:moveTo>
                    <a:pt x="28" y="27"/>
                  </a:moveTo>
                  <a:cubicBezTo>
                    <a:pt x="25" y="27"/>
                    <a:pt x="22" y="26"/>
                    <a:pt x="20" y="24"/>
                  </a:cubicBezTo>
                  <a:cubicBezTo>
                    <a:pt x="1" y="5"/>
                    <a:pt x="1" y="5"/>
                    <a:pt x="1" y="5"/>
                  </a:cubicBezTo>
                  <a:cubicBezTo>
                    <a:pt x="0" y="4"/>
                    <a:pt x="0" y="2"/>
                    <a:pt x="1" y="1"/>
                  </a:cubicBezTo>
                  <a:cubicBezTo>
                    <a:pt x="2" y="0"/>
                    <a:pt x="4" y="0"/>
                    <a:pt x="6" y="1"/>
                  </a:cubicBezTo>
                  <a:cubicBezTo>
                    <a:pt x="24" y="20"/>
                    <a:pt x="24" y="20"/>
                    <a:pt x="24" y="20"/>
                  </a:cubicBezTo>
                  <a:cubicBezTo>
                    <a:pt x="26" y="22"/>
                    <a:pt x="30" y="22"/>
                    <a:pt x="32" y="20"/>
                  </a:cubicBezTo>
                  <a:cubicBezTo>
                    <a:pt x="34" y="18"/>
                    <a:pt x="34" y="14"/>
                    <a:pt x="32" y="12"/>
                  </a:cubicBezTo>
                  <a:cubicBezTo>
                    <a:pt x="30" y="11"/>
                    <a:pt x="30" y="9"/>
                    <a:pt x="32" y="8"/>
                  </a:cubicBezTo>
                  <a:cubicBezTo>
                    <a:pt x="33" y="7"/>
                    <a:pt x="35" y="7"/>
                    <a:pt x="36" y="8"/>
                  </a:cubicBezTo>
                  <a:cubicBezTo>
                    <a:pt x="40" y="12"/>
                    <a:pt x="40" y="20"/>
                    <a:pt x="36" y="24"/>
                  </a:cubicBezTo>
                  <a:cubicBezTo>
                    <a:pt x="34" y="26"/>
                    <a:pt x="31" y="27"/>
                    <a:pt x="28"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sp>
          <p:nvSpPr>
            <p:cNvPr id="14" name="Freeform 248">
              <a:extLst>
                <a:ext uri="{FF2B5EF4-FFF2-40B4-BE49-F238E27FC236}">
                  <a16:creationId xmlns:a16="http://schemas.microsoft.com/office/drawing/2014/main" id="{EB16E298-F199-F5D4-1342-334C0ABF243E}"/>
                </a:ext>
              </a:extLst>
            </p:cNvPr>
            <p:cNvSpPr>
              <a:spLocks/>
            </p:cNvSpPr>
            <p:nvPr/>
          </p:nvSpPr>
          <p:spPr bwMode="auto">
            <a:xfrm>
              <a:off x="4753" y="998"/>
              <a:ext cx="70" cy="61"/>
            </a:xfrm>
            <a:custGeom>
              <a:avLst/>
              <a:gdLst>
                <a:gd name="T0" fmla="*/ 12 w 24"/>
                <a:gd name="T1" fmla="*/ 21 h 21"/>
                <a:gd name="T2" fmla="*/ 4 w 24"/>
                <a:gd name="T3" fmla="*/ 17 h 21"/>
                <a:gd name="T4" fmla="*/ 1 w 24"/>
                <a:gd name="T5" fmla="*/ 15 h 21"/>
                <a:gd name="T6" fmla="*/ 1 w 24"/>
                <a:gd name="T7" fmla="*/ 10 h 21"/>
                <a:gd name="T8" fmla="*/ 6 w 24"/>
                <a:gd name="T9" fmla="*/ 10 h 21"/>
                <a:gd name="T10" fmla="*/ 8 w 24"/>
                <a:gd name="T11" fmla="*/ 13 h 21"/>
                <a:gd name="T12" fmla="*/ 16 w 24"/>
                <a:gd name="T13" fmla="*/ 13 h 21"/>
                <a:gd name="T14" fmla="*/ 16 w 24"/>
                <a:gd name="T15" fmla="*/ 6 h 21"/>
                <a:gd name="T16" fmla="*/ 16 w 24"/>
                <a:gd name="T17" fmla="*/ 1 h 21"/>
                <a:gd name="T18" fmla="*/ 20 w 24"/>
                <a:gd name="T19" fmla="*/ 1 h 21"/>
                <a:gd name="T20" fmla="*/ 20 w 24"/>
                <a:gd name="T21" fmla="*/ 17 h 21"/>
                <a:gd name="T22" fmla="*/ 12 w 24"/>
                <a:gd name="T2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21">
                  <a:moveTo>
                    <a:pt x="12" y="21"/>
                  </a:moveTo>
                  <a:cubicBezTo>
                    <a:pt x="9" y="21"/>
                    <a:pt x="6" y="20"/>
                    <a:pt x="4" y="17"/>
                  </a:cubicBezTo>
                  <a:cubicBezTo>
                    <a:pt x="1" y="15"/>
                    <a:pt x="1" y="15"/>
                    <a:pt x="1" y="15"/>
                  </a:cubicBezTo>
                  <a:cubicBezTo>
                    <a:pt x="0" y="14"/>
                    <a:pt x="0" y="12"/>
                    <a:pt x="1" y="10"/>
                  </a:cubicBezTo>
                  <a:cubicBezTo>
                    <a:pt x="3" y="9"/>
                    <a:pt x="4" y="9"/>
                    <a:pt x="6" y="10"/>
                  </a:cubicBezTo>
                  <a:cubicBezTo>
                    <a:pt x="8" y="13"/>
                    <a:pt x="8" y="13"/>
                    <a:pt x="8" y="13"/>
                  </a:cubicBezTo>
                  <a:cubicBezTo>
                    <a:pt x="10" y="15"/>
                    <a:pt x="14" y="15"/>
                    <a:pt x="16" y="13"/>
                  </a:cubicBezTo>
                  <a:cubicBezTo>
                    <a:pt x="18" y="11"/>
                    <a:pt x="18" y="8"/>
                    <a:pt x="16" y="6"/>
                  </a:cubicBezTo>
                  <a:cubicBezTo>
                    <a:pt x="14" y="5"/>
                    <a:pt x="14" y="3"/>
                    <a:pt x="16" y="1"/>
                  </a:cubicBezTo>
                  <a:cubicBezTo>
                    <a:pt x="17" y="0"/>
                    <a:pt x="19" y="0"/>
                    <a:pt x="20" y="1"/>
                  </a:cubicBezTo>
                  <a:cubicBezTo>
                    <a:pt x="24" y="6"/>
                    <a:pt x="24" y="13"/>
                    <a:pt x="20" y="17"/>
                  </a:cubicBezTo>
                  <a:cubicBezTo>
                    <a:pt x="18" y="20"/>
                    <a:pt x="15" y="21"/>
                    <a:pt x="1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sv-SE"/>
            </a:p>
          </p:txBody>
        </p:sp>
      </p:grpSp>
    </p:spTree>
    <p:extLst>
      <p:ext uri="{BB962C8B-B14F-4D97-AF65-F5344CB8AC3E}">
        <p14:creationId xmlns:p14="http://schemas.microsoft.com/office/powerpoint/2010/main" val="713445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EB989381-0661-B566-54F9-D6513DFAC521}"/>
              </a:ext>
            </a:extLst>
          </p:cNvPr>
          <p:cNvPicPr>
            <a:picLocks noChangeAspect="1"/>
          </p:cNvPicPr>
          <p:nvPr/>
        </p:nvPicPr>
        <p:blipFill>
          <a:blip r:embed="rId2">
            <a:extLst>
              <a:ext uri="{28A0092B-C50C-407E-A947-70E740481C1C}">
                <a14:useLocalDpi xmlns:a14="http://schemas.microsoft.com/office/drawing/2010/main" val="0"/>
              </a:ext>
            </a:extLst>
          </a:blip>
          <a:srcRect t="6537" b="9114"/>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400" y="332656"/>
            <a:ext cx="2340264"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Statistik</a:t>
            </a:r>
          </a:p>
          <a:p>
            <a:r>
              <a:rPr lang="sv-SE" dirty="0">
                <a:solidFill>
                  <a:schemeClr val="tx1"/>
                </a:solidFill>
              </a:rPr>
              <a:t>Antal ansökningar</a:t>
            </a:r>
            <a:endParaRPr lang="sv-SE" sz="1200" dirty="0">
              <a:solidFill>
                <a:schemeClr val="tx1"/>
              </a:solidFill>
            </a:endParaRPr>
          </a:p>
        </p:txBody>
      </p:sp>
      <p:graphicFrame>
        <p:nvGraphicFramePr>
          <p:cNvPr id="4" name="Platshållare för innehåll 6">
            <a:extLst>
              <a:ext uri="{FF2B5EF4-FFF2-40B4-BE49-F238E27FC236}">
                <a16:creationId xmlns:a16="http://schemas.microsoft.com/office/drawing/2014/main" id="{055E8A4F-9DE3-BC52-3F04-22BB0285D572}"/>
              </a:ext>
            </a:extLst>
          </p:cNvPr>
          <p:cNvGraphicFramePr>
            <a:graphicFrameLocks noGrp="1"/>
          </p:cNvGraphicFramePr>
          <p:nvPr>
            <p:ph idx="1"/>
            <p:extLst>
              <p:ext uri="{D42A27DB-BD31-4B8C-83A1-F6EECF244321}">
                <p14:modId xmlns:p14="http://schemas.microsoft.com/office/powerpoint/2010/main" val="3642501198"/>
              </p:ext>
            </p:extLst>
          </p:nvPr>
        </p:nvGraphicFramePr>
        <p:xfrm>
          <a:off x="433500" y="1223672"/>
          <a:ext cx="11333428" cy="51033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02400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EB989381-0661-B566-54F9-D6513DFAC521}"/>
              </a:ext>
            </a:extLst>
          </p:cNvPr>
          <p:cNvPicPr>
            <a:picLocks noChangeAspect="1"/>
          </p:cNvPicPr>
          <p:nvPr/>
        </p:nvPicPr>
        <p:blipFill>
          <a:blip r:embed="rId2">
            <a:extLst>
              <a:ext uri="{28A0092B-C50C-407E-A947-70E740481C1C}">
                <a14:useLocalDpi xmlns:a14="http://schemas.microsoft.com/office/drawing/2010/main" val="0"/>
              </a:ext>
            </a:extLst>
          </a:blip>
          <a:srcRect t="6537" b="9114"/>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400" y="332656"/>
            <a:ext cx="5472608"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Statistik</a:t>
            </a:r>
          </a:p>
          <a:p>
            <a:r>
              <a:rPr lang="sv-SE" dirty="0">
                <a:solidFill>
                  <a:schemeClr val="tx1"/>
                </a:solidFill>
              </a:rPr>
              <a:t>Avslutade ärenden och beviljade skuldsaneringar</a:t>
            </a:r>
            <a:endParaRPr lang="sv-SE" b="1" dirty="0">
              <a:solidFill>
                <a:schemeClr val="tx1"/>
              </a:solidFill>
            </a:endParaRPr>
          </a:p>
        </p:txBody>
      </p:sp>
      <p:graphicFrame>
        <p:nvGraphicFramePr>
          <p:cNvPr id="9" name="Platshållare för innehåll 8">
            <a:extLst>
              <a:ext uri="{FF2B5EF4-FFF2-40B4-BE49-F238E27FC236}">
                <a16:creationId xmlns:a16="http://schemas.microsoft.com/office/drawing/2014/main" id="{104B2F6D-8CB6-51B8-368B-0E85D7BF06EA}"/>
              </a:ext>
            </a:extLst>
          </p:cNvPr>
          <p:cNvGraphicFramePr>
            <a:graphicFrameLocks noGrp="1"/>
          </p:cNvGraphicFramePr>
          <p:nvPr>
            <p:ph idx="1"/>
            <p:extLst>
              <p:ext uri="{D42A27DB-BD31-4B8C-83A1-F6EECF244321}">
                <p14:modId xmlns:p14="http://schemas.microsoft.com/office/powerpoint/2010/main" val="2577212313"/>
              </p:ext>
            </p:extLst>
          </p:nvPr>
        </p:nvGraphicFramePr>
        <p:xfrm>
          <a:off x="425071" y="1268760"/>
          <a:ext cx="11350285" cy="50582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7289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EB989381-0661-B566-54F9-D6513DFAC521}"/>
              </a:ext>
            </a:extLst>
          </p:cNvPr>
          <p:cNvPicPr>
            <a:picLocks noChangeAspect="1"/>
          </p:cNvPicPr>
          <p:nvPr/>
        </p:nvPicPr>
        <p:blipFill>
          <a:blip r:embed="rId2">
            <a:extLst>
              <a:ext uri="{28A0092B-C50C-407E-A947-70E740481C1C}">
                <a14:useLocalDpi xmlns:a14="http://schemas.microsoft.com/office/drawing/2010/main" val="0"/>
              </a:ext>
            </a:extLst>
          </a:blip>
          <a:srcRect t="6537" b="9114"/>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400" y="332656"/>
            <a:ext cx="6336704"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Statistik</a:t>
            </a:r>
          </a:p>
          <a:p>
            <a:r>
              <a:rPr lang="sv-SE" dirty="0">
                <a:solidFill>
                  <a:schemeClr val="tx1"/>
                </a:solidFill>
              </a:rPr>
              <a:t>Andel beviljade skuldsaneringar med ekonomisk rådgivning</a:t>
            </a:r>
            <a:endParaRPr lang="sv-SE" b="1" dirty="0">
              <a:solidFill>
                <a:schemeClr val="tx1"/>
              </a:solidFill>
            </a:endParaRPr>
          </a:p>
        </p:txBody>
      </p:sp>
      <p:graphicFrame>
        <p:nvGraphicFramePr>
          <p:cNvPr id="4" name="Platshållare för innehåll 5">
            <a:extLst>
              <a:ext uri="{FF2B5EF4-FFF2-40B4-BE49-F238E27FC236}">
                <a16:creationId xmlns:a16="http://schemas.microsoft.com/office/drawing/2014/main" id="{B42F5EA1-9412-91FB-430D-A61291C1024A}"/>
              </a:ext>
            </a:extLst>
          </p:cNvPr>
          <p:cNvGraphicFramePr>
            <a:graphicFrameLocks noGrp="1"/>
          </p:cNvGraphicFramePr>
          <p:nvPr>
            <p:ph idx="1"/>
            <p:extLst>
              <p:ext uri="{D42A27DB-BD31-4B8C-83A1-F6EECF244321}">
                <p14:modId xmlns:p14="http://schemas.microsoft.com/office/powerpoint/2010/main" val="1850083980"/>
              </p:ext>
            </p:extLst>
          </p:nvPr>
        </p:nvGraphicFramePr>
        <p:xfrm>
          <a:off x="425071" y="1268760"/>
          <a:ext cx="11341857" cy="5058264"/>
        </p:xfrm>
        <a:graphic>
          <a:graphicData uri="http://schemas.openxmlformats.org/drawingml/2006/chart">
            <c:chart xmlns:c="http://schemas.openxmlformats.org/drawingml/2006/chart" xmlns:r="http://schemas.openxmlformats.org/officeDocument/2006/relationships" r:id="rId3"/>
          </a:graphicData>
        </a:graphic>
      </p:graphicFrame>
      <p:sp>
        <p:nvSpPr>
          <p:cNvPr id="7" name="Rektangel 6">
            <a:extLst>
              <a:ext uri="{FF2B5EF4-FFF2-40B4-BE49-F238E27FC236}">
                <a16:creationId xmlns:a16="http://schemas.microsoft.com/office/drawing/2014/main" id="{2374964D-DEE6-E5E6-19E9-7428848175BD}"/>
              </a:ext>
            </a:extLst>
          </p:cNvPr>
          <p:cNvSpPr/>
          <p:nvPr/>
        </p:nvSpPr>
        <p:spPr>
          <a:xfrm>
            <a:off x="8934043" y="963024"/>
            <a:ext cx="2016224" cy="1152128"/>
          </a:xfrm>
          <a:prstGeom prst="rect">
            <a:avLst/>
          </a:prstGeom>
          <a:solidFill>
            <a:schemeClr val="bg1"/>
          </a:solidFill>
          <a:ln w="127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sv-SE" sz="2000" dirty="0">
                <a:solidFill>
                  <a:schemeClr val="tx1"/>
                </a:solidFill>
              </a:rPr>
              <a:t>Inledandegrad</a:t>
            </a:r>
          </a:p>
          <a:p>
            <a:pPr algn="ctr"/>
            <a:r>
              <a:rPr lang="sv-SE" sz="1600" dirty="0">
                <a:solidFill>
                  <a:schemeClr val="tx1"/>
                </a:solidFill>
              </a:rPr>
              <a:t>BUS = 56%</a:t>
            </a:r>
          </a:p>
          <a:p>
            <a:pPr algn="ctr"/>
            <a:r>
              <a:rPr lang="sv-SE" sz="1600" dirty="0">
                <a:solidFill>
                  <a:schemeClr val="tx1"/>
                </a:solidFill>
              </a:rPr>
              <a:t>Totalt = 43 %</a:t>
            </a:r>
          </a:p>
        </p:txBody>
      </p:sp>
      <p:sp>
        <p:nvSpPr>
          <p:cNvPr id="5" name="Stjärna: 5 punkter 4">
            <a:extLst>
              <a:ext uri="{FF2B5EF4-FFF2-40B4-BE49-F238E27FC236}">
                <a16:creationId xmlns:a16="http://schemas.microsoft.com/office/drawing/2014/main" id="{7F508661-71C2-2759-89F5-AE43D3E75F10}"/>
              </a:ext>
            </a:extLst>
          </p:cNvPr>
          <p:cNvSpPr/>
          <p:nvPr/>
        </p:nvSpPr>
        <p:spPr>
          <a:xfrm>
            <a:off x="10626231" y="593536"/>
            <a:ext cx="648072" cy="576064"/>
          </a:xfrm>
          <a:prstGeom prst="star5">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42100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id="{EB989381-0661-B566-54F9-D6513DFAC521}"/>
              </a:ext>
            </a:extLst>
          </p:cNvPr>
          <p:cNvPicPr>
            <a:picLocks noChangeAspect="1"/>
          </p:cNvPicPr>
          <p:nvPr/>
        </p:nvPicPr>
        <p:blipFill>
          <a:blip r:embed="rId2">
            <a:extLst>
              <a:ext uri="{28A0092B-C50C-407E-A947-70E740481C1C}">
                <a14:useLocalDpi xmlns:a14="http://schemas.microsoft.com/office/drawing/2010/main" val="0"/>
              </a:ext>
            </a:extLst>
          </a:blip>
          <a:srcRect t="6537" b="9114"/>
          <a:stretch/>
        </p:blipFill>
        <p:spPr>
          <a:xfrm>
            <a:off x="0" y="0"/>
            <a:ext cx="12192000" cy="6858000"/>
          </a:xfrm>
          <a:prstGeom prst="rect">
            <a:avLst/>
          </a:prstGeom>
        </p:spPr>
      </p:pic>
      <p:sp>
        <p:nvSpPr>
          <p:cNvPr id="2" name="Rektangel 1">
            <a:extLst>
              <a:ext uri="{FF2B5EF4-FFF2-40B4-BE49-F238E27FC236}">
                <a16:creationId xmlns:a16="http://schemas.microsoft.com/office/drawing/2014/main" id="{F8D5D1DD-437F-958E-43CF-34B98E93EB74}"/>
              </a:ext>
            </a:extLst>
          </p:cNvPr>
          <p:cNvSpPr/>
          <p:nvPr/>
        </p:nvSpPr>
        <p:spPr>
          <a:xfrm>
            <a:off x="425071" y="530976"/>
            <a:ext cx="11341857" cy="5796048"/>
          </a:xfrm>
          <a:prstGeom prst="rect">
            <a:avLst/>
          </a:prstGeom>
          <a:solidFill>
            <a:schemeClr val="bg1">
              <a:alpha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Rektangel 2">
            <a:extLst>
              <a:ext uri="{FF2B5EF4-FFF2-40B4-BE49-F238E27FC236}">
                <a16:creationId xmlns:a16="http://schemas.microsoft.com/office/drawing/2014/main" id="{0FA0328E-DFBB-52F4-C59E-8C21FBA33051}"/>
              </a:ext>
            </a:extLst>
          </p:cNvPr>
          <p:cNvSpPr/>
          <p:nvPr/>
        </p:nvSpPr>
        <p:spPr>
          <a:xfrm>
            <a:off x="695400" y="332656"/>
            <a:ext cx="3384376" cy="3600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2800" b="1" dirty="0">
                <a:solidFill>
                  <a:schemeClr val="tx1"/>
                </a:solidFill>
              </a:rPr>
              <a:t>Väntetid</a:t>
            </a:r>
          </a:p>
          <a:p>
            <a:r>
              <a:rPr lang="sv-SE" dirty="0">
                <a:solidFill>
                  <a:schemeClr val="tx1"/>
                </a:solidFill>
              </a:rPr>
              <a:t>Till handläggningsstart</a:t>
            </a:r>
          </a:p>
        </p:txBody>
      </p:sp>
      <p:graphicFrame>
        <p:nvGraphicFramePr>
          <p:cNvPr id="4" name="Platshållare för innehåll 4">
            <a:extLst>
              <a:ext uri="{FF2B5EF4-FFF2-40B4-BE49-F238E27FC236}">
                <a16:creationId xmlns:a16="http://schemas.microsoft.com/office/drawing/2014/main" id="{003D084C-9A55-E441-553E-FF549E1A979F}"/>
              </a:ext>
            </a:extLst>
          </p:cNvPr>
          <p:cNvGraphicFramePr>
            <a:graphicFrameLocks noGrp="1"/>
          </p:cNvGraphicFramePr>
          <p:nvPr>
            <p:ph idx="1"/>
            <p:extLst>
              <p:ext uri="{D42A27DB-BD31-4B8C-83A1-F6EECF244321}">
                <p14:modId xmlns:p14="http://schemas.microsoft.com/office/powerpoint/2010/main" val="78939669"/>
              </p:ext>
            </p:extLst>
          </p:nvPr>
        </p:nvGraphicFramePr>
        <p:xfrm>
          <a:off x="652499" y="2564890"/>
          <a:ext cx="10887000" cy="1728219"/>
        </p:xfrm>
        <a:graphic>
          <a:graphicData uri="http://schemas.openxmlformats.org/drawingml/2006/table">
            <a:tbl>
              <a:tblPr firstRow="1" bandRow="1">
                <a:tableStyleId>{3B4B98B0-60AC-42C2-AFA5-B58CD77FA1E5}</a:tableStyleId>
              </a:tblPr>
              <a:tblGrid>
                <a:gridCol w="3629000">
                  <a:extLst>
                    <a:ext uri="{9D8B030D-6E8A-4147-A177-3AD203B41FA5}">
                      <a16:colId xmlns:a16="http://schemas.microsoft.com/office/drawing/2014/main" val="144949431"/>
                    </a:ext>
                  </a:extLst>
                </a:gridCol>
                <a:gridCol w="3629000">
                  <a:extLst>
                    <a:ext uri="{9D8B030D-6E8A-4147-A177-3AD203B41FA5}">
                      <a16:colId xmlns:a16="http://schemas.microsoft.com/office/drawing/2014/main" val="1823442766"/>
                    </a:ext>
                  </a:extLst>
                </a:gridCol>
                <a:gridCol w="3629000">
                  <a:extLst>
                    <a:ext uri="{9D8B030D-6E8A-4147-A177-3AD203B41FA5}">
                      <a16:colId xmlns:a16="http://schemas.microsoft.com/office/drawing/2014/main" val="2432575700"/>
                    </a:ext>
                  </a:extLst>
                </a:gridCol>
              </a:tblGrid>
              <a:tr h="576073">
                <a:tc>
                  <a:txBody>
                    <a:bodyPr/>
                    <a:lstStyle/>
                    <a:p>
                      <a:r>
                        <a:rPr lang="sv-SE" dirty="0"/>
                        <a:t>Väntetid till handläggningsstart</a:t>
                      </a:r>
                    </a:p>
                  </a:txBody>
                  <a:tcPr/>
                </a:tc>
                <a:tc>
                  <a:txBody>
                    <a:bodyPr/>
                    <a:lstStyle/>
                    <a:p>
                      <a:r>
                        <a:rPr lang="sv-SE" dirty="0"/>
                        <a:t>2025-12-31</a:t>
                      </a:r>
                    </a:p>
                  </a:txBody>
                  <a:tcPr/>
                </a:tc>
                <a:tc>
                  <a:txBody>
                    <a:bodyPr/>
                    <a:lstStyle/>
                    <a:p>
                      <a:r>
                        <a:rPr lang="sv-SE" dirty="0"/>
                        <a:t>2026-12-31 (prognos)</a:t>
                      </a:r>
                    </a:p>
                  </a:txBody>
                  <a:tcPr>
                    <a:solidFill>
                      <a:schemeClr val="accent1">
                        <a:alpha val="20000"/>
                      </a:schemeClr>
                    </a:solidFill>
                  </a:tcPr>
                </a:tc>
                <a:extLst>
                  <a:ext uri="{0D108BD9-81ED-4DB2-BD59-A6C34878D82A}">
                    <a16:rowId xmlns:a16="http://schemas.microsoft.com/office/drawing/2014/main" val="1110915118"/>
                  </a:ext>
                </a:extLst>
              </a:tr>
              <a:tr h="576073">
                <a:tc>
                  <a:txBody>
                    <a:bodyPr/>
                    <a:lstStyle/>
                    <a:p>
                      <a:r>
                        <a:rPr lang="sv-SE" dirty="0"/>
                        <a:t>Grundärenden</a:t>
                      </a:r>
                    </a:p>
                  </a:txBody>
                  <a:tcPr>
                    <a:noFill/>
                  </a:tcPr>
                </a:tc>
                <a:tc>
                  <a:txBody>
                    <a:bodyPr/>
                    <a:lstStyle/>
                    <a:p>
                      <a:r>
                        <a:rPr lang="sv-SE" dirty="0"/>
                        <a:t>265 dagar</a:t>
                      </a:r>
                    </a:p>
                  </a:txBody>
                  <a:tcPr>
                    <a:noFill/>
                  </a:tcPr>
                </a:tc>
                <a:tc>
                  <a:txBody>
                    <a:bodyPr/>
                    <a:lstStyle/>
                    <a:p>
                      <a:r>
                        <a:rPr lang="sv-SE" dirty="0"/>
                        <a:t>&gt; 300 dagar</a:t>
                      </a:r>
                    </a:p>
                  </a:txBody>
                  <a:tcPr>
                    <a:solidFill>
                      <a:schemeClr val="accent1">
                        <a:alpha val="20000"/>
                      </a:schemeClr>
                    </a:solidFill>
                  </a:tcPr>
                </a:tc>
                <a:extLst>
                  <a:ext uri="{0D108BD9-81ED-4DB2-BD59-A6C34878D82A}">
                    <a16:rowId xmlns:a16="http://schemas.microsoft.com/office/drawing/2014/main" val="1521784784"/>
                  </a:ext>
                </a:extLst>
              </a:tr>
              <a:tr h="576073">
                <a:tc>
                  <a:txBody>
                    <a:bodyPr/>
                    <a:lstStyle/>
                    <a:p>
                      <a:r>
                        <a:rPr lang="sv-SE" dirty="0"/>
                        <a:t>Omprövningsärenden</a:t>
                      </a:r>
                    </a:p>
                  </a:txBody>
                  <a:tcPr/>
                </a:tc>
                <a:tc>
                  <a:txBody>
                    <a:bodyPr/>
                    <a:lstStyle/>
                    <a:p>
                      <a:r>
                        <a:rPr lang="sv-SE" dirty="0"/>
                        <a:t>48 dagar</a:t>
                      </a:r>
                    </a:p>
                  </a:txBody>
                  <a:tcPr/>
                </a:tc>
                <a:tc>
                  <a:txBody>
                    <a:bodyPr/>
                    <a:lstStyle/>
                    <a:p>
                      <a:r>
                        <a:rPr lang="sv-SE" dirty="0"/>
                        <a:t>&lt; 30 dagar</a:t>
                      </a:r>
                    </a:p>
                  </a:txBody>
                  <a:tcPr>
                    <a:solidFill>
                      <a:schemeClr val="accent1">
                        <a:alpha val="20000"/>
                      </a:schemeClr>
                    </a:solidFill>
                  </a:tcPr>
                </a:tc>
                <a:extLst>
                  <a:ext uri="{0D108BD9-81ED-4DB2-BD59-A6C34878D82A}">
                    <a16:rowId xmlns:a16="http://schemas.microsoft.com/office/drawing/2014/main" val="4173332153"/>
                  </a:ext>
                </a:extLst>
              </a:tr>
            </a:tbl>
          </a:graphicData>
        </a:graphic>
      </p:graphicFrame>
    </p:spTree>
    <p:extLst>
      <p:ext uri="{BB962C8B-B14F-4D97-AF65-F5344CB8AC3E}">
        <p14:creationId xmlns:p14="http://schemas.microsoft.com/office/powerpoint/2010/main" val="1217613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Bildobjekt 24">
            <a:extLst>
              <a:ext uri="{FF2B5EF4-FFF2-40B4-BE49-F238E27FC236}">
                <a16:creationId xmlns:a16="http://schemas.microsoft.com/office/drawing/2014/main" id="{A9124278-C42E-EB4C-6BC3-22CA2ECCA09D}"/>
              </a:ext>
            </a:extLst>
          </p:cNvPr>
          <p:cNvPicPr>
            <a:picLocks noChangeAspect="1"/>
          </p:cNvPicPr>
          <p:nvPr/>
        </p:nvPicPr>
        <p:blipFill>
          <a:blip r:embed="rId2">
            <a:extLst>
              <a:ext uri="{28A0092B-C50C-407E-A947-70E740481C1C}">
                <a14:useLocalDpi xmlns:a14="http://schemas.microsoft.com/office/drawing/2010/main" val="0"/>
              </a:ext>
            </a:extLst>
          </a:blip>
          <a:srcRect t="9282" b="6369"/>
          <a:stretch/>
        </p:blipFill>
        <p:spPr>
          <a:xfrm>
            <a:off x="2" y="1"/>
            <a:ext cx="12191998" cy="6858000"/>
          </a:xfrm>
          <a:prstGeom prst="rect">
            <a:avLst/>
          </a:prstGeom>
        </p:spPr>
      </p:pic>
      <p:sp>
        <p:nvSpPr>
          <p:cNvPr id="28" name="Rektangel 27">
            <a:extLst>
              <a:ext uri="{FF2B5EF4-FFF2-40B4-BE49-F238E27FC236}">
                <a16:creationId xmlns:a16="http://schemas.microsoft.com/office/drawing/2014/main" id="{DC918BE8-0822-3D47-1D8C-F742F8B4F6B0}"/>
              </a:ext>
            </a:extLst>
          </p:cNvPr>
          <p:cNvSpPr/>
          <p:nvPr/>
        </p:nvSpPr>
        <p:spPr>
          <a:xfrm>
            <a:off x="1" y="2494217"/>
            <a:ext cx="12191999" cy="15230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sv-SE" sz="5400" b="1" dirty="0">
                <a:solidFill>
                  <a:schemeClr val="tx1"/>
                </a:solidFill>
              </a:rPr>
              <a:t>Regleringsbrevet</a:t>
            </a:r>
            <a:endParaRPr lang="sv-SE" sz="5400" dirty="0"/>
          </a:p>
        </p:txBody>
      </p:sp>
      <p:sp>
        <p:nvSpPr>
          <p:cNvPr id="29" name="Ellips 28">
            <a:extLst>
              <a:ext uri="{FF2B5EF4-FFF2-40B4-BE49-F238E27FC236}">
                <a16:creationId xmlns:a16="http://schemas.microsoft.com/office/drawing/2014/main" id="{D947E67C-F70F-2D86-7A56-B3922EE70CD8}"/>
              </a:ext>
            </a:extLst>
          </p:cNvPr>
          <p:cNvSpPr/>
          <p:nvPr/>
        </p:nvSpPr>
        <p:spPr>
          <a:xfrm>
            <a:off x="9312495" y="2230564"/>
            <a:ext cx="2160000" cy="216000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3" name="Grupp 2">
            <a:extLst>
              <a:ext uri="{FF2B5EF4-FFF2-40B4-BE49-F238E27FC236}">
                <a16:creationId xmlns:a16="http://schemas.microsoft.com/office/drawing/2014/main" id="{95B1C87D-0521-52A3-2CD2-134B3B2A51BB}"/>
              </a:ext>
            </a:extLst>
          </p:cNvPr>
          <p:cNvGrpSpPr/>
          <p:nvPr/>
        </p:nvGrpSpPr>
        <p:grpSpPr>
          <a:xfrm>
            <a:off x="9922674" y="2549039"/>
            <a:ext cx="939641" cy="1523050"/>
            <a:chOff x="8324711" y="2224182"/>
            <a:chExt cx="1155665" cy="1924898"/>
          </a:xfrm>
        </p:grpSpPr>
        <p:sp>
          <p:nvSpPr>
            <p:cNvPr id="4" name="textruta 3">
              <a:extLst>
                <a:ext uri="{FF2B5EF4-FFF2-40B4-BE49-F238E27FC236}">
                  <a16:creationId xmlns:a16="http://schemas.microsoft.com/office/drawing/2014/main" id="{2BDA4DB4-55AE-1DE0-CF21-B99DF0038A7E}"/>
                </a:ext>
              </a:extLst>
            </p:cNvPr>
            <p:cNvSpPr txBox="1"/>
            <p:nvPr/>
          </p:nvSpPr>
          <p:spPr>
            <a:xfrm>
              <a:off x="8373338" y="2737639"/>
              <a:ext cx="1105966" cy="272288"/>
            </a:xfrm>
            <a:prstGeom prst="rect">
              <a:avLst/>
            </a:prstGeom>
            <a:solidFill>
              <a:schemeClr val="bg1"/>
            </a:solidFill>
            <a:ln>
              <a:solidFill>
                <a:schemeClr val="accent3"/>
              </a:solidFill>
            </a:ln>
          </p:spPr>
          <p:txBody>
            <a:bodyPr wrap="square" rtlCol="0">
              <a:spAutoFit/>
            </a:bodyPr>
            <a:lstStyle/>
            <a:p>
              <a:pPr algn="ctr"/>
              <a:r>
                <a:rPr lang="sv-SE" sz="800" b="1" dirty="0">
                  <a:solidFill>
                    <a:schemeClr val="accent3"/>
                  </a:solidFill>
                </a:rPr>
                <a:t>010-57 98 670</a:t>
              </a:r>
              <a:endParaRPr lang="sv-SE" sz="400" b="1" dirty="0">
                <a:solidFill>
                  <a:schemeClr val="accent3"/>
                </a:solidFill>
              </a:endParaRPr>
            </a:p>
          </p:txBody>
        </p:sp>
        <p:sp>
          <p:nvSpPr>
            <p:cNvPr id="5" name="Rektangel med rundade hörn 2">
              <a:extLst>
                <a:ext uri="{FF2B5EF4-FFF2-40B4-BE49-F238E27FC236}">
                  <a16:creationId xmlns:a16="http://schemas.microsoft.com/office/drawing/2014/main" id="{BAB1810C-A756-DD8E-8C28-86B314932D8A}"/>
                </a:ext>
              </a:extLst>
            </p:cNvPr>
            <p:cNvSpPr/>
            <p:nvPr/>
          </p:nvSpPr>
          <p:spPr>
            <a:xfrm>
              <a:off x="8357418" y="2224182"/>
              <a:ext cx="1122958" cy="1924898"/>
            </a:xfrm>
            <a:prstGeom prst="round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cxnSp>
          <p:nvCxnSpPr>
            <p:cNvPr id="6" name="Rak koppling 5">
              <a:extLst>
                <a:ext uri="{FF2B5EF4-FFF2-40B4-BE49-F238E27FC236}">
                  <a16:creationId xmlns:a16="http://schemas.microsoft.com/office/drawing/2014/main" id="{D5FAB42F-BF9C-BDF9-9879-E02B48388134}"/>
                </a:ext>
              </a:extLst>
            </p:cNvPr>
            <p:cNvCxnSpPr/>
            <p:nvPr/>
          </p:nvCxnSpPr>
          <p:spPr>
            <a:xfrm>
              <a:off x="8363306" y="2651881"/>
              <a:ext cx="111600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 name="Rak koppling 6">
              <a:extLst>
                <a:ext uri="{FF2B5EF4-FFF2-40B4-BE49-F238E27FC236}">
                  <a16:creationId xmlns:a16="http://schemas.microsoft.com/office/drawing/2014/main" id="{726CC1CA-914B-3B7C-5245-91CC53D82279}"/>
                </a:ext>
              </a:extLst>
            </p:cNvPr>
            <p:cNvCxnSpPr/>
            <p:nvPr/>
          </p:nvCxnSpPr>
          <p:spPr>
            <a:xfrm>
              <a:off x="8324711" y="3804009"/>
              <a:ext cx="1116000" cy="0"/>
            </a:xfrm>
            <a:prstGeom prst="line">
              <a:avLst/>
            </a:prstGeom>
            <a:ln w="57150">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Oval 274">
              <a:extLst>
                <a:ext uri="{FF2B5EF4-FFF2-40B4-BE49-F238E27FC236}">
                  <a16:creationId xmlns:a16="http://schemas.microsoft.com/office/drawing/2014/main" id="{F6EFDF70-7BEE-6639-86C9-4166D60C4BDC}"/>
                </a:ext>
              </a:extLst>
            </p:cNvPr>
            <p:cNvSpPr>
              <a:spLocks noChangeArrowheads="1"/>
            </p:cNvSpPr>
            <p:nvPr/>
          </p:nvSpPr>
          <p:spPr bwMode="auto">
            <a:xfrm>
              <a:off x="8840685" y="3891313"/>
              <a:ext cx="156424" cy="162335"/>
            </a:xfrm>
            <a:prstGeom prst="ellipse">
              <a:avLst/>
            </a:prstGeom>
            <a:solidFill>
              <a:schemeClr val="accent3"/>
            </a:solid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grpSp>
          <p:nvGrpSpPr>
            <p:cNvPr id="9" name="Group 177">
              <a:extLst>
                <a:ext uri="{FF2B5EF4-FFF2-40B4-BE49-F238E27FC236}">
                  <a16:creationId xmlns:a16="http://schemas.microsoft.com/office/drawing/2014/main" id="{99921B11-CDA9-CD05-F255-6B31B9DFE390}"/>
                </a:ext>
              </a:extLst>
            </p:cNvPr>
            <p:cNvGrpSpPr>
              <a:grpSpLocks noChangeAspect="1"/>
            </p:cNvGrpSpPr>
            <p:nvPr/>
          </p:nvGrpSpPr>
          <p:grpSpPr bwMode="auto">
            <a:xfrm>
              <a:off x="8778933" y="3244544"/>
              <a:ext cx="276540" cy="271775"/>
              <a:chOff x="5228" y="189"/>
              <a:chExt cx="1226" cy="1161"/>
            </a:xfrm>
            <a:solidFill>
              <a:schemeClr val="accent3"/>
            </a:solidFill>
          </p:grpSpPr>
          <p:sp>
            <p:nvSpPr>
              <p:cNvPr id="17" name="Freeform 178">
                <a:extLst>
                  <a:ext uri="{FF2B5EF4-FFF2-40B4-BE49-F238E27FC236}">
                    <a16:creationId xmlns:a16="http://schemas.microsoft.com/office/drawing/2014/main" id="{42A44A4E-A011-C5A5-6908-21889E8C9E66}"/>
                  </a:ext>
                </a:extLst>
              </p:cNvPr>
              <p:cNvSpPr>
                <a:spLocks noEditPoints="1"/>
              </p:cNvSpPr>
              <p:nvPr/>
            </p:nvSpPr>
            <p:spPr bwMode="auto">
              <a:xfrm>
                <a:off x="5228" y="189"/>
                <a:ext cx="879" cy="927"/>
              </a:xfrm>
              <a:custGeom>
                <a:avLst/>
                <a:gdLst>
                  <a:gd name="T0" fmla="*/ 18 w 94"/>
                  <a:gd name="T1" fmla="*/ 99 h 99"/>
                  <a:gd name="T2" fmla="*/ 17 w 94"/>
                  <a:gd name="T3" fmla="*/ 99 h 99"/>
                  <a:gd name="T4" fmla="*/ 15 w 94"/>
                  <a:gd name="T5" fmla="*/ 96 h 99"/>
                  <a:gd name="T6" fmla="*/ 15 w 94"/>
                  <a:gd name="T7" fmla="*/ 77 h 99"/>
                  <a:gd name="T8" fmla="*/ 11 w 94"/>
                  <a:gd name="T9" fmla="*/ 77 h 99"/>
                  <a:gd name="T10" fmla="*/ 0 w 94"/>
                  <a:gd name="T11" fmla="*/ 65 h 99"/>
                  <a:gd name="T12" fmla="*/ 0 w 94"/>
                  <a:gd name="T13" fmla="*/ 10 h 99"/>
                  <a:gd name="T14" fmla="*/ 10 w 94"/>
                  <a:gd name="T15" fmla="*/ 0 h 99"/>
                  <a:gd name="T16" fmla="*/ 82 w 94"/>
                  <a:gd name="T17" fmla="*/ 0 h 99"/>
                  <a:gd name="T18" fmla="*/ 94 w 94"/>
                  <a:gd name="T19" fmla="*/ 11 h 99"/>
                  <a:gd name="T20" fmla="*/ 94 w 94"/>
                  <a:gd name="T21" fmla="*/ 65 h 99"/>
                  <a:gd name="T22" fmla="*/ 82 w 94"/>
                  <a:gd name="T23" fmla="*/ 77 h 99"/>
                  <a:gd name="T24" fmla="*/ 40 w 94"/>
                  <a:gd name="T25" fmla="*/ 77 h 99"/>
                  <a:gd name="T26" fmla="*/ 20 w 94"/>
                  <a:gd name="T27" fmla="*/ 98 h 99"/>
                  <a:gd name="T28" fmla="*/ 18 w 94"/>
                  <a:gd name="T29" fmla="*/ 99 h 99"/>
                  <a:gd name="T30" fmla="*/ 10 w 94"/>
                  <a:gd name="T31" fmla="*/ 6 h 99"/>
                  <a:gd name="T32" fmla="*/ 6 w 94"/>
                  <a:gd name="T33" fmla="*/ 10 h 99"/>
                  <a:gd name="T34" fmla="*/ 6 w 94"/>
                  <a:gd name="T35" fmla="*/ 65 h 99"/>
                  <a:gd name="T36" fmla="*/ 11 w 94"/>
                  <a:gd name="T37" fmla="*/ 71 h 99"/>
                  <a:gd name="T38" fmla="*/ 18 w 94"/>
                  <a:gd name="T39" fmla="*/ 71 h 99"/>
                  <a:gd name="T40" fmla="*/ 21 w 94"/>
                  <a:gd name="T41" fmla="*/ 74 h 99"/>
                  <a:gd name="T42" fmla="*/ 21 w 94"/>
                  <a:gd name="T43" fmla="*/ 88 h 99"/>
                  <a:gd name="T44" fmla="*/ 37 w 94"/>
                  <a:gd name="T45" fmla="*/ 72 h 99"/>
                  <a:gd name="T46" fmla="*/ 39 w 94"/>
                  <a:gd name="T47" fmla="*/ 71 h 99"/>
                  <a:gd name="T48" fmla="*/ 82 w 94"/>
                  <a:gd name="T49" fmla="*/ 71 h 99"/>
                  <a:gd name="T50" fmla="*/ 88 w 94"/>
                  <a:gd name="T51" fmla="*/ 65 h 99"/>
                  <a:gd name="T52" fmla="*/ 88 w 94"/>
                  <a:gd name="T53" fmla="*/ 11 h 99"/>
                  <a:gd name="T54" fmla="*/ 82 w 94"/>
                  <a:gd name="T55" fmla="*/ 6 h 99"/>
                  <a:gd name="T56" fmla="*/ 10 w 94"/>
                  <a:gd name="T57" fmla="*/ 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 h="99">
                    <a:moveTo>
                      <a:pt x="18" y="99"/>
                    </a:moveTo>
                    <a:cubicBezTo>
                      <a:pt x="17" y="99"/>
                      <a:pt x="17" y="99"/>
                      <a:pt x="17" y="99"/>
                    </a:cubicBezTo>
                    <a:cubicBezTo>
                      <a:pt x="15" y="98"/>
                      <a:pt x="15" y="97"/>
                      <a:pt x="15" y="96"/>
                    </a:cubicBezTo>
                    <a:cubicBezTo>
                      <a:pt x="15" y="77"/>
                      <a:pt x="15" y="77"/>
                      <a:pt x="15" y="77"/>
                    </a:cubicBezTo>
                    <a:cubicBezTo>
                      <a:pt x="11" y="77"/>
                      <a:pt x="11" y="77"/>
                      <a:pt x="11" y="77"/>
                    </a:cubicBezTo>
                    <a:cubicBezTo>
                      <a:pt x="5" y="77"/>
                      <a:pt x="0" y="72"/>
                      <a:pt x="0" y="65"/>
                    </a:cubicBezTo>
                    <a:cubicBezTo>
                      <a:pt x="0" y="10"/>
                      <a:pt x="0" y="10"/>
                      <a:pt x="0" y="10"/>
                    </a:cubicBezTo>
                    <a:cubicBezTo>
                      <a:pt x="0" y="4"/>
                      <a:pt x="4" y="0"/>
                      <a:pt x="10" y="0"/>
                    </a:cubicBezTo>
                    <a:cubicBezTo>
                      <a:pt x="82" y="0"/>
                      <a:pt x="82" y="0"/>
                      <a:pt x="82" y="0"/>
                    </a:cubicBezTo>
                    <a:cubicBezTo>
                      <a:pt x="89" y="0"/>
                      <a:pt x="94" y="5"/>
                      <a:pt x="94" y="11"/>
                    </a:cubicBezTo>
                    <a:cubicBezTo>
                      <a:pt x="94" y="65"/>
                      <a:pt x="94" y="65"/>
                      <a:pt x="94" y="65"/>
                    </a:cubicBezTo>
                    <a:cubicBezTo>
                      <a:pt x="94" y="72"/>
                      <a:pt x="89" y="77"/>
                      <a:pt x="82" y="77"/>
                    </a:cubicBezTo>
                    <a:cubicBezTo>
                      <a:pt x="40" y="77"/>
                      <a:pt x="40" y="77"/>
                      <a:pt x="40" y="77"/>
                    </a:cubicBezTo>
                    <a:cubicBezTo>
                      <a:pt x="20" y="98"/>
                      <a:pt x="20" y="98"/>
                      <a:pt x="20" y="98"/>
                    </a:cubicBezTo>
                    <a:cubicBezTo>
                      <a:pt x="19" y="98"/>
                      <a:pt x="19" y="99"/>
                      <a:pt x="18" y="99"/>
                    </a:cubicBezTo>
                    <a:close/>
                    <a:moveTo>
                      <a:pt x="10" y="6"/>
                    </a:moveTo>
                    <a:cubicBezTo>
                      <a:pt x="8" y="6"/>
                      <a:pt x="6" y="8"/>
                      <a:pt x="6" y="10"/>
                    </a:cubicBezTo>
                    <a:cubicBezTo>
                      <a:pt x="6" y="65"/>
                      <a:pt x="6" y="65"/>
                      <a:pt x="6" y="65"/>
                    </a:cubicBezTo>
                    <a:cubicBezTo>
                      <a:pt x="6" y="68"/>
                      <a:pt x="8" y="71"/>
                      <a:pt x="11" y="71"/>
                    </a:cubicBezTo>
                    <a:cubicBezTo>
                      <a:pt x="18" y="71"/>
                      <a:pt x="18" y="71"/>
                      <a:pt x="18" y="71"/>
                    </a:cubicBezTo>
                    <a:cubicBezTo>
                      <a:pt x="19" y="71"/>
                      <a:pt x="21" y="72"/>
                      <a:pt x="21" y="74"/>
                    </a:cubicBezTo>
                    <a:cubicBezTo>
                      <a:pt x="21" y="88"/>
                      <a:pt x="21" y="88"/>
                      <a:pt x="21" y="88"/>
                    </a:cubicBezTo>
                    <a:cubicBezTo>
                      <a:pt x="37" y="72"/>
                      <a:pt x="37" y="72"/>
                      <a:pt x="37" y="72"/>
                    </a:cubicBezTo>
                    <a:cubicBezTo>
                      <a:pt x="38" y="71"/>
                      <a:pt x="38" y="71"/>
                      <a:pt x="39" y="71"/>
                    </a:cubicBezTo>
                    <a:cubicBezTo>
                      <a:pt x="82" y="71"/>
                      <a:pt x="82" y="71"/>
                      <a:pt x="82" y="71"/>
                    </a:cubicBezTo>
                    <a:cubicBezTo>
                      <a:pt x="85" y="71"/>
                      <a:pt x="88" y="68"/>
                      <a:pt x="88" y="65"/>
                    </a:cubicBezTo>
                    <a:cubicBezTo>
                      <a:pt x="88" y="11"/>
                      <a:pt x="88" y="11"/>
                      <a:pt x="88" y="11"/>
                    </a:cubicBezTo>
                    <a:cubicBezTo>
                      <a:pt x="88" y="8"/>
                      <a:pt x="85" y="6"/>
                      <a:pt x="82" y="6"/>
                    </a:cubicBezTo>
                    <a:lnTo>
                      <a:pt x="10" y="6"/>
                    </a:lnTo>
                    <a:close/>
                  </a:path>
                </a:pathLst>
              </a:cu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18" name="Freeform 179">
                <a:extLst>
                  <a:ext uri="{FF2B5EF4-FFF2-40B4-BE49-F238E27FC236}">
                    <a16:creationId xmlns:a16="http://schemas.microsoft.com/office/drawing/2014/main" id="{3A55BE77-7725-9179-3E2E-23CDB710F5A0}"/>
                  </a:ext>
                </a:extLst>
              </p:cNvPr>
              <p:cNvSpPr>
                <a:spLocks/>
              </p:cNvSpPr>
              <p:nvPr/>
            </p:nvSpPr>
            <p:spPr bwMode="auto">
              <a:xfrm>
                <a:off x="5752" y="573"/>
                <a:ext cx="702" cy="777"/>
              </a:xfrm>
              <a:custGeom>
                <a:avLst/>
                <a:gdLst>
                  <a:gd name="T0" fmla="*/ 57 w 75"/>
                  <a:gd name="T1" fmla="*/ 83 h 83"/>
                  <a:gd name="T2" fmla="*/ 55 w 75"/>
                  <a:gd name="T3" fmla="*/ 82 h 83"/>
                  <a:gd name="T4" fmla="*/ 34 w 75"/>
                  <a:gd name="T5" fmla="*/ 61 h 83"/>
                  <a:gd name="T6" fmla="*/ 12 w 75"/>
                  <a:gd name="T7" fmla="*/ 61 h 83"/>
                  <a:gd name="T8" fmla="*/ 0 w 75"/>
                  <a:gd name="T9" fmla="*/ 50 h 83"/>
                  <a:gd name="T10" fmla="*/ 0 w 75"/>
                  <a:gd name="T11" fmla="*/ 41 h 83"/>
                  <a:gd name="T12" fmla="*/ 3 w 75"/>
                  <a:gd name="T13" fmla="*/ 38 h 83"/>
                  <a:gd name="T14" fmla="*/ 6 w 75"/>
                  <a:gd name="T15" fmla="*/ 41 h 83"/>
                  <a:gd name="T16" fmla="*/ 6 w 75"/>
                  <a:gd name="T17" fmla="*/ 50 h 83"/>
                  <a:gd name="T18" fmla="*/ 12 w 75"/>
                  <a:gd name="T19" fmla="*/ 55 h 83"/>
                  <a:gd name="T20" fmla="*/ 36 w 75"/>
                  <a:gd name="T21" fmla="*/ 55 h 83"/>
                  <a:gd name="T22" fmla="*/ 38 w 75"/>
                  <a:gd name="T23" fmla="*/ 56 h 83"/>
                  <a:gd name="T24" fmla="*/ 54 w 75"/>
                  <a:gd name="T25" fmla="*/ 73 h 83"/>
                  <a:gd name="T26" fmla="*/ 54 w 75"/>
                  <a:gd name="T27" fmla="*/ 58 h 83"/>
                  <a:gd name="T28" fmla="*/ 57 w 75"/>
                  <a:gd name="T29" fmla="*/ 55 h 83"/>
                  <a:gd name="T30" fmla="*/ 64 w 75"/>
                  <a:gd name="T31" fmla="*/ 55 h 83"/>
                  <a:gd name="T32" fmla="*/ 69 w 75"/>
                  <a:gd name="T33" fmla="*/ 50 h 83"/>
                  <a:gd name="T34" fmla="*/ 69 w 75"/>
                  <a:gd name="T35" fmla="*/ 10 h 83"/>
                  <a:gd name="T36" fmla="*/ 65 w 75"/>
                  <a:gd name="T37" fmla="*/ 6 h 83"/>
                  <a:gd name="T38" fmla="*/ 44 w 75"/>
                  <a:gd name="T39" fmla="*/ 6 h 83"/>
                  <a:gd name="T40" fmla="*/ 41 w 75"/>
                  <a:gd name="T41" fmla="*/ 3 h 83"/>
                  <a:gd name="T42" fmla="*/ 44 w 75"/>
                  <a:gd name="T43" fmla="*/ 0 h 83"/>
                  <a:gd name="T44" fmla="*/ 65 w 75"/>
                  <a:gd name="T45" fmla="*/ 0 h 83"/>
                  <a:gd name="T46" fmla="*/ 75 w 75"/>
                  <a:gd name="T47" fmla="*/ 10 h 83"/>
                  <a:gd name="T48" fmla="*/ 75 w 75"/>
                  <a:gd name="T49" fmla="*/ 50 h 83"/>
                  <a:gd name="T50" fmla="*/ 64 w 75"/>
                  <a:gd name="T51" fmla="*/ 61 h 83"/>
                  <a:gd name="T52" fmla="*/ 60 w 75"/>
                  <a:gd name="T53" fmla="*/ 61 h 83"/>
                  <a:gd name="T54" fmla="*/ 60 w 75"/>
                  <a:gd name="T55" fmla="*/ 80 h 83"/>
                  <a:gd name="T56" fmla="*/ 58 w 75"/>
                  <a:gd name="T57" fmla="*/ 83 h 83"/>
                  <a:gd name="T58" fmla="*/ 57 w 75"/>
                  <a:gd name="T59"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5" h="83">
                    <a:moveTo>
                      <a:pt x="57" y="83"/>
                    </a:moveTo>
                    <a:cubicBezTo>
                      <a:pt x="56" y="83"/>
                      <a:pt x="55" y="83"/>
                      <a:pt x="55" y="82"/>
                    </a:cubicBezTo>
                    <a:cubicBezTo>
                      <a:pt x="34" y="61"/>
                      <a:pt x="34" y="61"/>
                      <a:pt x="34" y="61"/>
                    </a:cubicBezTo>
                    <a:cubicBezTo>
                      <a:pt x="12" y="61"/>
                      <a:pt x="12" y="61"/>
                      <a:pt x="12" y="61"/>
                    </a:cubicBezTo>
                    <a:cubicBezTo>
                      <a:pt x="6" y="61"/>
                      <a:pt x="0" y="56"/>
                      <a:pt x="0" y="50"/>
                    </a:cubicBezTo>
                    <a:cubicBezTo>
                      <a:pt x="0" y="41"/>
                      <a:pt x="0" y="41"/>
                      <a:pt x="0" y="41"/>
                    </a:cubicBezTo>
                    <a:cubicBezTo>
                      <a:pt x="0" y="40"/>
                      <a:pt x="2" y="38"/>
                      <a:pt x="3" y="38"/>
                    </a:cubicBezTo>
                    <a:cubicBezTo>
                      <a:pt x="5" y="38"/>
                      <a:pt x="6" y="40"/>
                      <a:pt x="6" y="41"/>
                    </a:cubicBezTo>
                    <a:cubicBezTo>
                      <a:pt x="6" y="50"/>
                      <a:pt x="6" y="50"/>
                      <a:pt x="6" y="50"/>
                    </a:cubicBezTo>
                    <a:cubicBezTo>
                      <a:pt x="6" y="53"/>
                      <a:pt x="9" y="55"/>
                      <a:pt x="12" y="55"/>
                    </a:cubicBezTo>
                    <a:cubicBezTo>
                      <a:pt x="36" y="55"/>
                      <a:pt x="36" y="55"/>
                      <a:pt x="36" y="55"/>
                    </a:cubicBezTo>
                    <a:cubicBezTo>
                      <a:pt x="36" y="55"/>
                      <a:pt x="37" y="55"/>
                      <a:pt x="38" y="56"/>
                    </a:cubicBezTo>
                    <a:cubicBezTo>
                      <a:pt x="54" y="73"/>
                      <a:pt x="54" y="73"/>
                      <a:pt x="54" y="73"/>
                    </a:cubicBezTo>
                    <a:cubicBezTo>
                      <a:pt x="54" y="58"/>
                      <a:pt x="54" y="58"/>
                      <a:pt x="54" y="58"/>
                    </a:cubicBezTo>
                    <a:cubicBezTo>
                      <a:pt x="54" y="56"/>
                      <a:pt x="55" y="55"/>
                      <a:pt x="57" y="55"/>
                    </a:cubicBezTo>
                    <a:cubicBezTo>
                      <a:pt x="64" y="55"/>
                      <a:pt x="64" y="55"/>
                      <a:pt x="64" y="55"/>
                    </a:cubicBezTo>
                    <a:cubicBezTo>
                      <a:pt x="67" y="55"/>
                      <a:pt x="69" y="53"/>
                      <a:pt x="69" y="50"/>
                    </a:cubicBezTo>
                    <a:cubicBezTo>
                      <a:pt x="69" y="10"/>
                      <a:pt x="69" y="10"/>
                      <a:pt x="69" y="10"/>
                    </a:cubicBezTo>
                    <a:cubicBezTo>
                      <a:pt x="69" y="7"/>
                      <a:pt x="67" y="6"/>
                      <a:pt x="65" y="6"/>
                    </a:cubicBezTo>
                    <a:cubicBezTo>
                      <a:pt x="44" y="6"/>
                      <a:pt x="44" y="6"/>
                      <a:pt x="44" y="6"/>
                    </a:cubicBezTo>
                    <a:cubicBezTo>
                      <a:pt x="42" y="6"/>
                      <a:pt x="41" y="4"/>
                      <a:pt x="41" y="3"/>
                    </a:cubicBezTo>
                    <a:cubicBezTo>
                      <a:pt x="41" y="1"/>
                      <a:pt x="42" y="0"/>
                      <a:pt x="44" y="0"/>
                    </a:cubicBezTo>
                    <a:cubicBezTo>
                      <a:pt x="65" y="0"/>
                      <a:pt x="65" y="0"/>
                      <a:pt x="65" y="0"/>
                    </a:cubicBezTo>
                    <a:cubicBezTo>
                      <a:pt x="70" y="0"/>
                      <a:pt x="75" y="4"/>
                      <a:pt x="75" y="10"/>
                    </a:cubicBezTo>
                    <a:cubicBezTo>
                      <a:pt x="75" y="50"/>
                      <a:pt x="75" y="50"/>
                      <a:pt x="75" y="50"/>
                    </a:cubicBezTo>
                    <a:cubicBezTo>
                      <a:pt x="75" y="56"/>
                      <a:pt x="70" y="61"/>
                      <a:pt x="64" y="61"/>
                    </a:cubicBezTo>
                    <a:cubicBezTo>
                      <a:pt x="60" y="61"/>
                      <a:pt x="60" y="61"/>
                      <a:pt x="60" y="61"/>
                    </a:cubicBezTo>
                    <a:cubicBezTo>
                      <a:pt x="60" y="80"/>
                      <a:pt x="60" y="80"/>
                      <a:pt x="60" y="80"/>
                    </a:cubicBezTo>
                    <a:cubicBezTo>
                      <a:pt x="60" y="81"/>
                      <a:pt x="59" y="82"/>
                      <a:pt x="58" y="83"/>
                    </a:cubicBezTo>
                    <a:cubicBezTo>
                      <a:pt x="58" y="83"/>
                      <a:pt x="57" y="83"/>
                      <a:pt x="57" y="83"/>
                    </a:cubicBezTo>
                    <a:close/>
                  </a:path>
                </a:pathLst>
              </a:cu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19" name="Oval 180">
                <a:extLst>
                  <a:ext uri="{FF2B5EF4-FFF2-40B4-BE49-F238E27FC236}">
                    <a16:creationId xmlns:a16="http://schemas.microsoft.com/office/drawing/2014/main" id="{8C0D0A88-B1E4-AC9A-A228-5E5FDDD0ACDC}"/>
                  </a:ext>
                </a:extLst>
              </p:cNvPr>
              <p:cNvSpPr>
                <a:spLocks noChangeArrowheads="1"/>
              </p:cNvSpPr>
              <p:nvPr/>
            </p:nvSpPr>
            <p:spPr bwMode="auto">
              <a:xfrm>
                <a:off x="5424" y="507"/>
                <a:ext cx="57" cy="57"/>
              </a:xfrm>
              <a:prstGeom prst="ellipse">
                <a:avLst/>
              </a:pr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20" name="Freeform 181">
                <a:extLst>
                  <a:ext uri="{FF2B5EF4-FFF2-40B4-BE49-F238E27FC236}">
                    <a16:creationId xmlns:a16="http://schemas.microsoft.com/office/drawing/2014/main" id="{DA112208-BC0C-D140-C2EC-620DB4312A93}"/>
                  </a:ext>
                </a:extLst>
              </p:cNvPr>
              <p:cNvSpPr>
                <a:spLocks noEditPoints="1"/>
              </p:cNvSpPr>
              <p:nvPr/>
            </p:nvSpPr>
            <p:spPr bwMode="auto">
              <a:xfrm>
                <a:off x="5396" y="479"/>
                <a:ext cx="113" cy="113"/>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6 h 12"/>
                  <a:gd name="T12" fmla="*/ 6 w 12"/>
                  <a:gd name="T13" fmla="*/ 6 h 12"/>
                  <a:gd name="T14" fmla="*/ 9 w 12"/>
                  <a:gd name="T15" fmla="*/ 6 h 12"/>
                  <a:gd name="T16" fmla="*/ 6 w 12"/>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12"/>
                    </a:moveTo>
                    <a:cubicBezTo>
                      <a:pt x="3" y="12"/>
                      <a:pt x="0" y="9"/>
                      <a:pt x="0" y="6"/>
                    </a:cubicBezTo>
                    <a:cubicBezTo>
                      <a:pt x="0" y="3"/>
                      <a:pt x="3" y="0"/>
                      <a:pt x="6" y="0"/>
                    </a:cubicBezTo>
                    <a:cubicBezTo>
                      <a:pt x="9" y="0"/>
                      <a:pt x="12" y="3"/>
                      <a:pt x="12" y="6"/>
                    </a:cubicBezTo>
                    <a:cubicBezTo>
                      <a:pt x="12" y="9"/>
                      <a:pt x="9" y="12"/>
                      <a:pt x="6" y="12"/>
                    </a:cubicBezTo>
                    <a:close/>
                    <a:moveTo>
                      <a:pt x="6" y="6"/>
                    </a:moveTo>
                    <a:cubicBezTo>
                      <a:pt x="6" y="6"/>
                      <a:pt x="6" y="6"/>
                      <a:pt x="6" y="6"/>
                    </a:cubicBezTo>
                    <a:cubicBezTo>
                      <a:pt x="9" y="6"/>
                      <a:pt x="9" y="6"/>
                      <a:pt x="9" y="6"/>
                    </a:cubicBezTo>
                    <a:lnTo>
                      <a:pt x="6" y="6"/>
                    </a:lnTo>
                    <a:close/>
                  </a:path>
                </a:pathLst>
              </a:cu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21" name="Oval 182">
                <a:extLst>
                  <a:ext uri="{FF2B5EF4-FFF2-40B4-BE49-F238E27FC236}">
                    <a16:creationId xmlns:a16="http://schemas.microsoft.com/office/drawing/2014/main" id="{59565DB7-8728-4482-AC47-C3D4841B8D85}"/>
                  </a:ext>
                </a:extLst>
              </p:cNvPr>
              <p:cNvSpPr>
                <a:spLocks noChangeArrowheads="1"/>
              </p:cNvSpPr>
              <p:nvPr/>
            </p:nvSpPr>
            <p:spPr bwMode="auto">
              <a:xfrm>
                <a:off x="5621" y="507"/>
                <a:ext cx="56" cy="57"/>
              </a:xfrm>
              <a:prstGeom prst="ellipse">
                <a:avLst/>
              </a:pr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22" name="Freeform 183">
                <a:extLst>
                  <a:ext uri="{FF2B5EF4-FFF2-40B4-BE49-F238E27FC236}">
                    <a16:creationId xmlns:a16="http://schemas.microsoft.com/office/drawing/2014/main" id="{D6A64131-85D9-D0CC-E2DE-B6BB1836AA5C}"/>
                  </a:ext>
                </a:extLst>
              </p:cNvPr>
              <p:cNvSpPr>
                <a:spLocks noEditPoints="1"/>
              </p:cNvSpPr>
              <p:nvPr/>
            </p:nvSpPr>
            <p:spPr bwMode="auto">
              <a:xfrm>
                <a:off x="5593" y="479"/>
                <a:ext cx="112" cy="113"/>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6 h 12"/>
                  <a:gd name="T12" fmla="*/ 6 w 12"/>
                  <a:gd name="T13" fmla="*/ 6 h 12"/>
                  <a:gd name="T14" fmla="*/ 9 w 12"/>
                  <a:gd name="T15" fmla="*/ 6 h 12"/>
                  <a:gd name="T16" fmla="*/ 6 w 12"/>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12"/>
                    </a:moveTo>
                    <a:cubicBezTo>
                      <a:pt x="3" y="12"/>
                      <a:pt x="0" y="9"/>
                      <a:pt x="0" y="6"/>
                    </a:cubicBezTo>
                    <a:cubicBezTo>
                      <a:pt x="0" y="3"/>
                      <a:pt x="3" y="0"/>
                      <a:pt x="6" y="0"/>
                    </a:cubicBezTo>
                    <a:cubicBezTo>
                      <a:pt x="10" y="0"/>
                      <a:pt x="12" y="3"/>
                      <a:pt x="12" y="6"/>
                    </a:cubicBezTo>
                    <a:cubicBezTo>
                      <a:pt x="12" y="9"/>
                      <a:pt x="10" y="12"/>
                      <a:pt x="6" y="12"/>
                    </a:cubicBezTo>
                    <a:close/>
                    <a:moveTo>
                      <a:pt x="6" y="6"/>
                    </a:moveTo>
                    <a:cubicBezTo>
                      <a:pt x="6" y="6"/>
                      <a:pt x="6" y="6"/>
                      <a:pt x="6" y="6"/>
                    </a:cubicBezTo>
                    <a:cubicBezTo>
                      <a:pt x="9" y="6"/>
                      <a:pt x="9" y="6"/>
                      <a:pt x="9" y="6"/>
                    </a:cubicBezTo>
                    <a:lnTo>
                      <a:pt x="6" y="6"/>
                    </a:lnTo>
                    <a:close/>
                  </a:path>
                </a:pathLst>
              </a:cu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23" name="Oval 184">
                <a:extLst>
                  <a:ext uri="{FF2B5EF4-FFF2-40B4-BE49-F238E27FC236}">
                    <a16:creationId xmlns:a16="http://schemas.microsoft.com/office/drawing/2014/main" id="{338FF9C3-4A60-453E-03BB-F1CC7A3062F0}"/>
                  </a:ext>
                </a:extLst>
              </p:cNvPr>
              <p:cNvSpPr>
                <a:spLocks noChangeArrowheads="1"/>
              </p:cNvSpPr>
              <p:nvPr/>
            </p:nvSpPr>
            <p:spPr bwMode="auto">
              <a:xfrm>
                <a:off x="5827" y="507"/>
                <a:ext cx="56" cy="57"/>
              </a:xfrm>
              <a:prstGeom prst="ellipse">
                <a:avLst/>
              </a:pr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24" name="Freeform 185">
                <a:extLst>
                  <a:ext uri="{FF2B5EF4-FFF2-40B4-BE49-F238E27FC236}">
                    <a16:creationId xmlns:a16="http://schemas.microsoft.com/office/drawing/2014/main" id="{90DE80B3-3CB1-955F-F0C6-AC9526CF76D5}"/>
                  </a:ext>
                </a:extLst>
              </p:cNvPr>
              <p:cNvSpPr>
                <a:spLocks noEditPoints="1"/>
              </p:cNvSpPr>
              <p:nvPr/>
            </p:nvSpPr>
            <p:spPr bwMode="auto">
              <a:xfrm>
                <a:off x="5799" y="479"/>
                <a:ext cx="112" cy="113"/>
              </a:xfrm>
              <a:custGeom>
                <a:avLst/>
                <a:gdLst>
                  <a:gd name="T0" fmla="*/ 6 w 12"/>
                  <a:gd name="T1" fmla="*/ 12 h 12"/>
                  <a:gd name="T2" fmla="*/ 0 w 12"/>
                  <a:gd name="T3" fmla="*/ 6 h 12"/>
                  <a:gd name="T4" fmla="*/ 6 w 12"/>
                  <a:gd name="T5" fmla="*/ 0 h 12"/>
                  <a:gd name="T6" fmla="*/ 12 w 12"/>
                  <a:gd name="T7" fmla="*/ 6 h 12"/>
                  <a:gd name="T8" fmla="*/ 6 w 12"/>
                  <a:gd name="T9" fmla="*/ 12 h 12"/>
                  <a:gd name="T10" fmla="*/ 6 w 12"/>
                  <a:gd name="T11" fmla="*/ 6 h 12"/>
                  <a:gd name="T12" fmla="*/ 6 w 12"/>
                  <a:gd name="T13" fmla="*/ 6 h 12"/>
                  <a:gd name="T14" fmla="*/ 9 w 12"/>
                  <a:gd name="T15" fmla="*/ 6 h 12"/>
                  <a:gd name="T16" fmla="*/ 6 w 12"/>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6" y="12"/>
                    </a:moveTo>
                    <a:cubicBezTo>
                      <a:pt x="3" y="12"/>
                      <a:pt x="0" y="9"/>
                      <a:pt x="0" y="6"/>
                    </a:cubicBezTo>
                    <a:cubicBezTo>
                      <a:pt x="0" y="3"/>
                      <a:pt x="3" y="0"/>
                      <a:pt x="6" y="0"/>
                    </a:cubicBezTo>
                    <a:cubicBezTo>
                      <a:pt x="9" y="0"/>
                      <a:pt x="12" y="3"/>
                      <a:pt x="12" y="6"/>
                    </a:cubicBezTo>
                    <a:cubicBezTo>
                      <a:pt x="12" y="9"/>
                      <a:pt x="9" y="12"/>
                      <a:pt x="6" y="12"/>
                    </a:cubicBezTo>
                    <a:close/>
                    <a:moveTo>
                      <a:pt x="6" y="6"/>
                    </a:moveTo>
                    <a:cubicBezTo>
                      <a:pt x="6" y="6"/>
                      <a:pt x="6" y="6"/>
                      <a:pt x="6" y="6"/>
                    </a:cubicBezTo>
                    <a:cubicBezTo>
                      <a:pt x="9" y="6"/>
                      <a:pt x="9" y="6"/>
                      <a:pt x="9" y="6"/>
                    </a:cubicBezTo>
                    <a:lnTo>
                      <a:pt x="6" y="6"/>
                    </a:lnTo>
                    <a:close/>
                  </a:path>
                </a:pathLst>
              </a:cu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10" name="Grupp 9">
              <a:extLst>
                <a:ext uri="{FF2B5EF4-FFF2-40B4-BE49-F238E27FC236}">
                  <a16:creationId xmlns:a16="http://schemas.microsoft.com/office/drawing/2014/main" id="{0A1866B1-DC05-0FE7-147C-3367D4112FD8}"/>
                </a:ext>
              </a:extLst>
            </p:cNvPr>
            <p:cNvGrpSpPr/>
            <p:nvPr/>
          </p:nvGrpSpPr>
          <p:grpSpPr>
            <a:xfrm>
              <a:off x="8704788" y="3541018"/>
              <a:ext cx="443898" cy="235646"/>
              <a:chOff x="7032104" y="646221"/>
              <a:chExt cx="585120" cy="299303"/>
            </a:xfrm>
            <a:solidFill>
              <a:schemeClr val="accent3"/>
            </a:solidFill>
          </p:grpSpPr>
          <p:grpSp>
            <p:nvGrpSpPr>
              <p:cNvPr id="11" name="Group 41">
                <a:extLst>
                  <a:ext uri="{FF2B5EF4-FFF2-40B4-BE49-F238E27FC236}">
                    <a16:creationId xmlns:a16="http://schemas.microsoft.com/office/drawing/2014/main" id="{6ACB52FE-9449-16D1-C06F-089C0920C0D8}"/>
                  </a:ext>
                </a:extLst>
              </p:cNvPr>
              <p:cNvGrpSpPr>
                <a:grpSpLocks noChangeAspect="1"/>
              </p:cNvGrpSpPr>
              <p:nvPr/>
            </p:nvGrpSpPr>
            <p:grpSpPr bwMode="auto">
              <a:xfrm>
                <a:off x="7032104" y="646221"/>
                <a:ext cx="279992" cy="299303"/>
                <a:chOff x="606" y="1354"/>
                <a:chExt cx="203" cy="217"/>
              </a:xfrm>
              <a:grpFill/>
            </p:grpSpPr>
            <p:sp>
              <p:nvSpPr>
                <p:cNvPr id="15" name="Freeform 42">
                  <a:extLst>
                    <a:ext uri="{FF2B5EF4-FFF2-40B4-BE49-F238E27FC236}">
                      <a16:creationId xmlns:a16="http://schemas.microsoft.com/office/drawing/2014/main" id="{85ACBF00-C7A5-DB8F-FF54-16E89EB358F7}"/>
                    </a:ext>
                  </a:extLst>
                </p:cNvPr>
                <p:cNvSpPr>
                  <a:spLocks noEditPoints="1"/>
                </p:cNvSpPr>
                <p:nvPr/>
              </p:nvSpPr>
              <p:spPr bwMode="auto">
                <a:xfrm>
                  <a:off x="641" y="1354"/>
                  <a:ext cx="133" cy="133"/>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6 h 41"/>
                    <a:gd name="T12" fmla="*/ 6 w 41"/>
                    <a:gd name="T13" fmla="*/ 21 h 41"/>
                    <a:gd name="T14" fmla="*/ 20 w 41"/>
                    <a:gd name="T15" fmla="*/ 35 h 41"/>
                    <a:gd name="T16" fmla="*/ 35 w 41"/>
                    <a:gd name="T17" fmla="*/ 21 h 41"/>
                    <a:gd name="T18" fmla="*/ 20 w 41"/>
                    <a:gd name="T19"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6"/>
                      </a:moveTo>
                      <a:cubicBezTo>
                        <a:pt x="12" y="6"/>
                        <a:pt x="6" y="13"/>
                        <a:pt x="6" y="21"/>
                      </a:cubicBezTo>
                      <a:cubicBezTo>
                        <a:pt x="6" y="29"/>
                        <a:pt x="12" y="35"/>
                        <a:pt x="20" y="35"/>
                      </a:cubicBezTo>
                      <a:cubicBezTo>
                        <a:pt x="29" y="35"/>
                        <a:pt x="35" y="29"/>
                        <a:pt x="35" y="21"/>
                      </a:cubicBezTo>
                      <a:cubicBezTo>
                        <a:pt x="35" y="13"/>
                        <a:pt x="29" y="6"/>
                        <a:pt x="20" y="6"/>
                      </a:cubicBezTo>
                      <a:close/>
                    </a:path>
                  </a:pathLst>
                </a:cu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16" name="Freeform 43">
                  <a:extLst>
                    <a:ext uri="{FF2B5EF4-FFF2-40B4-BE49-F238E27FC236}">
                      <a16:creationId xmlns:a16="http://schemas.microsoft.com/office/drawing/2014/main" id="{170D42AA-3D80-C818-D343-C1D02F0F3FE8}"/>
                    </a:ext>
                  </a:extLst>
                </p:cNvPr>
                <p:cNvSpPr>
                  <a:spLocks/>
                </p:cNvSpPr>
                <p:nvPr/>
              </p:nvSpPr>
              <p:spPr bwMode="auto">
                <a:xfrm>
                  <a:off x="606" y="1467"/>
                  <a:ext cx="203" cy="104"/>
                </a:xfrm>
                <a:custGeom>
                  <a:avLst/>
                  <a:gdLst>
                    <a:gd name="T0" fmla="*/ 63 w 63"/>
                    <a:gd name="T1" fmla="*/ 32 h 32"/>
                    <a:gd name="T2" fmla="*/ 57 w 63"/>
                    <a:gd name="T3" fmla="*/ 32 h 32"/>
                    <a:gd name="T4" fmla="*/ 31 w 63"/>
                    <a:gd name="T5" fmla="*/ 6 h 32"/>
                    <a:gd name="T6" fmla="*/ 6 w 63"/>
                    <a:gd name="T7" fmla="*/ 32 h 32"/>
                    <a:gd name="T8" fmla="*/ 0 w 63"/>
                    <a:gd name="T9" fmla="*/ 32 h 32"/>
                    <a:gd name="T10" fmla="*/ 31 w 63"/>
                    <a:gd name="T11" fmla="*/ 0 h 32"/>
                    <a:gd name="T12" fmla="*/ 63 w 63"/>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63" h="32">
                      <a:moveTo>
                        <a:pt x="63" y="32"/>
                      </a:moveTo>
                      <a:cubicBezTo>
                        <a:pt x="57" y="32"/>
                        <a:pt x="57" y="32"/>
                        <a:pt x="57" y="32"/>
                      </a:cubicBezTo>
                      <a:cubicBezTo>
                        <a:pt x="57" y="18"/>
                        <a:pt x="46" y="6"/>
                        <a:pt x="31" y="6"/>
                      </a:cubicBezTo>
                      <a:cubicBezTo>
                        <a:pt x="17" y="6"/>
                        <a:pt x="6" y="18"/>
                        <a:pt x="6" y="32"/>
                      </a:cubicBezTo>
                      <a:cubicBezTo>
                        <a:pt x="0" y="32"/>
                        <a:pt x="0" y="32"/>
                        <a:pt x="0" y="32"/>
                      </a:cubicBezTo>
                      <a:cubicBezTo>
                        <a:pt x="0" y="15"/>
                        <a:pt x="14" y="0"/>
                        <a:pt x="31" y="0"/>
                      </a:cubicBezTo>
                      <a:cubicBezTo>
                        <a:pt x="49" y="0"/>
                        <a:pt x="63" y="15"/>
                        <a:pt x="63" y="32"/>
                      </a:cubicBezTo>
                      <a:close/>
                    </a:path>
                  </a:pathLst>
                </a:cu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grpSp>
          <p:grpSp>
            <p:nvGrpSpPr>
              <p:cNvPr id="12" name="Group 41">
                <a:extLst>
                  <a:ext uri="{FF2B5EF4-FFF2-40B4-BE49-F238E27FC236}">
                    <a16:creationId xmlns:a16="http://schemas.microsoft.com/office/drawing/2014/main" id="{D99477A5-997A-5360-D1C7-78FD32BE2F1F}"/>
                  </a:ext>
                </a:extLst>
              </p:cNvPr>
              <p:cNvGrpSpPr>
                <a:grpSpLocks noChangeAspect="1"/>
              </p:cNvGrpSpPr>
              <p:nvPr/>
            </p:nvGrpSpPr>
            <p:grpSpPr bwMode="auto">
              <a:xfrm>
                <a:off x="7337232" y="646221"/>
                <a:ext cx="279992" cy="299303"/>
                <a:chOff x="606" y="1354"/>
                <a:chExt cx="203" cy="217"/>
              </a:xfrm>
              <a:grpFill/>
            </p:grpSpPr>
            <p:sp>
              <p:nvSpPr>
                <p:cNvPr id="13" name="Freeform 42">
                  <a:extLst>
                    <a:ext uri="{FF2B5EF4-FFF2-40B4-BE49-F238E27FC236}">
                      <a16:creationId xmlns:a16="http://schemas.microsoft.com/office/drawing/2014/main" id="{76DCDDCE-8947-F816-BE40-5E3A85EF1C0D}"/>
                    </a:ext>
                  </a:extLst>
                </p:cNvPr>
                <p:cNvSpPr>
                  <a:spLocks noEditPoints="1"/>
                </p:cNvSpPr>
                <p:nvPr/>
              </p:nvSpPr>
              <p:spPr bwMode="auto">
                <a:xfrm>
                  <a:off x="641" y="1354"/>
                  <a:ext cx="133" cy="133"/>
                </a:xfrm>
                <a:custGeom>
                  <a:avLst/>
                  <a:gdLst>
                    <a:gd name="T0" fmla="*/ 20 w 41"/>
                    <a:gd name="T1" fmla="*/ 41 h 41"/>
                    <a:gd name="T2" fmla="*/ 0 w 41"/>
                    <a:gd name="T3" fmla="*/ 21 h 41"/>
                    <a:gd name="T4" fmla="*/ 20 w 41"/>
                    <a:gd name="T5" fmla="*/ 0 h 41"/>
                    <a:gd name="T6" fmla="*/ 41 w 41"/>
                    <a:gd name="T7" fmla="*/ 21 h 41"/>
                    <a:gd name="T8" fmla="*/ 20 w 41"/>
                    <a:gd name="T9" fmla="*/ 41 h 41"/>
                    <a:gd name="T10" fmla="*/ 20 w 41"/>
                    <a:gd name="T11" fmla="*/ 6 h 41"/>
                    <a:gd name="T12" fmla="*/ 6 w 41"/>
                    <a:gd name="T13" fmla="*/ 21 h 41"/>
                    <a:gd name="T14" fmla="*/ 20 w 41"/>
                    <a:gd name="T15" fmla="*/ 35 h 41"/>
                    <a:gd name="T16" fmla="*/ 35 w 41"/>
                    <a:gd name="T17" fmla="*/ 21 h 41"/>
                    <a:gd name="T18" fmla="*/ 20 w 41"/>
                    <a:gd name="T19"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1">
                      <a:moveTo>
                        <a:pt x="20" y="41"/>
                      </a:moveTo>
                      <a:cubicBezTo>
                        <a:pt x="9" y="41"/>
                        <a:pt x="0" y="32"/>
                        <a:pt x="0" y="21"/>
                      </a:cubicBezTo>
                      <a:cubicBezTo>
                        <a:pt x="0" y="9"/>
                        <a:pt x="9" y="0"/>
                        <a:pt x="20" y="0"/>
                      </a:cubicBezTo>
                      <a:cubicBezTo>
                        <a:pt x="32" y="0"/>
                        <a:pt x="41" y="9"/>
                        <a:pt x="41" y="21"/>
                      </a:cubicBezTo>
                      <a:cubicBezTo>
                        <a:pt x="41" y="32"/>
                        <a:pt x="32" y="41"/>
                        <a:pt x="20" y="41"/>
                      </a:cubicBezTo>
                      <a:close/>
                      <a:moveTo>
                        <a:pt x="20" y="6"/>
                      </a:moveTo>
                      <a:cubicBezTo>
                        <a:pt x="12" y="6"/>
                        <a:pt x="6" y="13"/>
                        <a:pt x="6" y="21"/>
                      </a:cubicBezTo>
                      <a:cubicBezTo>
                        <a:pt x="6" y="29"/>
                        <a:pt x="12" y="35"/>
                        <a:pt x="20" y="35"/>
                      </a:cubicBezTo>
                      <a:cubicBezTo>
                        <a:pt x="29" y="35"/>
                        <a:pt x="35" y="29"/>
                        <a:pt x="35" y="21"/>
                      </a:cubicBezTo>
                      <a:cubicBezTo>
                        <a:pt x="35" y="13"/>
                        <a:pt x="29" y="6"/>
                        <a:pt x="20" y="6"/>
                      </a:cubicBezTo>
                      <a:close/>
                    </a:path>
                  </a:pathLst>
                </a:cu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sp>
              <p:nvSpPr>
                <p:cNvPr id="14" name="Freeform 43">
                  <a:extLst>
                    <a:ext uri="{FF2B5EF4-FFF2-40B4-BE49-F238E27FC236}">
                      <a16:creationId xmlns:a16="http://schemas.microsoft.com/office/drawing/2014/main" id="{33BF05FA-8733-0EDC-D78B-5A66A49E5D9B}"/>
                    </a:ext>
                  </a:extLst>
                </p:cNvPr>
                <p:cNvSpPr>
                  <a:spLocks/>
                </p:cNvSpPr>
                <p:nvPr/>
              </p:nvSpPr>
              <p:spPr bwMode="auto">
                <a:xfrm>
                  <a:off x="606" y="1467"/>
                  <a:ext cx="203" cy="104"/>
                </a:xfrm>
                <a:custGeom>
                  <a:avLst/>
                  <a:gdLst>
                    <a:gd name="T0" fmla="*/ 63 w 63"/>
                    <a:gd name="T1" fmla="*/ 32 h 32"/>
                    <a:gd name="T2" fmla="*/ 57 w 63"/>
                    <a:gd name="T3" fmla="*/ 32 h 32"/>
                    <a:gd name="T4" fmla="*/ 31 w 63"/>
                    <a:gd name="T5" fmla="*/ 6 h 32"/>
                    <a:gd name="T6" fmla="*/ 6 w 63"/>
                    <a:gd name="T7" fmla="*/ 32 h 32"/>
                    <a:gd name="T8" fmla="*/ 0 w 63"/>
                    <a:gd name="T9" fmla="*/ 32 h 32"/>
                    <a:gd name="T10" fmla="*/ 31 w 63"/>
                    <a:gd name="T11" fmla="*/ 0 h 32"/>
                    <a:gd name="T12" fmla="*/ 63 w 63"/>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63" h="32">
                      <a:moveTo>
                        <a:pt x="63" y="32"/>
                      </a:moveTo>
                      <a:cubicBezTo>
                        <a:pt x="57" y="32"/>
                        <a:pt x="57" y="32"/>
                        <a:pt x="57" y="32"/>
                      </a:cubicBezTo>
                      <a:cubicBezTo>
                        <a:pt x="57" y="18"/>
                        <a:pt x="46" y="6"/>
                        <a:pt x="31" y="6"/>
                      </a:cubicBezTo>
                      <a:cubicBezTo>
                        <a:pt x="17" y="6"/>
                        <a:pt x="6" y="18"/>
                        <a:pt x="6" y="32"/>
                      </a:cubicBezTo>
                      <a:cubicBezTo>
                        <a:pt x="0" y="32"/>
                        <a:pt x="0" y="32"/>
                        <a:pt x="0" y="32"/>
                      </a:cubicBezTo>
                      <a:cubicBezTo>
                        <a:pt x="0" y="15"/>
                        <a:pt x="14" y="0"/>
                        <a:pt x="31" y="0"/>
                      </a:cubicBezTo>
                      <a:cubicBezTo>
                        <a:pt x="49" y="0"/>
                        <a:pt x="63" y="15"/>
                        <a:pt x="63" y="32"/>
                      </a:cubicBezTo>
                      <a:close/>
                    </a:path>
                  </a:pathLst>
                </a:custGeom>
                <a:grpFill/>
                <a:ln w="9525">
                  <a:solidFill>
                    <a:schemeClr val="accent3"/>
                  </a:solidFill>
                  <a:round/>
                  <a:headEnd/>
                  <a:tailEnd/>
                </a:ln>
              </p:spPr>
              <p:txBody>
                <a:bodyPr vert="horz" wrap="square" lIns="91440" tIns="45720" rIns="91440" bIns="45720" numCol="1" anchor="t" anchorCtr="0" compatLnSpc="1">
                  <a:prstTxWarp prst="textNoShape">
                    <a:avLst/>
                  </a:prstTxWarp>
                </a:bodyPr>
                <a:lstStyle/>
                <a:p>
                  <a:endParaRPr lang="sv-SE"/>
                </a:p>
              </p:txBody>
            </p:sp>
          </p:grpSp>
        </p:grpSp>
      </p:grpSp>
    </p:spTree>
    <p:extLst>
      <p:ext uri="{BB962C8B-B14F-4D97-AF65-F5344CB8AC3E}">
        <p14:creationId xmlns:p14="http://schemas.microsoft.com/office/powerpoint/2010/main" val="2403527263"/>
      </p:ext>
    </p:extLst>
  </p:cSld>
  <p:clrMapOvr>
    <a:masterClrMapping/>
  </p:clrMapOvr>
</p:sld>
</file>

<file path=ppt/theme/theme1.xml><?xml version="1.0" encoding="utf-8"?>
<a:theme xmlns:a="http://schemas.openxmlformats.org/drawingml/2006/main" name="Kronofogden grön">
  <a:themeElements>
    <a:clrScheme name="Kronofogden PP">
      <a:dk1>
        <a:sysClr val="windowText" lastClr="000000"/>
      </a:dk1>
      <a:lt1>
        <a:sysClr val="window" lastClr="FFFFFF"/>
      </a:lt1>
      <a:dk2>
        <a:srgbClr val="999900"/>
      </a:dk2>
      <a:lt2>
        <a:srgbClr val="EEECE1"/>
      </a:lt2>
      <a:accent1>
        <a:srgbClr val="999900"/>
      </a:accent1>
      <a:accent2>
        <a:srgbClr val="B9003C"/>
      </a:accent2>
      <a:accent3>
        <a:srgbClr val="006769"/>
      </a:accent3>
      <a:accent4>
        <a:srgbClr val="DD9128"/>
      </a:accent4>
      <a:accent5>
        <a:srgbClr val="641E3C"/>
      </a:accent5>
      <a:accent6>
        <a:srgbClr val="6B6B5B"/>
      </a:accent6>
      <a:hlink>
        <a:srgbClr val="B9003C"/>
      </a:hlink>
      <a:folHlink>
        <a:srgbClr val="6B6B5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potx" id="{6406A42B-3574-46D7-BC9F-100B092C703C}" vid="{725AAC99-34ED-4982-8DBE-E4660B03C80D}"/>
    </a:ext>
  </a:extLst>
</a:theme>
</file>

<file path=ppt/theme/theme2.xml><?xml version="1.0" encoding="utf-8"?>
<a:theme xmlns:a="http://schemas.openxmlformats.org/drawingml/2006/main" name="Kronofogden grå">
  <a:themeElements>
    <a:clrScheme name="Kronofogden PP">
      <a:dk1>
        <a:sysClr val="windowText" lastClr="000000"/>
      </a:dk1>
      <a:lt1>
        <a:sysClr val="window" lastClr="FFFFFF"/>
      </a:lt1>
      <a:dk2>
        <a:srgbClr val="999900"/>
      </a:dk2>
      <a:lt2>
        <a:srgbClr val="EEECE1"/>
      </a:lt2>
      <a:accent1>
        <a:srgbClr val="999900"/>
      </a:accent1>
      <a:accent2>
        <a:srgbClr val="B9003C"/>
      </a:accent2>
      <a:accent3>
        <a:srgbClr val="006769"/>
      </a:accent3>
      <a:accent4>
        <a:srgbClr val="DD9128"/>
      </a:accent4>
      <a:accent5>
        <a:srgbClr val="641E3C"/>
      </a:accent5>
      <a:accent6>
        <a:srgbClr val="6B6B5B"/>
      </a:accent6>
      <a:hlink>
        <a:srgbClr val="B9003C"/>
      </a:hlink>
      <a:folHlink>
        <a:srgbClr val="6B6B5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potx" id="{6406A42B-3574-46D7-BC9F-100B092C703C}" vid="{CA98E5BB-5633-4F58-BE01-786BA189097E}"/>
    </a:ext>
  </a:extLst>
</a:theme>
</file>

<file path=ppt/theme/theme3.xml><?xml version="1.0" encoding="utf-8"?>
<a:theme xmlns:a="http://schemas.openxmlformats.org/drawingml/2006/main" name="Kronofogden blå">
  <a:themeElements>
    <a:clrScheme name="Kronofogden PP">
      <a:dk1>
        <a:sysClr val="windowText" lastClr="000000"/>
      </a:dk1>
      <a:lt1>
        <a:sysClr val="window" lastClr="FFFFFF"/>
      </a:lt1>
      <a:dk2>
        <a:srgbClr val="999900"/>
      </a:dk2>
      <a:lt2>
        <a:srgbClr val="EEECE1"/>
      </a:lt2>
      <a:accent1>
        <a:srgbClr val="999900"/>
      </a:accent1>
      <a:accent2>
        <a:srgbClr val="B9003C"/>
      </a:accent2>
      <a:accent3>
        <a:srgbClr val="006769"/>
      </a:accent3>
      <a:accent4>
        <a:srgbClr val="DD9128"/>
      </a:accent4>
      <a:accent5>
        <a:srgbClr val="641E3C"/>
      </a:accent5>
      <a:accent6>
        <a:srgbClr val="6B6B5B"/>
      </a:accent6>
      <a:hlink>
        <a:srgbClr val="B9003C"/>
      </a:hlink>
      <a:folHlink>
        <a:srgbClr val="6B6B5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potx" id="{6406A42B-3574-46D7-BC9F-100B092C703C}" vid="{67BCC552-79EE-4BB6-934E-FD91A74F4585}"/>
    </a:ext>
  </a:extLst>
</a:theme>
</file>

<file path=ppt/theme/theme4.xml><?xml version="1.0" encoding="utf-8"?>
<a:theme xmlns:a="http://schemas.openxmlformats.org/drawingml/2006/main" name="Kronofogden gul">
  <a:themeElements>
    <a:clrScheme name="Kronofogden PP">
      <a:dk1>
        <a:sysClr val="windowText" lastClr="000000"/>
      </a:dk1>
      <a:lt1>
        <a:sysClr val="window" lastClr="FFFFFF"/>
      </a:lt1>
      <a:dk2>
        <a:srgbClr val="999900"/>
      </a:dk2>
      <a:lt2>
        <a:srgbClr val="EEECE1"/>
      </a:lt2>
      <a:accent1>
        <a:srgbClr val="999900"/>
      </a:accent1>
      <a:accent2>
        <a:srgbClr val="B9003C"/>
      </a:accent2>
      <a:accent3>
        <a:srgbClr val="006769"/>
      </a:accent3>
      <a:accent4>
        <a:srgbClr val="DD9128"/>
      </a:accent4>
      <a:accent5>
        <a:srgbClr val="641E3C"/>
      </a:accent5>
      <a:accent6>
        <a:srgbClr val="6B6B5B"/>
      </a:accent6>
      <a:hlink>
        <a:srgbClr val="B9003C"/>
      </a:hlink>
      <a:folHlink>
        <a:srgbClr val="6B6B5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potx" id="{6406A42B-3574-46D7-BC9F-100B092C703C}" vid="{E768DDC2-30B8-44C6-9804-D07373D18404}"/>
    </a:ext>
  </a:extLst>
</a:theme>
</file>

<file path=ppt/theme/theme5.xml><?xml version="1.0" encoding="utf-8"?>
<a:theme xmlns:a="http://schemas.openxmlformats.org/drawingml/2006/main" name="Kronofogden lila">
  <a:themeElements>
    <a:clrScheme name="Kronofogden PP">
      <a:dk1>
        <a:sysClr val="windowText" lastClr="000000"/>
      </a:dk1>
      <a:lt1>
        <a:sysClr val="window" lastClr="FFFFFF"/>
      </a:lt1>
      <a:dk2>
        <a:srgbClr val="999900"/>
      </a:dk2>
      <a:lt2>
        <a:srgbClr val="EEECE1"/>
      </a:lt2>
      <a:accent1>
        <a:srgbClr val="999900"/>
      </a:accent1>
      <a:accent2>
        <a:srgbClr val="B9003C"/>
      </a:accent2>
      <a:accent3>
        <a:srgbClr val="006769"/>
      </a:accent3>
      <a:accent4>
        <a:srgbClr val="DD9128"/>
      </a:accent4>
      <a:accent5>
        <a:srgbClr val="641E3C"/>
      </a:accent5>
      <a:accent6>
        <a:srgbClr val="6B6B5B"/>
      </a:accent6>
      <a:hlink>
        <a:srgbClr val="B9003C"/>
      </a:hlink>
      <a:folHlink>
        <a:srgbClr val="6B6B5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potx" id="{6406A42B-3574-46D7-BC9F-100B092C703C}" vid="{20DF3734-CD33-4DD8-954D-226C86A8DAD5}"/>
    </a:ext>
  </a:extLst>
</a:theme>
</file>

<file path=ppt/theme/theme6.xml><?xml version="1.0" encoding="utf-8"?>
<a:theme xmlns:a="http://schemas.openxmlformats.org/drawingml/2006/main" name="Kronofogden röd">
  <a:themeElements>
    <a:clrScheme name="Kronofogden PP">
      <a:dk1>
        <a:sysClr val="windowText" lastClr="000000"/>
      </a:dk1>
      <a:lt1>
        <a:sysClr val="window" lastClr="FFFFFF"/>
      </a:lt1>
      <a:dk2>
        <a:srgbClr val="999900"/>
      </a:dk2>
      <a:lt2>
        <a:srgbClr val="EEECE1"/>
      </a:lt2>
      <a:accent1>
        <a:srgbClr val="999900"/>
      </a:accent1>
      <a:accent2>
        <a:srgbClr val="B9003C"/>
      </a:accent2>
      <a:accent3>
        <a:srgbClr val="006769"/>
      </a:accent3>
      <a:accent4>
        <a:srgbClr val="DD9128"/>
      </a:accent4>
      <a:accent5>
        <a:srgbClr val="641E3C"/>
      </a:accent5>
      <a:accent6>
        <a:srgbClr val="6B6B5B"/>
      </a:accent6>
      <a:hlink>
        <a:srgbClr val="B9003C"/>
      </a:hlink>
      <a:folHlink>
        <a:srgbClr val="6B6B5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potx" id="{6406A42B-3574-46D7-BC9F-100B092C703C}" vid="{1638D369-29D2-4B97-A2A1-270189F8E6C3}"/>
    </a:ext>
  </a:extLst>
</a:theme>
</file>

<file path=ppt/theme/theme7.xml><?xml version="1.0" encoding="utf-8"?>
<a:theme xmlns:a="http://schemas.openxmlformats.org/drawingml/2006/main" name="Övrigt">
  <a:themeElements>
    <a:clrScheme name="Kronofogden PP">
      <a:dk1>
        <a:sysClr val="windowText" lastClr="000000"/>
      </a:dk1>
      <a:lt1>
        <a:sysClr val="window" lastClr="FFFFFF"/>
      </a:lt1>
      <a:dk2>
        <a:srgbClr val="999900"/>
      </a:dk2>
      <a:lt2>
        <a:srgbClr val="EEECE1"/>
      </a:lt2>
      <a:accent1>
        <a:srgbClr val="999900"/>
      </a:accent1>
      <a:accent2>
        <a:srgbClr val="B9003C"/>
      </a:accent2>
      <a:accent3>
        <a:srgbClr val="006769"/>
      </a:accent3>
      <a:accent4>
        <a:srgbClr val="DD9128"/>
      </a:accent4>
      <a:accent5>
        <a:srgbClr val="641E3C"/>
      </a:accent5>
      <a:accent6>
        <a:srgbClr val="6B6B5B"/>
      </a:accent6>
      <a:hlink>
        <a:srgbClr val="B9003C"/>
      </a:hlink>
      <a:folHlink>
        <a:srgbClr val="6B6B5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potx" id="{6406A42B-3574-46D7-BC9F-100B092C703C}" vid="{F6A17EEC-0745-4590-A3B1-101EAB77079B}"/>
    </a:ext>
  </a:extLst>
</a:theme>
</file>

<file path=ppt/theme/theme8.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0D066DC8B7682249AA6FCB1BB2A7BA55" ma:contentTypeVersion="18" ma:contentTypeDescription="Skapa ett nytt dokument." ma:contentTypeScope="" ma:versionID="df2b492d3887a0ef842f2496e485c25d">
  <xsd:schema xmlns:xsd="http://www.w3.org/2001/XMLSchema" xmlns:xs="http://www.w3.org/2001/XMLSchema" xmlns:p="http://schemas.microsoft.com/office/2006/metadata/properties" xmlns:ns2="ee26d839-0554-4b47-92aa-505a35303917" xmlns:ns3="c73c9021-088c-483d-9585-042422f92012" targetNamespace="http://schemas.microsoft.com/office/2006/metadata/properties" ma:root="true" ma:fieldsID="6265b859a327502c663f707f65f6dae9" ns2:_="" ns3:_="">
    <xsd:import namespace="ee26d839-0554-4b47-92aa-505a35303917"/>
    <xsd:import namespace="c73c9021-088c-483d-9585-042422f9201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26d839-0554-4b47-92aa-505a353039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Bildmarkeringar" ma:readOnly="false" ma:fieldId="{5cf76f15-5ced-4ddc-b409-7134ff3c332f}" ma:taxonomyMulti="true" ma:sspId="d3c7fb2e-5125-477d-966a-cece699c2b1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73c9021-088c-483d-9585-042422f92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4f724734-43c4-48b2-9ddc-daff0bd785b1}" ma:internalName="TaxCatchAll" ma:showField="CatchAllData" ma:web="c73c9021-088c-483d-9585-042422f92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e26d839-0554-4b47-92aa-505a35303917">
      <Terms xmlns="http://schemas.microsoft.com/office/infopath/2007/PartnerControls"/>
    </lcf76f155ced4ddcb4097134ff3c332f>
    <TaxCatchAll xmlns="c73c9021-088c-483d-9585-042422f92012" xsi:nil="true"/>
  </documentManagement>
</p:properties>
</file>

<file path=customXml/itemProps1.xml><?xml version="1.0" encoding="utf-8"?>
<ds:datastoreItem xmlns:ds="http://schemas.openxmlformats.org/officeDocument/2006/customXml" ds:itemID="{71258840-6ED3-4031-B987-A73CCBB4636C}"/>
</file>

<file path=customXml/itemProps2.xml><?xml version="1.0" encoding="utf-8"?>
<ds:datastoreItem xmlns:ds="http://schemas.openxmlformats.org/officeDocument/2006/customXml" ds:itemID="{AA6221D9-D03E-4707-9525-461C08ADA286}"/>
</file>

<file path=customXml/itemProps3.xml><?xml version="1.0" encoding="utf-8"?>
<ds:datastoreItem xmlns:ds="http://schemas.openxmlformats.org/officeDocument/2006/customXml" ds:itemID="{408AAC87-5127-45C2-AAEC-AEFF945980B3}"/>
</file>

<file path=docProps/app.xml><?xml version="1.0" encoding="utf-8"?>
<Properties xmlns="http://schemas.openxmlformats.org/officeDocument/2006/extended-properties" xmlns:vt="http://schemas.openxmlformats.org/officeDocument/2006/docPropsVTypes">
  <Template>blank</Template>
  <TotalTime>2704</TotalTime>
  <Words>4223</Words>
  <Application>Microsoft Office PowerPoint</Application>
  <PresentationFormat>Bredbild</PresentationFormat>
  <Paragraphs>410</Paragraphs>
  <Slides>40</Slides>
  <Notes>11</Notes>
  <HiddenSlides>0</HiddenSlides>
  <MMClips>0</MMClips>
  <ScaleCrop>false</ScaleCrop>
  <HeadingPairs>
    <vt:vector size="6" baseType="variant">
      <vt:variant>
        <vt:lpstr>Använt teckensnitt</vt:lpstr>
      </vt:variant>
      <vt:variant>
        <vt:i4>7</vt:i4>
      </vt:variant>
      <vt:variant>
        <vt:lpstr>Tema</vt:lpstr>
      </vt:variant>
      <vt:variant>
        <vt:i4>7</vt:i4>
      </vt:variant>
      <vt:variant>
        <vt:lpstr>Bildrubriker</vt:lpstr>
      </vt:variant>
      <vt:variant>
        <vt:i4>40</vt:i4>
      </vt:variant>
    </vt:vector>
  </HeadingPairs>
  <TitlesOfParts>
    <vt:vector size="54" baseType="lpstr">
      <vt:lpstr>Aptos</vt:lpstr>
      <vt:lpstr>Arial</vt:lpstr>
      <vt:lpstr>Bradley Hand ITC</vt:lpstr>
      <vt:lpstr>Calibri</vt:lpstr>
      <vt:lpstr>Symbol</vt:lpstr>
      <vt:lpstr>Times New Roman</vt:lpstr>
      <vt:lpstr>Wingdings</vt:lpstr>
      <vt:lpstr>Kronofogden grön</vt:lpstr>
      <vt:lpstr>Kronofogden grå</vt:lpstr>
      <vt:lpstr>Kronofogden blå</vt:lpstr>
      <vt:lpstr>Kronofogden gul</vt:lpstr>
      <vt:lpstr>Kronofogden lila</vt:lpstr>
      <vt:lpstr>Kronofogden röd</vt:lpstr>
      <vt:lpstr>Övrigt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Manager/>
  <Company>Kronofogden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Madeleine Ovent</dc:creator>
  <cp:lastModifiedBy>Marita Stureson</cp:lastModifiedBy>
  <cp:revision>120</cp:revision>
  <dcterms:created xsi:type="dcterms:W3CDTF">2026-03-09T09:43:53Z</dcterms:created>
  <dcterms:modified xsi:type="dcterms:W3CDTF">2026-04-16T14:05:49Z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0x0101000D066DC8B7682249AA6FCB1BB2A7BA55</vt:lpwstr>
  </property>
</Properties>
</file>