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diagrams/data2.xml" ContentType="application/vnd.openxmlformats-officedocument.drawingml.diagramData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harts/chart9.xml" ContentType="application/vnd.openxmlformats-officedocument.drawingml.char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8.xml" ContentType="application/vnd.openxmlformats-officedocument.drawingml.chart+xml"/>
  <Override PartName="/ppt/charts/style9.xml" ContentType="application/vnd.ms-office.chartstyle+xml"/>
  <Override PartName="/ppt/charts/colors8.xml" ContentType="application/vnd.ms-office.chartcolorstyl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charts/colors7.xml" ContentType="application/vnd.ms-office.chartcolorstyle+xml"/>
  <Override PartName="/ppt/charts/style7.xml" ContentType="application/vnd.ms-office.chartstyle+xml"/>
  <Override PartName="/ppt/charts/chart7.xml" ContentType="application/vnd.openxmlformats-officedocument.drawingml.chart+xml"/>
  <Override PartName="/ppt/charts/colors6.xml" ContentType="application/vnd.ms-office.chartcolorstyle+xml"/>
  <Override PartName="/ppt/charts/style6.xml" ContentType="application/vnd.ms-office.chartstyle+xml"/>
  <Override PartName="/ppt/charts/chart6.xml" ContentType="application/vnd.openxmlformats-officedocument.drawingml.chart+xml"/>
  <Override PartName="/ppt/charts/colors5.xml" ContentType="application/vnd.ms-office.chartcolorstyle+xml"/>
  <Override PartName="/ppt/charts/style5.xml" ContentType="application/vnd.ms-office.chartstyle+xml"/>
  <Override PartName="/ppt/charts/chart5.xml" ContentType="application/vnd.openxmlformats-officedocument.drawingml.chart+xml"/>
  <Override PartName="/ppt/charts/colors4.xml" ContentType="application/vnd.ms-office.chartcolorstyle+xml"/>
  <Override PartName="/ppt/charts/style4.xml" ContentType="application/vnd.ms-office.chartstyle+xml"/>
  <Override PartName="/ppt/charts/chart4.xml" ContentType="application/vnd.openxmlformats-officedocument.drawingml.chart+xml"/>
  <Override PartName="/ppt/charts/colors3.xml" ContentType="application/vnd.ms-office.chartcolorstyle+xml"/>
  <Override PartName="/ppt/diagrams/drawing1.xml" ContentType="application/vnd.ms-office.drawingml.diagramDrawing+xml"/>
  <Override PartName="/ppt/charts/colors9.xml" ContentType="application/vnd.ms-office.chartcolorstyle+xml"/>
  <Override PartName="/ppt/charts/style8.xml" ContentType="application/vnd.ms-office.chartstyle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charts/style3.xml" ContentType="application/vnd.ms-office.chartstyle+xml"/>
  <Override PartName="/ppt/diagrams/drawing2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9" r:id="rId2"/>
    <p:sldMasterId id="2147483694" r:id="rId3"/>
    <p:sldMasterId id="2147483704" r:id="rId4"/>
    <p:sldMasterId id="2147483716" r:id="rId5"/>
    <p:sldMasterId id="2147483726" r:id="rId6"/>
    <p:sldMasterId id="2147483738" r:id="rId7"/>
  </p:sldMasterIdLst>
  <p:notesMasterIdLst>
    <p:notesMasterId r:id="rId23"/>
  </p:notesMasterIdLst>
  <p:handoutMasterIdLst>
    <p:handoutMasterId r:id="rId24"/>
  </p:handoutMasterIdLst>
  <p:sldIdLst>
    <p:sldId id="256" r:id="rId8"/>
    <p:sldId id="298" r:id="rId9"/>
    <p:sldId id="259" r:id="rId10"/>
    <p:sldId id="293" r:id="rId11"/>
    <p:sldId id="296" r:id="rId12"/>
    <p:sldId id="297" r:id="rId13"/>
    <p:sldId id="260" r:id="rId14"/>
    <p:sldId id="261" r:id="rId15"/>
    <p:sldId id="294" r:id="rId16"/>
    <p:sldId id="262" r:id="rId17"/>
    <p:sldId id="295" r:id="rId18"/>
    <p:sldId id="281" r:id="rId19"/>
    <p:sldId id="282" r:id="rId20"/>
    <p:sldId id="283" r:id="rId21"/>
    <p:sldId id="266" r:id="rId22"/>
  </p:sldIdLst>
  <p:sldSz cx="12192000" cy="6858000"/>
  <p:notesSz cx="6797675" cy="9872663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vsnitt" id="{C6F5F4DC-E53C-4AD0-9704-7D6337E1E94A}">
          <p14:sldIdLst>
            <p14:sldId id="256"/>
            <p14:sldId id="298"/>
            <p14:sldId id="259"/>
            <p14:sldId id="293"/>
            <p14:sldId id="296"/>
            <p14:sldId id="297"/>
            <p14:sldId id="260"/>
            <p14:sldId id="261"/>
            <p14:sldId id="294"/>
            <p14:sldId id="262"/>
            <p14:sldId id="295"/>
            <p14:sldId id="281"/>
            <p14:sldId id="282"/>
            <p14:sldId id="283"/>
            <p14:sldId id="266"/>
          </p14:sldIdLst>
        </p14:section>
        <p14:section name="Grafiska element" id="{379EFE44-59D9-4102-8599-626BE28609F4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3319" userDrawn="1">
          <p15:clr>
            <a:srgbClr val="A4A3A4"/>
          </p15:clr>
        </p15:guide>
        <p15:guide id="2" orient="horz" pos="618" userDrawn="1">
          <p15:clr>
            <a:srgbClr val="A4A3A4"/>
          </p15:clr>
        </p15:guide>
        <p15:guide id="3" orient="horz" pos="1706" userDrawn="1">
          <p15:clr>
            <a:srgbClr val="A4A3A4"/>
          </p15:clr>
        </p15:guide>
        <p15:guide id="4" orient="horz" pos="73" userDrawn="1">
          <p15:clr>
            <a:srgbClr val="A4A3A4"/>
          </p15:clr>
        </p15:guide>
        <p15:guide id="5" orient="horz" pos="1207" userDrawn="1">
          <p15:clr>
            <a:srgbClr val="A4A3A4"/>
          </p15:clr>
        </p15:guide>
        <p15:guide id="6" pos="1300" userDrawn="1">
          <p15:clr>
            <a:srgbClr val="A4A3A4"/>
          </p15:clr>
        </p15:guide>
        <p15:guide id="7" pos="7469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pos="402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6103">
          <p15:clr>
            <a:srgbClr val="A4A3A4"/>
          </p15:clr>
        </p15:guide>
        <p15:guide id="2" pos="399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81921" autoAdjust="0"/>
  </p:normalViewPr>
  <p:slideViewPr>
    <p:cSldViewPr showGuides="1">
      <p:cViewPr varScale="1">
        <p:scale>
          <a:sx n="95" d="100"/>
          <a:sy n="95" d="100"/>
        </p:scale>
        <p:origin x="163" y="53"/>
      </p:cViewPr>
      <p:guideLst>
        <p:guide orient="horz" pos="3319"/>
        <p:guide orient="horz" pos="618"/>
        <p:guide orient="horz" pos="1706"/>
        <p:guide orient="horz" pos="73"/>
        <p:guide orient="horz" pos="1207"/>
        <p:guide pos="1300"/>
        <p:guide pos="7469"/>
        <p:guide pos="3840"/>
        <p:guide pos="40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79" d="100"/>
          <a:sy n="79" d="100"/>
        </p:scale>
        <p:origin x="-3984" y="-96"/>
      </p:cViewPr>
      <p:guideLst>
        <p:guide orient="horz" pos="6103"/>
        <p:guide pos="399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customXml" Target="../customXml/item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ltpa10.rsv.se\anv_ex$\EX76145\!!LedningSt&#246;dsEnheten\!Tillf&#228;lligt\SEB%20Statistik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ltpa10.rsv.se\anv_ex$\EX76145\!!LedningSt&#246;dsEnheten\65+\skuldsatta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ltpa10.rsv.se\anv_ex$\EX76145\!!LedningSt&#246;dsEnheten\65+\&#214;verrepresentation%20tabeller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ltpa10.rsv.se\anv_ex$\EX76145\!!LedningSt&#246;dsEnheten\65+\skuldsatta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\\ltpa10.rsv.se\anv_ex$\EX76145\!!LedningSt&#246;dsEnheten\65+\skuldtyper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b="1" dirty="0"/>
              <a:t>Alla skuldsatta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Blad1!$A$3</c:f>
              <c:strCache>
                <c:ptCount val="1"/>
                <c:pt idx="0">
                  <c:v> Antal skuldsatta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Blad1!$I$2:$N$2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Blad1!$I$3:$N$3</c:f>
              <c:numCache>
                <c:formatCode>_-* #\ ##0_-;\-* #\ ##0_-;_-* "-"??_-;_-@_-</c:formatCode>
                <c:ptCount val="6"/>
                <c:pt idx="0">
                  <c:v>402200</c:v>
                </c:pt>
                <c:pt idx="1">
                  <c:v>391000</c:v>
                </c:pt>
                <c:pt idx="2">
                  <c:v>393800</c:v>
                </c:pt>
                <c:pt idx="3">
                  <c:v>417200</c:v>
                </c:pt>
                <c:pt idx="4">
                  <c:v>437000</c:v>
                </c:pt>
                <c:pt idx="5">
                  <c:v>450000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4C-49CD-A90E-FB9A2D7CD8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6658320"/>
        <c:axId val="796658976"/>
      </c:barChart>
      <c:lineChart>
        <c:grouping val="standard"/>
        <c:varyColors val="0"/>
        <c:ser>
          <c:idx val="1"/>
          <c:order val="1"/>
          <c:tx>
            <c:strRef>
              <c:f>Blad1!$A$4</c:f>
              <c:strCache>
                <c:ptCount val="1"/>
                <c:pt idx="0">
                  <c:v>Skuldbelopp (mdkr)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Blad1!$I$2:$N$2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Blad1!$I$4:$N$4</c:f>
              <c:numCache>
                <c:formatCode>_-* #\ ##0.0_-;\-* #\ ##0.0_-;_-* "-"??_-;_-@_-</c:formatCode>
                <c:ptCount val="6"/>
                <c:pt idx="0">
                  <c:v>87.300513494</c:v>
                </c:pt>
                <c:pt idx="1">
                  <c:v>94.430204657999994</c:v>
                </c:pt>
                <c:pt idx="2">
                  <c:v>101.450434664</c:v>
                </c:pt>
                <c:pt idx="3">
                  <c:v>119.099130007</c:v>
                </c:pt>
                <c:pt idx="4">
                  <c:v>138</c:v>
                </c:pt>
                <c:pt idx="5">
                  <c:v>154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44C-49CD-A90E-FB9A2D7CD8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3398824"/>
        <c:axId val="583398496"/>
      </c:lineChart>
      <c:catAx>
        <c:axId val="79665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796658976"/>
        <c:crosses val="autoZero"/>
        <c:auto val="1"/>
        <c:lblAlgn val="ctr"/>
        <c:lblOffset val="100"/>
        <c:noMultiLvlLbl val="0"/>
      </c:catAx>
      <c:valAx>
        <c:axId val="796658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v-SE" dirty="0"/>
                  <a:t>Antal skuldsatta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v-SE"/>
            </a:p>
          </c:txPr>
        </c:title>
        <c:numFmt formatCode="_-* #\ ##0_-;\-* #\ 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796658320"/>
        <c:crosses val="autoZero"/>
        <c:crossBetween val="between"/>
      </c:valAx>
      <c:valAx>
        <c:axId val="5833984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v-SE" dirty="0"/>
                  <a:t>Skuldbelopp (mdkr)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v-SE"/>
            </a:p>
          </c:txPr>
        </c:title>
        <c:numFmt formatCode="_-* #\ ##0.0_-;\-* #\ ##0.0_-;_-* &quot;-&quot;??_-;_-@_-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83398824"/>
        <c:crosses val="max"/>
        <c:crossBetween val="between"/>
      </c:valAx>
      <c:catAx>
        <c:axId val="5833988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833984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sv-S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b="1" dirty="0"/>
              <a:t>65+ (utan dödsbo)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Blad2!$B$3</c:f>
              <c:strCache>
                <c:ptCount val="1"/>
                <c:pt idx="0">
                  <c:v>Antal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Blad2!$A$4:$A$9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Blad2!$B$4:$B$9</c:f>
              <c:numCache>
                <c:formatCode>_-* #\ ##0_-;\-* #\ ##0_-;_-* "-"??_-;_-@_-</c:formatCode>
                <c:ptCount val="6"/>
                <c:pt idx="0">
                  <c:v>39900</c:v>
                </c:pt>
                <c:pt idx="1">
                  <c:v>39300</c:v>
                </c:pt>
                <c:pt idx="2">
                  <c:v>39800</c:v>
                </c:pt>
                <c:pt idx="3">
                  <c:v>42600</c:v>
                </c:pt>
                <c:pt idx="4">
                  <c:v>45400</c:v>
                </c:pt>
                <c:pt idx="5">
                  <c:v>47600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45-4A82-B73C-91AAEFD6985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22071376"/>
        <c:axId val="522069936"/>
      </c:barChart>
      <c:lineChart>
        <c:grouping val="standard"/>
        <c:varyColors val="0"/>
        <c:ser>
          <c:idx val="1"/>
          <c:order val="1"/>
          <c:tx>
            <c:strRef>
              <c:f>Blad2!$D$3</c:f>
              <c:strCache>
                <c:ptCount val="1"/>
                <c:pt idx="0">
                  <c:v>Skuld (mdkr)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Blad2!$A$4:$A$9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Blad2!$D$4:$D$9</c:f>
              <c:numCache>
                <c:formatCode>_-* #\ ##0.0_-;\-* #\ ##0.0_-;_-* "-"??_-;_-@_-</c:formatCode>
                <c:ptCount val="6"/>
                <c:pt idx="0">
                  <c:v>19.020769359999999</c:v>
                </c:pt>
                <c:pt idx="1">
                  <c:v>20.083953747999999</c:v>
                </c:pt>
                <c:pt idx="2">
                  <c:v>21.10949359</c:v>
                </c:pt>
                <c:pt idx="3">
                  <c:v>23.221809799999999</c:v>
                </c:pt>
                <c:pt idx="4">
                  <c:v>24.675333634000001</c:v>
                </c:pt>
                <c:pt idx="5">
                  <c:v>25.651490929000001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D45-4A82-B73C-91AAEFD6985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8498624"/>
        <c:axId val="517989600"/>
      </c:lineChart>
      <c:catAx>
        <c:axId val="522071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22069936"/>
        <c:crosses val="autoZero"/>
        <c:auto val="1"/>
        <c:lblAlgn val="ctr"/>
        <c:lblOffset val="100"/>
        <c:noMultiLvlLbl val="0"/>
      </c:catAx>
      <c:valAx>
        <c:axId val="522069936"/>
        <c:scaling>
          <c:orientation val="minMax"/>
          <c:min val="3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v-SE" dirty="0"/>
                  <a:t>Antal skuldsatta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v-SE"/>
            </a:p>
          </c:txPr>
        </c:title>
        <c:numFmt formatCode="_-* #\ ##0_-;\-* #\ 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22071376"/>
        <c:crosses val="autoZero"/>
        <c:crossBetween val="between"/>
      </c:valAx>
      <c:valAx>
        <c:axId val="51798960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sv-SE" dirty="0"/>
                  <a:t>Skuldbelopp (mdkr)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sv-SE"/>
            </a:p>
          </c:txPr>
        </c:title>
        <c:numFmt formatCode="_-* #\ ##0.0_-;\-* #\ ##0.0_-;_-* &quot;-&quot;??_-;_-@_-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18498624"/>
        <c:crosses val="max"/>
        <c:crossBetween val="between"/>
      </c:valAx>
      <c:catAx>
        <c:axId val="518498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1798960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sv-S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Överrepresentation!$Q$2</c:f>
              <c:strCache>
                <c:ptCount val="1"/>
                <c:pt idx="0">
                  <c:v>Kvinna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Överrepresentation!$P$3:$P$8</c:f>
              <c:strCache>
                <c:ptCount val="6"/>
                <c:pt idx="0">
                  <c:v>18–25</c:v>
                </c:pt>
                <c:pt idx="1">
                  <c:v>26–34</c:v>
                </c:pt>
                <c:pt idx="2">
                  <c:v>35–44</c:v>
                </c:pt>
                <c:pt idx="3">
                  <c:v>45–54</c:v>
                </c:pt>
                <c:pt idx="4">
                  <c:v>55–64</c:v>
                </c:pt>
                <c:pt idx="5">
                  <c:v>65+</c:v>
                </c:pt>
              </c:strCache>
            </c:strRef>
          </c:cat>
          <c:val>
            <c:numRef>
              <c:f>Överrepresentation!$Q$3:$Q$8</c:f>
              <c:numCache>
                <c:formatCode>General</c:formatCode>
                <c:ptCount val="6"/>
                <c:pt idx="0">
                  <c:v>-63</c:v>
                </c:pt>
                <c:pt idx="1">
                  <c:v>-14</c:v>
                </c:pt>
                <c:pt idx="2">
                  <c:v>-2</c:v>
                </c:pt>
                <c:pt idx="3">
                  <c:v>-11</c:v>
                </c:pt>
                <c:pt idx="4">
                  <c:v>-26</c:v>
                </c:pt>
                <c:pt idx="5">
                  <c:v>-67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AB-492C-A3A2-4CEDCED578C9}"/>
            </c:ext>
          </c:extLst>
        </c:ser>
        <c:ser>
          <c:idx val="1"/>
          <c:order val="1"/>
          <c:tx>
            <c:strRef>
              <c:f>Överrepresentation!$R$2</c:f>
              <c:strCache>
                <c:ptCount val="1"/>
                <c:pt idx="0">
                  <c:v>Man 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Överrepresentation!$P$3:$P$8</c:f>
              <c:strCache>
                <c:ptCount val="6"/>
                <c:pt idx="0">
                  <c:v>18–25</c:v>
                </c:pt>
                <c:pt idx="1">
                  <c:v>26–34</c:v>
                </c:pt>
                <c:pt idx="2">
                  <c:v>35–44</c:v>
                </c:pt>
                <c:pt idx="3">
                  <c:v>45–54</c:v>
                </c:pt>
                <c:pt idx="4">
                  <c:v>55–64</c:v>
                </c:pt>
                <c:pt idx="5">
                  <c:v>65+</c:v>
                </c:pt>
              </c:strCache>
            </c:strRef>
          </c:cat>
          <c:val>
            <c:numRef>
              <c:f>Överrepresentation!$R$3:$R$8</c:f>
              <c:numCache>
                <c:formatCode>General</c:formatCode>
                <c:ptCount val="6"/>
                <c:pt idx="0">
                  <c:v>-22</c:v>
                </c:pt>
                <c:pt idx="1">
                  <c:v>72</c:v>
                </c:pt>
                <c:pt idx="2">
                  <c:v>90</c:v>
                </c:pt>
                <c:pt idx="3">
                  <c:v>73</c:v>
                </c:pt>
                <c:pt idx="4">
                  <c:v>39</c:v>
                </c:pt>
                <c:pt idx="5">
                  <c:v>-28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AB-492C-A3A2-4CEDCED578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78667775"/>
        <c:axId val="1378669215"/>
      </c:barChart>
      <c:catAx>
        <c:axId val="13786677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378669215"/>
        <c:crosses val="autoZero"/>
        <c:auto val="1"/>
        <c:lblAlgn val="ctr"/>
        <c:lblOffset val="100"/>
        <c:noMultiLvlLbl val="0"/>
      </c:catAx>
      <c:valAx>
        <c:axId val="13786692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37866777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sv-S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sz="1300" b="1" dirty="0"/>
              <a:t>Antal förstagångsgäldenärer</a:t>
            </a:r>
            <a:r>
              <a:rPr lang="sv-SE" sz="1300" b="1" baseline="0" dirty="0"/>
              <a:t> </a:t>
            </a:r>
            <a:r>
              <a:rPr lang="sv-SE" sz="1300" b="1" dirty="0"/>
              <a:t>65+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Blad1!$A$3</c:f>
              <c:strCache>
                <c:ptCount val="1"/>
                <c:pt idx="0">
                  <c:v>Kvinna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Blad1!$B$2:$G$2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Blad1!$B$3:$G$3</c:f>
              <c:numCache>
                <c:formatCode>#,##0</c:formatCode>
                <c:ptCount val="6"/>
                <c:pt idx="0">
                  <c:v>3463</c:v>
                </c:pt>
                <c:pt idx="1">
                  <c:v>3117</c:v>
                </c:pt>
                <c:pt idx="2">
                  <c:v>3121</c:v>
                </c:pt>
                <c:pt idx="3">
                  <c:v>3470</c:v>
                </c:pt>
                <c:pt idx="4">
                  <c:v>3635</c:v>
                </c:pt>
                <c:pt idx="5">
                  <c:v>3820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FD-4742-AB42-B745E6FF4EEE}"/>
            </c:ext>
          </c:extLst>
        </c:ser>
        <c:ser>
          <c:idx val="1"/>
          <c:order val="1"/>
          <c:tx>
            <c:strRef>
              <c:f>Blad1!$A$4</c:f>
              <c:strCache>
                <c:ptCount val="1"/>
                <c:pt idx="0">
                  <c:v>Man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Blad1!$B$2:$G$2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Blad1!$B$4:$G$4</c:f>
              <c:numCache>
                <c:formatCode>#,##0</c:formatCode>
                <c:ptCount val="6"/>
                <c:pt idx="0">
                  <c:v>5354</c:v>
                </c:pt>
                <c:pt idx="1">
                  <c:v>4540</c:v>
                </c:pt>
                <c:pt idx="2">
                  <c:v>4291</c:v>
                </c:pt>
                <c:pt idx="3">
                  <c:v>4776</c:v>
                </c:pt>
                <c:pt idx="4">
                  <c:v>5714</c:v>
                </c:pt>
                <c:pt idx="5">
                  <c:v>5908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2FD-4742-AB42-B745E6FF4E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100"/>
        <c:axId val="547693664"/>
        <c:axId val="547691744"/>
      </c:barChart>
      <c:lineChart>
        <c:grouping val="standard"/>
        <c:varyColors val="0"/>
        <c:ser>
          <c:idx val="2"/>
          <c:order val="2"/>
          <c:tx>
            <c:strRef>
              <c:f>Blad1!$A$5</c:f>
              <c:strCache>
                <c:ptCount val="1"/>
                <c:pt idx="0">
                  <c:v>Alla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Blad1!$B$2:$G$2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Blad1!$B$5:$G$5</c:f>
              <c:numCache>
                <c:formatCode>#,##0</c:formatCode>
                <c:ptCount val="6"/>
                <c:pt idx="0">
                  <c:v>8817</c:v>
                </c:pt>
                <c:pt idx="1">
                  <c:v>7657</c:v>
                </c:pt>
                <c:pt idx="2">
                  <c:v>7412</c:v>
                </c:pt>
                <c:pt idx="3">
                  <c:v>8246</c:v>
                </c:pt>
                <c:pt idx="4">
                  <c:v>9349</c:v>
                </c:pt>
                <c:pt idx="5">
                  <c:v>9728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2FD-4742-AB42-B745E6FF4E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7682624"/>
        <c:axId val="547689824"/>
      </c:lineChart>
      <c:catAx>
        <c:axId val="54769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47691744"/>
        <c:crosses val="autoZero"/>
        <c:auto val="1"/>
        <c:lblAlgn val="ctr"/>
        <c:lblOffset val="100"/>
        <c:noMultiLvlLbl val="0"/>
      </c:catAx>
      <c:valAx>
        <c:axId val="5476917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547693664"/>
        <c:crosses val="autoZero"/>
        <c:crossBetween val="between"/>
      </c:valAx>
      <c:valAx>
        <c:axId val="547689824"/>
        <c:scaling>
          <c:orientation val="minMax"/>
        </c:scaling>
        <c:delete val="1"/>
        <c:axPos val="r"/>
        <c:numFmt formatCode="#,##0" sourceLinked="1"/>
        <c:majorTickMark val="out"/>
        <c:minorTickMark val="none"/>
        <c:tickLblPos val="nextTo"/>
        <c:crossAx val="547682624"/>
        <c:crosses val="max"/>
        <c:crossBetween val="between"/>
      </c:valAx>
      <c:catAx>
        <c:axId val="547682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476898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sv-S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sz="1300" b="1" dirty="0"/>
              <a:t>Andel</a:t>
            </a:r>
            <a:r>
              <a:rPr lang="en-US" sz="1300" b="1" dirty="0"/>
              <a:t> </a:t>
            </a:r>
            <a:r>
              <a:rPr lang="sv-SE" sz="1300" b="1" dirty="0"/>
              <a:t>av alla förstagångsgäldenärer som är 65+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Blad1!$A$11</c:f>
              <c:strCache>
                <c:ptCount val="1"/>
                <c:pt idx="0">
                  <c:v>65 år eller äldre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Blad1!$B$10:$G$10</c:f>
              <c:numCache>
                <c:formatCode>General</c:formatCode>
                <c:ptCount val="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</c:numCache>
            </c:numRef>
          </c:cat>
          <c:val>
            <c:numRef>
              <c:f>Blad1!$B$11:$G$11</c:f>
              <c:numCache>
                <c:formatCode>0%</c:formatCode>
                <c:ptCount val="6"/>
                <c:pt idx="0">
                  <c:v>9.8941793004387685E-2</c:v>
                </c:pt>
                <c:pt idx="1">
                  <c:v>9.7876800756733259E-2</c:v>
                </c:pt>
                <c:pt idx="2">
                  <c:v>9.5300546448087428E-2</c:v>
                </c:pt>
                <c:pt idx="3">
                  <c:v>9.6407234634585476E-2</c:v>
                </c:pt>
                <c:pt idx="4">
                  <c:v>0.10515955592049762</c:v>
                </c:pt>
                <c:pt idx="5">
                  <c:v>0.11675608204611193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DD9-4C7F-8C24-83A1846CC5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9974720"/>
        <c:axId val="549965120"/>
      </c:lineChart>
      <c:catAx>
        <c:axId val="549974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49965120"/>
        <c:crosses val="autoZero"/>
        <c:auto val="1"/>
        <c:lblAlgn val="ctr"/>
        <c:lblOffset val="100"/>
        <c:noMultiLvlLbl val="0"/>
      </c:catAx>
      <c:valAx>
        <c:axId val="549965120"/>
        <c:scaling>
          <c:orientation val="minMax"/>
          <c:min val="4.0000000000000008E-2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549974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sv-S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b="1" dirty="0"/>
              <a:t>Förändring 2025 jämfört med</a:t>
            </a:r>
            <a:r>
              <a:rPr lang="sv-SE" b="1" baseline="0" dirty="0"/>
              <a:t> 2020 (65+)</a:t>
            </a:r>
            <a:endParaRPr lang="sv-SE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Blad2!$H$33</c:f>
              <c:strCache>
                <c:ptCount val="1"/>
                <c:pt idx="0">
                  <c:v>Kvinna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Blad2!$G$34:$G$35</c:f>
              <c:strCache>
                <c:ptCount val="2"/>
                <c:pt idx="0">
                  <c:v>Antal skuldsatta</c:v>
                </c:pt>
                <c:pt idx="1">
                  <c:v>Skuldbelopp</c:v>
                </c:pt>
              </c:strCache>
            </c:strRef>
          </c:cat>
          <c:val>
            <c:numRef>
              <c:f>Blad2!$H$34:$H$35</c:f>
              <c:numCache>
                <c:formatCode>0%</c:formatCode>
                <c:ptCount val="2"/>
                <c:pt idx="0">
                  <c:v>0.19656054576463911</c:v>
                </c:pt>
                <c:pt idx="1">
                  <c:v>0.58922383367607467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AE-4107-8104-8422F6ED94FC}"/>
            </c:ext>
          </c:extLst>
        </c:ser>
        <c:ser>
          <c:idx val="1"/>
          <c:order val="1"/>
          <c:tx>
            <c:strRef>
              <c:f>Blad2!$I$33</c:f>
              <c:strCache>
                <c:ptCount val="1"/>
                <c:pt idx="0">
                  <c:v>Man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Blad2!$G$34:$G$35</c:f>
              <c:strCache>
                <c:ptCount val="2"/>
                <c:pt idx="0">
                  <c:v>Antal skuldsatta</c:v>
                </c:pt>
                <c:pt idx="1">
                  <c:v>Skuldbelopp</c:v>
                </c:pt>
              </c:strCache>
            </c:strRef>
          </c:cat>
          <c:val>
            <c:numRef>
              <c:f>Blad2!$I$34:$I$35</c:f>
              <c:numCache>
                <c:formatCode>0%</c:formatCode>
                <c:ptCount val="2"/>
                <c:pt idx="0">
                  <c:v>0.19194974406700793</c:v>
                </c:pt>
                <c:pt idx="1">
                  <c:v>0.29078020067995425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AE-4107-8104-8422F6ED94FC}"/>
            </c:ext>
          </c:extLst>
        </c:ser>
        <c:ser>
          <c:idx val="2"/>
          <c:order val="2"/>
          <c:tx>
            <c:strRef>
              <c:f>Blad2!$J$33</c:f>
              <c:strCache>
                <c:ptCount val="1"/>
                <c:pt idx="0">
                  <c:v>Totalsumma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Blad2!$G$34:$G$35</c:f>
              <c:strCache>
                <c:ptCount val="2"/>
                <c:pt idx="0">
                  <c:v>Antal skuldsatta</c:v>
                </c:pt>
                <c:pt idx="1">
                  <c:v>Skuldbelopp</c:v>
                </c:pt>
              </c:strCache>
            </c:strRef>
          </c:cat>
          <c:val>
            <c:numRef>
              <c:f>Blad2!$J$34:$J$35</c:f>
              <c:numCache>
                <c:formatCode>0%</c:formatCode>
                <c:ptCount val="2"/>
                <c:pt idx="0">
                  <c:v>0.19357752132463624</c:v>
                </c:pt>
                <c:pt idx="1">
                  <c:v>0.34860427796071014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AE-4107-8104-8422F6ED94F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77291712"/>
        <c:axId val="577288352"/>
      </c:barChart>
      <c:catAx>
        <c:axId val="577291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77288352"/>
        <c:crosses val="autoZero"/>
        <c:auto val="1"/>
        <c:lblAlgn val="ctr"/>
        <c:lblOffset val="100"/>
        <c:noMultiLvlLbl val="0"/>
      </c:catAx>
      <c:valAx>
        <c:axId val="577288352"/>
        <c:scaling>
          <c:orientation val="minMax"/>
          <c:max val="0.65000000000000013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77291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sz="1300" b="1" dirty="0"/>
              <a:t>Indrivningsdatabasen skuldbelopp (Alla)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Blad2!$A$3</c:f>
              <c:strCache>
                <c:ptCount val="1"/>
                <c:pt idx="0">
                  <c:v>Brott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Blad2!$B$2:$C$2</c:f>
              <c:strCache>
                <c:ptCount val="2"/>
                <c:pt idx="0">
                  <c:v>65 år eller äldre</c:v>
                </c:pt>
                <c:pt idx="1">
                  <c:v>Under 65 år</c:v>
                </c:pt>
              </c:strCache>
            </c:strRef>
          </c:cat>
          <c:val>
            <c:numRef>
              <c:f>Blad2!$B$3:$C$3</c:f>
              <c:numCache>
                <c:formatCode>0%</c:formatCode>
                <c:ptCount val="2"/>
                <c:pt idx="0">
                  <c:v>7.5501237349539951E-2</c:v>
                </c:pt>
                <c:pt idx="1">
                  <c:v>0.11280340645399835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9A0-4F9C-9326-29F86DCFFDAF}"/>
            </c:ext>
          </c:extLst>
        </c:ser>
        <c:ser>
          <c:idx val="1"/>
          <c:order val="1"/>
          <c:tx>
            <c:strRef>
              <c:f>Blad2!$A$4</c:f>
              <c:strCache>
                <c:ptCount val="1"/>
                <c:pt idx="0">
                  <c:v>Enskilda skulder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Blad2!$B$2:$C$2</c:f>
              <c:strCache>
                <c:ptCount val="2"/>
                <c:pt idx="0">
                  <c:v>65 år eller äldre</c:v>
                </c:pt>
                <c:pt idx="1">
                  <c:v>Under 65 år</c:v>
                </c:pt>
              </c:strCache>
            </c:strRef>
          </c:cat>
          <c:val>
            <c:numRef>
              <c:f>Blad2!$B$4:$C$4</c:f>
              <c:numCache>
                <c:formatCode>0%</c:formatCode>
                <c:ptCount val="2"/>
                <c:pt idx="0">
                  <c:v>0.76819980567765778</c:v>
                </c:pt>
                <c:pt idx="1">
                  <c:v>0.63579924171013202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9A0-4F9C-9326-29F86DCFFDAF}"/>
            </c:ext>
          </c:extLst>
        </c:ser>
        <c:ser>
          <c:idx val="2"/>
          <c:order val="2"/>
          <c:tx>
            <c:strRef>
              <c:f>Blad2!$A$5</c:f>
              <c:strCache>
                <c:ptCount val="1"/>
                <c:pt idx="0">
                  <c:v>Skatteskulder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Blad2!$B$2:$C$2</c:f>
              <c:strCache>
                <c:ptCount val="2"/>
                <c:pt idx="0">
                  <c:v>65 år eller äldre</c:v>
                </c:pt>
                <c:pt idx="1">
                  <c:v>Under 65 år</c:v>
                </c:pt>
              </c:strCache>
            </c:strRef>
          </c:cat>
          <c:val>
            <c:numRef>
              <c:f>Blad2!$B$5:$C$5</c:f>
              <c:numCache>
                <c:formatCode>0%</c:formatCode>
                <c:ptCount val="2"/>
                <c:pt idx="0">
                  <c:v>0.1383115194676254</c:v>
                </c:pt>
                <c:pt idx="1">
                  <c:v>0.20829978572666064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9A0-4F9C-9326-29F86DCFFDAF}"/>
            </c:ext>
          </c:extLst>
        </c:ser>
        <c:ser>
          <c:idx val="3"/>
          <c:order val="3"/>
          <c:tx>
            <c:strRef>
              <c:f>Blad2!$A$6</c:f>
              <c:strCache>
                <c:ptCount val="1"/>
                <c:pt idx="0">
                  <c:v>Övrigt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Blad2!$B$2:$C$2</c:f>
              <c:strCache>
                <c:ptCount val="2"/>
                <c:pt idx="0">
                  <c:v>65 år eller äldre</c:v>
                </c:pt>
                <c:pt idx="1">
                  <c:v>Under 65 år</c:v>
                </c:pt>
              </c:strCache>
            </c:strRef>
          </c:cat>
          <c:val>
            <c:numRef>
              <c:f>Blad2!$B$6:$C$6</c:f>
              <c:numCache>
                <c:formatCode>0%</c:formatCode>
                <c:ptCount val="2"/>
                <c:pt idx="0">
                  <c:v>1.7987437505176913E-2</c:v>
                </c:pt>
                <c:pt idx="1">
                  <c:v>4.3097566109208951E-2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9A0-4F9C-9326-29F86DCFFDAF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87369776"/>
        <c:axId val="587366896"/>
      </c:barChart>
      <c:catAx>
        <c:axId val="587369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87366896"/>
        <c:crosses val="autoZero"/>
        <c:auto val="1"/>
        <c:lblAlgn val="ctr"/>
        <c:lblOffset val="100"/>
        <c:noMultiLvlLbl val="0"/>
      </c:catAx>
      <c:valAx>
        <c:axId val="5873668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587369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sv-SE" sz="1300" b="1" dirty="0"/>
              <a:t>Endast 65+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Blad2!$A$12</c:f>
              <c:strCache>
                <c:ptCount val="1"/>
                <c:pt idx="0">
                  <c:v>Brott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Blad2!$B$11:$C$11</c:f>
              <c:strCache>
                <c:ptCount val="2"/>
                <c:pt idx="0">
                  <c:v>Kvinna</c:v>
                </c:pt>
                <c:pt idx="1">
                  <c:v>Man</c:v>
                </c:pt>
              </c:strCache>
            </c:strRef>
          </c:cat>
          <c:val>
            <c:numRef>
              <c:f>Blad2!$B$12:$C$12</c:f>
              <c:numCache>
                <c:formatCode>0%</c:formatCode>
                <c:ptCount val="2"/>
                <c:pt idx="0">
                  <c:v>4.9079557032788032E-2</c:v>
                </c:pt>
                <c:pt idx="1">
                  <c:v>8.3318793310924219E-2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CD-4954-878F-0BE968811034}"/>
            </c:ext>
          </c:extLst>
        </c:ser>
        <c:ser>
          <c:idx val="1"/>
          <c:order val="1"/>
          <c:tx>
            <c:strRef>
              <c:f>Blad2!$A$13</c:f>
              <c:strCache>
                <c:ptCount val="1"/>
                <c:pt idx="0">
                  <c:v>Enskilda skulder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Blad2!$B$11:$C$11</c:f>
              <c:strCache>
                <c:ptCount val="2"/>
                <c:pt idx="0">
                  <c:v>Kvinna</c:v>
                </c:pt>
                <c:pt idx="1">
                  <c:v>Man</c:v>
                </c:pt>
              </c:strCache>
            </c:strRef>
          </c:cat>
          <c:val>
            <c:numRef>
              <c:f>Blad2!$B$13:$C$13</c:f>
              <c:numCache>
                <c:formatCode>0%</c:formatCode>
                <c:ptCount val="2"/>
                <c:pt idx="0">
                  <c:v>0.88998071037742077</c:v>
                </c:pt>
                <c:pt idx="1">
                  <c:v>0.73216769015339278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CD-4954-878F-0BE968811034}"/>
            </c:ext>
          </c:extLst>
        </c:ser>
        <c:ser>
          <c:idx val="2"/>
          <c:order val="2"/>
          <c:tx>
            <c:strRef>
              <c:f>Blad2!$A$14</c:f>
              <c:strCache>
                <c:ptCount val="1"/>
                <c:pt idx="0">
                  <c:v>Skatteskulder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Blad2!$B$11:$C$11</c:f>
              <c:strCache>
                <c:ptCount val="2"/>
                <c:pt idx="0">
                  <c:v>Kvinna</c:v>
                </c:pt>
                <c:pt idx="1">
                  <c:v>Man</c:v>
                </c:pt>
              </c:strCache>
            </c:strRef>
          </c:cat>
          <c:val>
            <c:numRef>
              <c:f>Blad2!$B$14:$C$14</c:f>
              <c:numCache>
                <c:formatCode>0%</c:formatCode>
                <c:ptCount val="2"/>
                <c:pt idx="0">
                  <c:v>4.3159867102840088E-2</c:v>
                </c:pt>
                <c:pt idx="1">
                  <c:v>0.16646466333517393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CCD-4954-878F-0BE968811034}"/>
            </c:ext>
          </c:extLst>
        </c:ser>
        <c:ser>
          <c:idx val="3"/>
          <c:order val="3"/>
          <c:tx>
            <c:strRef>
              <c:f>Blad2!$A$15</c:f>
              <c:strCache>
                <c:ptCount val="1"/>
                <c:pt idx="0">
                  <c:v>Övrigt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Blad2!$B$11:$C$11</c:f>
              <c:strCache>
                <c:ptCount val="2"/>
                <c:pt idx="0">
                  <c:v>Kvinna</c:v>
                </c:pt>
                <c:pt idx="1">
                  <c:v>Man</c:v>
                </c:pt>
              </c:strCache>
            </c:strRef>
          </c:cat>
          <c:val>
            <c:numRef>
              <c:f>Blad2!$B$15:$C$15</c:f>
              <c:numCache>
                <c:formatCode>0%</c:formatCode>
                <c:ptCount val="2"/>
                <c:pt idx="0">
                  <c:v>1.7779865486951107E-2</c:v>
                </c:pt>
                <c:pt idx="1">
                  <c:v>1.8048853200509089E-2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CCD-4954-878F-0BE96881103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57060400"/>
        <c:axId val="657061840"/>
      </c:barChart>
      <c:catAx>
        <c:axId val="657060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657061840"/>
        <c:crosses val="autoZero"/>
        <c:auto val="1"/>
        <c:lblAlgn val="ctr"/>
        <c:lblOffset val="100"/>
        <c:noMultiLvlLbl val="0"/>
      </c:catAx>
      <c:valAx>
        <c:axId val="657061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657060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tx>
            <c:strRef>
              <c:f>Blad1!$A$5</c:f>
              <c:strCache>
                <c:ptCount val="1"/>
                <c:pt idx="0">
                  <c:v>65+ 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Blad1!$B$4:$L$4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xVal>
          <c:yVal>
            <c:numRef>
              <c:f>Blad1!$B$5:$L$5</c:f>
              <c:numCache>
                <c:formatCode>#,##0</c:formatCode>
                <c:ptCount val="11"/>
                <c:pt idx="0">
                  <c:v>35077</c:v>
                </c:pt>
                <c:pt idx="1">
                  <c:v>39771</c:v>
                </c:pt>
                <c:pt idx="2">
                  <c:v>40415</c:v>
                </c:pt>
                <c:pt idx="3">
                  <c:v>45310</c:v>
                </c:pt>
                <c:pt idx="4">
                  <c:v>43995</c:v>
                </c:pt>
                <c:pt idx="5">
                  <c:v>45866</c:v>
                </c:pt>
                <c:pt idx="6">
                  <c:v>43783</c:v>
                </c:pt>
                <c:pt idx="7">
                  <c:v>46655</c:v>
                </c:pt>
                <c:pt idx="8">
                  <c:v>51639</c:v>
                </c:pt>
                <c:pt idx="9">
                  <c:v>56495</c:v>
                </c:pt>
                <c:pt idx="10">
                  <c:v>55379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A9C-45A8-AACE-943D6E1D89CB}"/>
            </c:ext>
          </c:extLst>
        </c:ser>
        <c:ser>
          <c:idx val="1"/>
          <c:order val="1"/>
          <c:tx>
            <c:strRef>
              <c:f>Blad1!$A$6</c:f>
              <c:strCache>
                <c:ptCount val="1"/>
                <c:pt idx="0">
                  <c:v>Alla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Blad1!$B$4:$L$4</c:f>
              <c:numCache>
                <c:formatCode>General</c:formatCode>
                <c:ptCount val="11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</c:v>
                </c:pt>
                <c:pt idx="10">
                  <c:v>2025</c:v>
                </c:pt>
              </c:numCache>
            </c:numRef>
          </c:xVal>
          <c:yVal>
            <c:numRef>
              <c:f>Blad1!$B$6:$L$6</c:f>
              <c:numCache>
                <c:formatCode>#,##0</c:formatCode>
                <c:ptCount val="11"/>
                <c:pt idx="0">
                  <c:v>390888</c:v>
                </c:pt>
                <c:pt idx="1">
                  <c:v>384570</c:v>
                </c:pt>
                <c:pt idx="2">
                  <c:v>387404</c:v>
                </c:pt>
                <c:pt idx="3">
                  <c:v>416884</c:v>
                </c:pt>
                <c:pt idx="4">
                  <c:v>420821</c:v>
                </c:pt>
                <c:pt idx="5">
                  <c:v>426197</c:v>
                </c:pt>
                <c:pt idx="6">
                  <c:v>391527</c:v>
                </c:pt>
                <c:pt idx="7">
                  <c:v>401405</c:v>
                </c:pt>
                <c:pt idx="8">
                  <c:v>422615</c:v>
                </c:pt>
                <c:pt idx="9">
                  <c:v>443630</c:v>
                </c:pt>
                <c:pt idx="10">
                  <c:v>412189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3A9C-45A8-AACE-943D6E1D89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75179024"/>
        <c:axId val="975171824"/>
      </c:scatterChart>
      <c:valAx>
        <c:axId val="975179024"/>
        <c:scaling>
          <c:orientation val="minMax"/>
          <c:max val="2025"/>
          <c:min val="2015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975171824"/>
        <c:crosses val="autoZero"/>
        <c:crossBetween val="midCat"/>
      </c:valAx>
      <c:valAx>
        <c:axId val="97517182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97517902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12AC0F-60D4-D447-BEC8-7EE36C4697F8}" type="doc">
      <dgm:prSet loTypeId="urn:microsoft.com/office/officeart/2005/8/layout/venn1" loCatId="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sv-SE"/>
        </a:p>
      </dgm:t>
    </dgm:pt>
    <dgm:pt modelId="{372FE3EE-3DC3-E841-ACDB-71B59FC6E729}">
      <dgm:prSet phldrT="[Text]" custT="1"/>
      <dgm:spPr/>
      <dgm:t>
        <a:bodyPr/>
        <a:lstStyle/>
        <a:p>
          <a:r>
            <a:rPr lang="sv-SE" sz="1400"/>
            <a:t>Skuld</a:t>
          </a:r>
          <a:endParaRPr lang="sv-SE" sz="1400" dirty="0"/>
        </a:p>
      </dgm:t>
    </dgm:pt>
    <dgm:pt modelId="{72E700DC-05CE-504F-B395-0808AEF90CCB}" type="parTrans" cxnId="{CA14FBA4-E3E7-E740-B74F-C783852E092C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948AA811-66A9-FB40-89F0-5A2D99825480}" type="sibTrans" cxnId="{CA14FBA4-E3E7-E740-B74F-C783852E092C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2AE594D2-617A-8340-8F83-0BC8A79315EE}">
      <dgm:prSet phldrT="[Text]" custT="1"/>
      <dgm:spPr/>
      <dgm:t>
        <a:bodyPr/>
        <a:lstStyle/>
        <a:p>
          <a:r>
            <a:rPr lang="sv-SE" sz="1400"/>
            <a:t>Ekonomiskt utanförskap</a:t>
          </a:r>
          <a:endParaRPr lang="sv-SE" sz="1400" dirty="0"/>
        </a:p>
      </dgm:t>
    </dgm:pt>
    <dgm:pt modelId="{29C857A8-FD3C-5D4E-82A2-31E511485A16}" type="parTrans" cxnId="{C0472BD9-2104-894C-A512-6C0888A1C801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DB2990F9-EE1E-8A40-B764-AD89D08D0E28}" type="sibTrans" cxnId="{C0472BD9-2104-894C-A512-6C0888A1C801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E6EAB2A5-9636-E844-9982-F345CE2864E9}">
      <dgm:prSet phldrT="[Text]" custT="1"/>
      <dgm:spPr/>
      <dgm:t>
        <a:bodyPr/>
        <a:lstStyle/>
        <a:p>
          <a:r>
            <a:rPr lang="sv-SE" sz="1400"/>
            <a:t>Betalningsanmärkning</a:t>
          </a:r>
          <a:endParaRPr lang="sv-SE" sz="1400" dirty="0"/>
        </a:p>
      </dgm:t>
    </dgm:pt>
    <dgm:pt modelId="{4DB6D74C-E43F-FC4E-9857-B7FE0056D036}" type="parTrans" cxnId="{1827131C-1441-5D46-9F66-1FEE88F46055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AD47B79D-20DE-D54D-850D-339D8A1A44A6}" type="sibTrans" cxnId="{1827131C-1441-5D46-9F66-1FEE88F46055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B25A2A39-0708-E84A-A2AC-2344F862616D}">
      <dgm:prSet custT="1"/>
      <dgm:spPr/>
      <dgm:t>
        <a:bodyPr/>
        <a:lstStyle/>
        <a:p>
          <a:r>
            <a:rPr lang="sv-SE" sz="1400"/>
            <a:t>Hälsoproblem</a:t>
          </a:r>
          <a:endParaRPr lang="sv-SE" sz="1400" dirty="0"/>
        </a:p>
      </dgm:t>
    </dgm:pt>
    <dgm:pt modelId="{E752B353-6A88-7E45-B541-8D40B399823A}" type="parTrans" cxnId="{F2E8D6D9-583C-3D4B-9D16-E798DED2FD99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24CBC381-D0AE-B441-8183-F42DAF220761}" type="sibTrans" cxnId="{F2E8D6D9-583C-3D4B-9D16-E798DED2FD99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05A5456C-7D56-6A49-9C6C-F856AF9FEC47}">
      <dgm:prSet custT="1"/>
      <dgm:spPr/>
      <dgm:t>
        <a:bodyPr/>
        <a:lstStyle/>
        <a:p>
          <a:r>
            <a:rPr lang="sv-SE" sz="1400"/>
            <a:t>Räntor och avgifter</a:t>
          </a:r>
          <a:endParaRPr lang="sv-SE" sz="1400" dirty="0"/>
        </a:p>
      </dgm:t>
    </dgm:pt>
    <dgm:pt modelId="{7DA7BA45-0A14-0747-B7CB-88AC31762A28}" type="parTrans" cxnId="{412BF5AC-1A59-834F-B994-932E4AE29DBE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B22C7142-EFC2-BC42-B743-509F7F45ABD1}" type="sibTrans" cxnId="{412BF5AC-1A59-834F-B994-932E4AE29DBE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0B31F5DD-488D-0E4E-B525-AF99817DD655}">
      <dgm:prSet custT="1"/>
      <dgm:spPr/>
      <dgm:t>
        <a:bodyPr/>
        <a:lstStyle/>
        <a:p>
          <a:r>
            <a:rPr lang="sv-SE" sz="1400" b="0" dirty="0"/>
            <a:t>Löneutmätning</a:t>
          </a:r>
        </a:p>
      </dgm:t>
    </dgm:pt>
    <dgm:pt modelId="{654EE9BE-D421-5349-8475-A8BB7CF7AA05}" type="parTrans" cxnId="{5D854D1C-D2F8-7149-A6F4-08E7D9F13A44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B39936F1-5AA7-1745-B168-F3BD320F851B}" type="sibTrans" cxnId="{5D854D1C-D2F8-7149-A6F4-08E7D9F13A44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E9B71D19-4EED-8245-A471-CB29059A86D1}">
      <dgm:prSet custT="1"/>
      <dgm:spPr/>
      <dgm:t>
        <a:bodyPr/>
        <a:lstStyle/>
        <a:p>
          <a:r>
            <a:rPr lang="sv-SE" sz="1400"/>
            <a:t>Skuld</a:t>
          </a:r>
          <a:endParaRPr lang="sv-SE" sz="1400" dirty="0"/>
        </a:p>
      </dgm:t>
    </dgm:pt>
    <dgm:pt modelId="{79433573-40A9-5647-A2CE-D5A710A53726}" type="parTrans" cxnId="{412DC58C-9EA8-4040-BC0F-50E0D3FF22EC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991FF049-18FE-9549-B672-34E00E351335}" type="sibTrans" cxnId="{412DC58C-9EA8-4040-BC0F-50E0D3FF22EC}">
      <dgm:prSet/>
      <dgm:spPr/>
      <dgm:t>
        <a:bodyPr/>
        <a:lstStyle/>
        <a:p>
          <a:endParaRPr lang="sv-SE" sz="1400">
            <a:solidFill>
              <a:schemeClr val="accent3"/>
            </a:solidFill>
          </a:endParaRPr>
        </a:p>
      </dgm:t>
    </dgm:pt>
    <dgm:pt modelId="{8C1CEE8A-8491-3A49-BC1B-8A7DDFAE868A}" type="pres">
      <dgm:prSet presAssocID="{0D12AC0F-60D4-D447-BEC8-7EE36C4697F8}" presName="compositeShape" presStyleCnt="0">
        <dgm:presLayoutVars>
          <dgm:chMax val="7"/>
          <dgm:dir/>
          <dgm:resizeHandles val="exact"/>
        </dgm:presLayoutVars>
      </dgm:prSet>
      <dgm:spPr/>
    </dgm:pt>
    <dgm:pt modelId="{F69FFD25-9F0B-E04E-8CD3-1BA973563F63}" type="pres">
      <dgm:prSet presAssocID="{372FE3EE-3DC3-E841-ACDB-71B59FC6E729}" presName="circ1" presStyleLbl="vennNode1" presStyleIdx="0" presStyleCnt="7"/>
      <dgm:spPr/>
    </dgm:pt>
    <dgm:pt modelId="{53554770-0DFD-1942-9BD7-11C578F34519}" type="pres">
      <dgm:prSet presAssocID="{372FE3EE-3DC3-E841-ACDB-71B59FC6E72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F7744F6-74BB-044A-8F7A-ACFCDAFE60E3}" type="pres">
      <dgm:prSet presAssocID="{E6EAB2A5-9636-E844-9982-F345CE2864E9}" presName="circ2" presStyleLbl="vennNode1" presStyleIdx="1" presStyleCnt="7"/>
      <dgm:spPr/>
    </dgm:pt>
    <dgm:pt modelId="{0CF39758-78D0-AA47-B806-577756872EBF}" type="pres">
      <dgm:prSet presAssocID="{E6EAB2A5-9636-E844-9982-F345CE2864E9}" presName="circ2Tx" presStyleLbl="revTx" presStyleIdx="0" presStyleCnt="0" custScaleX="148848">
        <dgm:presLayoutVars>
          <dgm:chMax val="0"/>
          <dgm:chPref val="0"/>
          <dgm:bulletEnabled val="1"/>
        </dgm:presLayoutVars>
      </dgm:prSet>
      <dgm:spPr/>
    </dgm:pt>
    <dgm:pt modelId="{A813DCBB-8F39-B344-95BE-0C5C440CAA6A}" type="pres">
      <dgm:prSet presAssocID="{2AE594D2-617A-8340-8F83-0BC8A79315EE}" presName="circ3" presStyleLbl="vennNode1" presStyleIdx="2" presStyleCnt="7"/>
      <dgm:spPr/>
    </dgm:pt>
    <dgm:pt modelId="{1CEE2704-7E66-4342-ABB5-1F0DC3EB0BEA}" type="pres">
      <dgm:prSet presAssocID="{2AE594D2-617A-8340-8F83-0BC8A79315EE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C57F279-B680-0E41-AA2F-B173376654E4}" type="pres">
      <dgm:prSet presAssocID="{05A5456C-7D56-6A49-9C6C-F856AF9FEC47}" presName="circ4" presStyleLbl="vennNode1" presStyleIdx="3" presStyleCnt="7"/>
      <dgm:spPr/>
    </dgm:pt>
    <dgm:pt modelId="{33E79C7E-DA10-B74F-AC1A-0ED50DA28643}" type="pres">
      <dgm:prSet presAssocID="{05A5456C-7D56-6A49-9C6C-F856AF9FEC47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04A2F6A-1A7F-6145-A56E-3123FF0EDDB9}" type="pres">
      <dgm:prSet presAssocID="{0B31F5DD-488D-0E4E-B525-AF99817DD655}" presName="circ5" presStyleLbl="vennNode1" presStyleIdx="4" presStyleCnt="7"/>
      <dgm:spPr/>
    </dgm:pt>
    <dgm:pt modelId="{9636969D-9F8B-944A-B9ED-6522E02E6877}" type="pres">
      <dgm:prSet presAssocID="{0B31F5DD-488D-0E4E-B525-AF99817DD655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015DA8B-ADCE-E945-8EFE-65C3CB97D5CC}" type="pres">
      <dgm:prSet presAssocID="{E9B71D19-4EED-8245-A471-CB29059A86D1}" presName="circ6" presStyleLbl="vennNode1" presStyleIdx="5" presStyleCnt="7"/>
      <dgm:spPr/>
    </dgm:pt>
    <dgm:pt modelId="{541438BC-E51B-5E4F-BD4B-CB56704D9BC7}" type="pres">
      <dgm:prSet presAssocID="{E9B71D19-4EED-8245-A471-CB29059A86D1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FE7CF1A2-CC21-214D-B334-D380C1EE98E6}" type="pres">
      <dgm:prSet presAssocID="{B25A2A39-0708-E84A-A2AC-2344F862616D}" presName="circ7" presStyleLbl="vennNode1" presStyleIdx="6" presStyleCnt="7"/>
      <dgm:spPr/>
    </dgm:pt>
    <dgm:pt modelId="{E7D16634-0654-9E46-9BC0-B3209D31EAD9}" type="pres">
      <dgm:prSet presAssocID="{B25A2A39-0708-E84A-A2AC-2344F862616D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1827131C-1441-5D46-9F66-1FEE88F46055}" srcId="{0D12AC0F-60D4-D447-BEC8-7EE36C4697F8}" destId="{E6EAB2A5-9636-E844-9982-F345CE2864E9}" srcOrd="1" destOrd="0" parTransId="{4DB6D74C-E43F-FC4E-9857-B7FE0056D036}" sibTransId="{AD47B79D-20DE-D54D-850D-339D8A1A44A6}"/>
    <dgm:cxn modelId="{5D854D1C-D2F8-7149-A6F4-08E7D9F13A44}" srcId="{0D12AC0F-60D4-D447-BEC8-7EE36C4697F8}" destId="{0B31F5DD-488D-0E4E-B525-AF99817DD655}" srcOrd="4" destOrd="0" parTransId="{654EE9BE-D421-5349-8475-A8BB7CF7AA05}" sibTransId="{B39936F1-5AA7-1745-B168-F3BD320F851B}"/>
    <dgm:cxn modelId="{51537B23-2883-8F4D-B625-FE4AA7798FC2}" type="presOf" srcId="{E9B71D19-4EED-8245-A471-CB29059A86D1}" destId="{541438BC-E51B-5E4F-BD4B-CB56704D9BC7}" srcOrd="0" destOrd="0" presId="urn:microsoft.com/office/officeart/2005/8/layout/venn1"/>
    <dgm:cxn modelId="{A765BC2D-ADD8-0D41-BD14-BBD9F037A6A7}" type="presOf" srcId="{B25A2A39-0708-E84A-A2AC-2344F862616D}" destId="{E7D16634-0654-9E46-9BC0-B3209D31EAD9}" srcOrd="0" destOrd="0" presId="urn:microsoft.com/office/officeart/2005/8/layout/venn1"/>
    <dgm:cxn modelId="{B173B541-15EE-EF40-B2FC-E954B859FA39}" type="presOf" srcId="{372FE3EE-3DC3-E841-ACDB-71B59FC6E729}" destId="{53554770-0DFD-1942-9BD7-11C578F34519}" srcOrd="0" destOrd="0" presId="urn:microsoft.com/office/officeart/2005/8/layout/venn1"/>
    <dgm:cxn modelId="{1AE9CE70-A1B2-AE45-B92D-0994CA27CFBB}" type="presOf" srcId="{E6EAB2A5-9636-E844-9982-F345CE2864E9}" destId="{0CF39758-78D0-AA47-B806-577756872EBF}" srcOrd="0" destOrd="0" presId="urn:microsoft.com/office/officeart/2005/8/layout/venn1"/>
    <dgm:cxn modelId="{D694F778-2050-4849-B2ED-B6A1BAECBBB2}" type="presOf" srcId="{0B31F5DD-488D-0E4E-B525-AF99817DD655}" destId="{9636969D-9F8B-944A-B9ED-6522E02E6877}" srcOrd="0" destOrd="0" presId="urn:microsoft.com/office/officeart/2005/8/layout/venn1"/>
    <dgm:cxn modelId="{412DC58C-9EA8-4040-BC0F-50E0D3FF22EC}" srcId="{0D12AC0F-60D4-D447-BEC8-7EE36C4697F8}" destId="{E9B71D19-4EED-8245-A471-CB29059A86D1}" srcOrd="5" destOrd="0" parTransId="{79433573-40A9-5647-A2CE-D5A710A53726}" sibTransId="{991FF049-18FE-9549-B672-34E00E351335}"/>
    <dgm:cxn modelId="{CA14FBA4-E3E7-E740-B74F-C783852E092C}" srcId="{0D12AC0F-60D4-D447-BEC8-7EE36C4697F8}" destId="{372FE3EE-3DC3-E841-ACDB-71B59FC6E729}" srcOrd="0" destOrd="0" parTransId="{72E700DC-05CE-504F-B395-0808AEF90CCB}" sibTransId="{948AA811-66A9-FB40-89F0-5A2D99825480}"/>
    <dgm:cxn modelId="{E9E510AC-7D8C-E44D-B0FD-81217E2D9ADF}" type="presOf" srcId="{0D12AC0F-60D4-D447-BEC8-7EE36C4697F8}" destId="{8C1CEE8A-8491-3A49-BC1B-8A7DDFAE868A}" srcOrd="0" destOrd="0" presId="urn:microsoft.com/office/officeart/2005/8/layout/venn1"/>
    <dgm:cxn modelId="{412BF5AC-1A59-834F-B994-932E4AE29DBE}" srcId="{0D12AC0F-60D4-D447-BEC8-7EE36C4697F8}" destId="{05A5456C-7D56-6A49-9C6C-F856AF9FEC47}" srcOrd="3" destOrd="0" parTransId="{7DA7BA45-0A14-0747-B7CB-88AC31762A28}" sibTransId="{B22C7142-EFC2-BC42-B743-509F7F45ABD1}"/>
    <dgm:cxn modelId="{C0472BD9-2104-894C-A512-6C0888A1C801}" srcId="{0D12AC0F-60D4-D447-BEC8-7EE36C4697F8}" destId="{2AE594D2-617A-8340-8F83-0BC8A79315EE}" srcOrd="2" destOrd="0" parTransId="{29C857A8-FD3C-5D4E-82A2-31E511485A16}" sibTransId="{DB2990F9-EE1E-8A40-B764-AD89D08D0E28}"/>
    <dgm:cxn modelId="{F2E8D6D9-583C-3D4B-9D16-E798DED2FD99}" srcId="{0D12AC0F-60D4-D447-BEC8-7EE36C4697F8}" destId="{B25A2A39-0708-E84A-A2AC-2344F862616D}" srcOrd="6" destOrd="0" parTransId="{E752B353-6A88-7E45-B541-8D40B399823A}" sibTransId="{24CBC381-D0AE-B441-8183-F42DAF220761}"/>
    <dgm:cxn modelId="{EA2FFDE8-A12D-DB41-A54E-0A419D766076}" type="presOf" srcId="{05A5456C-7D56-6A49-9C6C-F856AF9FEC47}" destId="{33E79C7E-DA10-B74F-AC1A-0ED50DA28643}" srcOrd="0" destOrd="0" presId="urn:microsoft.com/office/officeart/2005/8/layout/venn1"/>
    <dgm:cxn modelId="{81CB01ED-07DB-3F42-8E2A-27B155E88B2C}" type="presOf" srcId="{2AE594D2-617A-8340-8F83-0BC8A79315EE}" destId="{1CEE2704-7E66-4342-ABB5-1F0DC3EB0BEA}" srcOrd="0" destOrd="0" presId="urn:microsoft.com/office/officeart/2005/8/layout/venn1"/>
    <dgm:cxn modelId="{85AE1FE5-154F-5846-B423-BA05F23EC7D8}" type="presParOf" srcId="{8C1CEE8A-8491-3A49-BC1B-8A7DDFAE868A}" destId="{F69FFD25-9F0B-E04E-8CD3-1BA973563F63}" srcOrd="0" destOrd="0" presId="urn:microsoft.com/office/officeart/2005/8/layout/venn1"/>
    <dgm:cxn modelId="{6824895B-65D8-F54B-9F89-89E64F00D008}" type="presParOf" srcId="{8C1CEE8A-8491-3A49-BC1B-8A7DDFAE868A}" destId="{53554770-0DFD-1942-9BD7-11C578F34519}" srcOrd="1" destOrd="0" presId="urn:microsoft.com/office/officeart/2005/8/layout/venn1"/>
    <dgm:cxn modelId="{12E92433-109B-6A4D-8D4B-78EC27587BB4}" type="presParOf" srcId="{8C1CEE8A-8491-3A49-BC1B-8A7DDFAE868A}" destId="{BF7744F6-74BB-044A-8F7A-ACFCDAFE60E3}" srcOrd="2" destOrd="0" presId="urn:microsoft.com/office/officeart/2005/8/layout/venn1"/>
    <dgm:cxn modelId="{C5B8A7CA-A7FA-4046-B935-65301BECB06F}" type="presParOf" srcId="{8C1CEE8A-8491-3A49-BC1B-8A7DDFAE868A}" destId="{0CF39758-78D0-AA47-B806-577756872EBF}" srcOrd="3" destOrd="0" presId="urn:microsoft.com/office/officeart/2005/8/layout/venn1"/>
    <dgm:cxn modelId="{078C60EA-3754-B84F-8A6D-010B34E33C0F}" type="presParOf" srcId="{8C1CEE8A-8491-3A49-BC1B-8A7DDFAE868A}" destId="{A813DCBB-8F39-B344-95BE-0C5C440CAA6A}" srcOrd="4" destOrd="0" presId="urn:microsoft.com/office/officeart/2005/8/layout/venn1"/>
    <dgm:cxn modelId="{C090426C-CEB4-064A-97C4-CE2A7D45FFE7}" type="presParOf" srcId="{8C1CEE8A-8491-3A49-BC1B-8A7DDFAE868A}" destId="{1CEE2704-7E66-4342-ABB5-1F0DC3EB0BEA}" srcOrd="5" destOrd="0" presId="urn:microsoft.com/office/officeart/2005/8/layout/venn1"/>
    <dgm:cxn modelId="{4D4B1613-F41A-BD49-8580-179C8E6FC512}" type="presParOf" srcId="{8C1CEE8A-8491-3A49-BC1B-8A7DDFAE868A}" destId="{AC57F279-B680-0E41-AA2F-B173376654E4}" srcOrd="6" destOrd="0" presId="urn:microsoft.com/office/officeart/2005/8/layout/venn1"/>
    <dgm:cxn modelId="{1160AD6E-6119-2949-B458-1A547BD22587}" type="presParOf" srcId="{8C1CEE8A-8491-3A49-BC1B-8A7DDFAE868A}" destId="{33E79C7E-DA10-B74F-AC1A-0ED50DA28643}" srcOrd="7" destOrd="0" presId="urn:microsoft.com/office/officeart/2005/8/layout/venn1"/>
    <dgm:cxn modelId="{5D0101CD-EBFE-8A45-B3E8-87DF3ECA0BCB}" type="presParOf" srcId="{8C1CEE8A-8491-3A49-BC1B-8A7DDFAE868A}" destId="{E04A2F6A-1A7F-6145-A56E-3123FF0EDDB9}" srcOrd="8" destOrd="0" presId="urn:microsoft.com/office/officeart/2005/8/layout/venn1"/>
    <dgm:cxn modelId="{94B673B6-01B2-3B42-A159-1E0757976596}" type="presParOf" srcId="{8C1CEE8A-8491-3A49-BC1B-8A7DDFAE868A}" destId="{9636969D-9F8B-944A-B9ED-6522E02E6877}" srcOrd="9" destOrd="0" presId="urn:microsoft.com/office/officeart/2005/8/layout/venn1"/>
    <dgm:cxn modelId="{995B3340-4C42-0B44-A1FA-72D93EDA7036}" type="presParOf" srcId="{8C1CEE8A-8491-3A49-BC1B-8A7DDFAE868A}" destId="{9015DA8B-ADCE-E945-8EFE-65C3CB97D5CC}" srcOrd="10" destOrd="0" presId="urn:microsoft.com/office/officeart/2005/8/layout/venn1"/>
    <dgm:cxn modelId="{EFAC23CF-FC4F-0B4D-9A67-580E783A585B}" type="presParOf" srcId="{8C1CEE8A-8491-3A49-BC1B-8A7DDFAE868A}" destId="{541438BC-E51B-5E4F-BD4B-CB56704D9BC7}" srcOrd="11" destOrd="0" presId="urn:microsoft.com/office/officeart/2005/8/layout/venn1"/>
    <dgm:cxn modelId="{50F09269-1586-BE4F-8F3E-59DF136C3FBE}" type="presParOf" srcId="{8C1CEE8A-8491-3A49-BC1B-8A7DDFAE868A}" destId="{FE7CF1A2-CC21-214D-B334-D380C1EE98E6}" srcOrd="12" destOrd="0" presId="urn:microsoft.com/office/officeart/2005/8/layout/venn1"/>
    <dgm:cxn modelId="{2DA92093-5D2A-B341-81C2-E3023FD3ADA6}" type="presParOf" srcId="{8C1CEE8A-8491-3A49-BC1B-8A7DDFAE868A}" destId="{E7D16634-0654-9E46-9BC0-B3209D31EAD9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F29EB5E-E1DD-4A05-87EC-CAD99640C9F9}" type="doc">
      <dgm:prSet loTypeId="urn:microsoft.com/office/officeart/2005/8/layout/radial6" loCatId="cycle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sv-SE"/>
        </a:p>
      </dgm:t>
    </dgm:pt>
    <dgm:pt modelId="{36EFD851-1A74-4D07-85F4-E0E74D471673}">
      <dgm:prSet phldrT="[Text]" custT="1"/>
      <dgm:spPr/>
      <dgm:t>
        <a:bodyPr/>
        <a:lstStyle/>
        <a:p>
          <a:r>
            <a:rPr lang="sv-SE" sz="1200" b="1" dirty="0"/>
            <a:t>Överskuldsättning</a:t>
          </a:r>
          <a:endParaRPr lang="sv-SE" sz="1300" b="1" dirty="0"/>
        </a:p>
      </dgm:t>
    </dgm:pt>
    <dgm:pt modelId="{1BA54088-68AF-4BAD-A589-69439E7AFACC}" type="parTrans" cxnId="{59473E91-4EA0-4602-9F47-749DBC910BA5}">
      <dgm:prSet/>
      <dgm:spPr/>
      <dgm:t>
        <a:bodyPr/>
        <a:lstStyle/>
        <a:p>
          <a:endParaRPr lang="sv-SE"/>
        </a:p>
      </dgm:t>
    </dgm:pt>
    <dgm:pt modelId="{F0D217E3-1AAF-469F-82E8-B2D4889A11D6}" type="sibTrans" cxnId="{59473E91-4EA0-4602-9F47-749DBC910BA5}">
      <dgm:prSet/>
      <dgm:spPr/>
      <dgm:t>
        <a:bodyPr/>
        <a:lstStyle/>
        <a:p>
          <a:endParaRPr lang="sv-SE"/>
        </a:p>
      </dgm:t>
    </dgm:pt>
    <dgm:pt modelId="{8FFE4B59-9921-4FA0-8952-F444801B3552}">
      <dgm:prSet phldrT="[Text]" custT="1"/>
      <dgm:spPr/>
      <dgm:t>
        <a:bodyPr/>
        <a:lstStyle/>
        <a:p>
          <a:r>
            <a:rPr lang="sv-SE" sz="1400" dirty="0"/>
            <a:t>Individnivå</a:t>
          </a:r>
        </a:p>
      </dgm:t>
    </dgm:pt>
    <dgm:pt modelId="{18797E3F-D67C-4773-B2CD-B3BD940E9580}" type="parTrans" cxnId="{B69AA323-021E-4A91-A093-E8C473D1E492}">
      <dgm:prSet/>
      <dgm:spPr/>
      <dgm:t>
        <a:bodyPr/>
        <a:lstStyle/>
        <a:p>
          <a:endParaRPr lang="sv-SE"/>
        </a:p>
      </dgm:t>
    </dgm:pt>
    <dgm:pt modelId="{4DCF6867-AE5C-46C2-B762-44277BA3508E}" type="sibTrans" cxnId="{B69AA323-021E-4A91-A093-E8C473D1E492}">
      <dgm:prSet/>
      <dgm:spPr/>
      <dgm:t>
        <a:bodyPr/>
        <a:lstStyle/>
        <a:p>
          <a:endParaRPr lang="sv-SE"/>
        </a:p>
      </dgm:t>
    </dgm:pt>
    <dgm:pt modelId="{B567D267-F02A-4CE1-A5D1-DEF6E1BD72C6}">
      <dgm:prSet phldrT="[Text]" custT="1"/>
      <dgm:spPr/>
      <dgm:t>
        <a:bodyPr/>
        <a:lstStyle/>
        <a:p>
          <a:r>
            <a:rPr lang="sv-SE" sz="1400" dirty="0"/>
            <a:t>Hushållet</a:t>
          </a:r>
          <a:endParaRPr lang="sv-SE" sz="900" dirty="0"/>
        </a:p>
      </dgm:t>
    </dgm:pt>
    <dgm:pt modelId="{A6AA9442-1178-4C2F-B930-D93A3B819D9F}" type="parTrans" cxnId="{2F4E31C9-3FEC-41A1-8871-27255BBC3CAB}">
      <dgm:prSet/>
      <dgm:spPr/>
      <dgm:t>
        <a:bodyPr/>
        <a:lstStyle/>
        <a:p>
          <a:endParaRPr lang="sv-SE"/>
        </a:p>
      </dgm:t>
    </dgm:pt>
    <dgm:pt modelId="{BD2579F6-043E-494B-A1B4-B7C094DDD128}" type="sibTrans" cxnId="{2F4E31C9-3FEC-41A1-8871-27255BBC3CAB}">
      <dgm:prSet/>
      <dgm:spPr/>
      <dgm:t>
        <a:bodyPr/>
        <a:lstStyle/>
        <a:p>
          <a:endParaRPr lang="sv-SE"/>
        </a:p>
      </dgm:t>
    </dgm:pt>
    <dgm:pt modelId="{4B3702CD-0537-441B-A34C-301B32429A5B}">
      <dgm:prSet phldrT="[Text]" custT="1"/>
      <dgm:spPr/>
      <dgm:t>
        <a:bodyPr/>
        <a:lstStyle/>
        <a:p>
          <a:r>
            <a:rPr lang="sv-SE" sz="1400" dirty="0"/>
            <a:t>Arbets-marknaden</a:t>
          </a:r>
          <a:endParaRPr lang="sv-SE" sz="1000" dirty="0"/>
        </a:p>
      </dgm:t>
    </dgm:pt>
    <dgm:pt modelId="{D93D6F96-8BA4-42AF-975C-F95605C2AB05}" type="parTrans" cxnId="{957DCD8A-AFBE-48A4-8124-F4D2E1ECA2C4}">
      <dgm:prSet/>
      <dgm:spPr/>
      <dgm:t>
        <a:bodyPr/>
        <a:lstStyle/>
        <a:p>
          <a:endParaRPr lang="sv-SE"/>
        </a:p>
      </dgm:t>
    </dgm:pt>
    <dgm:pt modelId="{4594D97C-DB04-4E23-BA2A-3C734CFF4DC8}" type="sibTrans" cxnId="{957DCD8A-AFBE-48A4-8124-F4D2E1ECA2C4}">
      <dgm:prSet/>
      <dgm:spPr/>
      <dgm:t>
        <a:bodyPr/>
        <a:lstStyle/>
        <a:p>
          <a:endParaRPr lang="sv-SE"/>
        </a:p>
      </dgm:t>
    </dgm:pt>
    <dgm:pt modelId="{6E8921A7-3754-443E-8584-7C5FB48F0CBA}">
      <dgm:prSet phldrT="[Text]" custT="1"/>
      <dgm:spPr/>
      <dgm:t>
        <a:bodyPr/>
        <a:lstStyle/>
        <a:p>
          <a:r>
            <a:rPr lang="sv-SE" sz="1400" dirty="0"/>
            <a:t>Lokal-samhället</a:t>
          </a:r>
          <a:endParaRPr lang="sv-SE" sz="900" dirty="0"/>
        </a:p>
      </dgm:t>
    </dgm:pt>
    <dgm:pt modelId="{8BE47962-4E1C-45F0-B265-677A18E7A621}" type="parTrans" cxnId="{E7CCA20F-0CE5-4B5E-9881-9D47E27ED682}">
      <dgm:prSet/>
      <dgm:spPr/>
      <dgm:t>
        <a:bodyPr/>
        <a:lstStyle/>
        <a:p>
          <a:endParaRPr lang="sv-SE"/>
        </a:p>
      </dgm:t>
    </dgm:pt>
    <dgm:pt modelId="{5D6A6CC9-8289-4E3A-B2AD-3F322DFE59A0}" type="sibTrans" cxnId="{E7CCA20F-0CE5-4B5E-9881-9D47E27ED682}">
      <dgm:prSet/>
      <dgm:spPr/>
      <dgm:t>
        <a:bodyPr/>
        <a:lstStyle/>
        <a:p>
          <a:endParaRPr lang="sv-SE"/>
        </a:p>
      </dgm:t>
    </dgm:pt>
    <dgm:pt modelId="{6406F719-9FE6-4256-B228-DE3875D402CA}">
      <dgm:prSet custT="1"/>
      <dgm:spPr/>
      <dgm:t>
        <a:bodyPr/>
        <a:lstStyle/>
        <a:p>
          <a:r>
            <a:rPr lang="sv-SE" sz="1400" dirty="0"/>
            <a:t>Välfärds-systemet</a:t>
          </a:r>
          <a:endParaRPr lang="sv-SE" sz="900" dirty="0"/>
        </a:p>
      </dgm:t>
    </dgm:pt>
    <dgm:pt modelId="{8EC41D76-A7FF-4E5F-A63C-BF5AFBAB7448}" type="parTrans" cxnId="{2CAD9EE0-B402-467B-9CAE-07AE958888EB}">
      <dgm:prSet/>
      <dgm:spPr/>
      <dgm:t>
        <a:bodyPr/>
        <a:lstStyle/>
        <a:p>
          <a:endParaRPr lang="sv-SE"/>
        </a:p>
      </dgm:t>
    </dgm:pt>
    <dgm:pt modelId="{3D74977F-8102-4DF8-AE9B-644356AB8CB9}" type="sibTrans" cxnId="{2CAD9EE0-B402-467B-9CAE-07AE958888EB}">
      <dgm:prSet/>
      <dgm:spPr/>
      <dgm:t>
        <a:bodyPr/>
        <a:lstStyle/>
        <a:p>
          <a:endParaRPr lang="sv-SE"/>
        </a:p>
      </dgm:t>
    </dgm:pt>
    <dgm:pt modelId="{1E418288-21D2-4E06-81A2-78BCACB94C4B}">
      <dgm:prSet custT="1"/>
      <dgm:spPr/>
      <dgm:t>
        <a:bodyPr/>
        <a:lstStyle/>
        <a:p>
          <a:r>
            <a:rPr lang="sv-SE" sz="1400" dirty="0"/>
            <a:t>Samhället</a:t>
          </a:r>
        </a:p>
      </dgm:t>
    </dgm:pt>
    <dgm:pt modelId="{F71BE918-FA9C-42BF-BB37-69ADD989CD66}" type="parTrans" cxnId="{447B0B91-2F84-4E65-9DD9-CD5582C94BA3}">
      <dgm:prSet/>
      <dgm:spPr/>
      <dgm:t>
        <a:bodyPr/>
        <a:lstStyle/>
        <a:p>
          <a:endParaRPr lang="sv-SE"/>
        </a:p>
      </dgm:t>
    </dgm:pt>
    <dgm:pt modelId="{50464C91-C105-462A-A28D-73F5E2DC33BC}" type="sibTrans" cxnId="{447B0B91-2F84-4E65-9DD9-CD5582C94BA3}">
      <dgm:prSet/>
      <dgm:spPr/>
      <dgm:t>
        <a:bodyPr/>
        <a:lstStyle/>
        <a:p>
          <a:endParaRPr lang="sv-SE"/>
        </a:p>
      </dgm:t>
    </dgm:pt>
    <dgm:pt modelId="{339425D1-8C42-4A99-B8FC-86102C7CAF36}" type="pres">
      <dgm:prSet presAssocID="{7F29EB5E-E1DD-4A05-87EC-CAD99640C9F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951BC96-96F1-4042-A23F-53E715F0F651}" type="pres">
      <dgm:prSet presAssocID="{36EFD851-1A74-4D07-85F4-E0E74D471673}" presName="centerShape" presStyleLbl="node0" presStyleIdx="0" presStyleCnt="1" custScaleX="130448" custScaleY="124570"/>
      <dgm:spPr/>
    </dgm:pt>
    <dgm:pt modelId="{E5108057-9ECD-4260-932E-248D02461681}" type="pres">
      <dgm:prSet presAssocID="{8FFE4B59-9921-4FA0-8952-F444801B3552}" presName="node" presStyleLbl="node1" presStyleIdx="0" presStyleCnt="6">
        <dgm:presLayoutVars>
          <dgm:bulletEnabled val="1"/>
        </dgm:presLayoutVars>
      </dgm:prSet>
      <dgm:spPr/>
    </dgm:pt>
    <dgm:pt modelId="{25DFB855-EC83-477E-8D95-441B72BD25B9}" type="pres">
      <dgm:prSet presAssocID="{8FFE4B59-9921-4FA0-8952-F444801B3552}" presName="dummy" presStyleCnt="0"/>
      <dgm:spPr/>
    </dgm:pt>
    <dgm:pt modelId="{8E5D624E-9004-414A-9D59-7FA0BE53C47F}" type="pres">
      <dgm:prSet presAssocID="{4DCF6867-AE5C-46C2-B762-44277BA3508E}" presName="sibTrans" presStyleLbl="sibTrans2D1" presStyleIdx="0" presStyleCnt="6"/>
      <dgm:spPr/>
    </dgm:pt>
    <dgm:pt modelId="{05102F67-4AAD-4583-9D11-01CF90438640}" type="pres">
      <dgm:prSet presAssocID="{B567D267-F02A-4CE1-A5D1-DEF6E1BD72C6}" presName="node" presStyleLbl="node1" presStyleIdx="1" presStyleCnt="6">
        <dgm:presLayoutVars>
          <dgm:bulletEnabled val="1"/>
        </dgm:presLayoutVars>
      </dgm:prSet>
      <dgm:spPr/>
    </dgm:pt>
    <dgm:pt modelId="{CE0322B0-7FE8-472F-92A5-1BD23E0A778F}" type="pres">
      <dgm:prSet presAssocID="{B567D267-F02A-4CE1-A5D1-DEF6E1BD72C6}" presName="dummy" presStyleCnt="0"/>
      <dgm:spPr/>
    </dgm:pt>
    <dgm:pt modelId="{0767DAD9-FD3E-4418-9048-FC1DEBEEC99A}" type="pres">
      <dgm:prSet presAssocID="{BD2579F6-043E-494B-A1B4-B7C094DDD128}" presName="sibTrans" presStyleLbl="sibTrans2D1" presStyleIdx="1" presStyleCnt="6"/>
      <dgm:spPr/>
    </dgm:pt>
    <dgm:pt modelId="{770C3611-782B-458B-AF59-FCD9833B68FB}" type="pres">
      <dgm:prSet presAssocID="{4B3702CD-0537-441B-A34C-301B32429A5B}" presName="node" presStyleLbl="node1" presStyleIdx="2" presStyleCnt="6">
        <dgm:presLayoutVars>
          <dgm:bulletEnabled val="1"/>
        </dgm:presLayoutVars>
      </dgm:prSet>
      <dgm:spPr/>
    </dgm:pt>
    <dgm:pt modelId="{B3DD3FAC-6402-495A-B0B6-BD3B7CC1332F}" type="pres">
      <dgm:prSet presAssocID="{4B3702CD-0537-441B-A34C-301B32429A5B}" presName="dummy" presStyleCnt="0"/>
      <dgm:spPr/>
    </dgm:pt>
    <dgm:pt modelId="{A79D8F66-EAAB-4C1E-9016-CC9FDBF39D0B}" type="pres">
      <dgm:prSet presAssocID="{4594D97C-DB04-4E23-BA2A-3C734CFF4DC8}" presName="sibTrans" presStyleLbl="sibTrans2D1" presStyleIdx="2" presStyleCnt="6"/>
      <dgm:spPr/>
    </dgm:pt>
    <dgm:pt modelId="{407A9F39-F6BD-44E4-BE7A-A157C4251EA7}" type="pres">
      <dgm:prSet presAssocID="{6E8921A7-3754-443E-8584-7C5FB48F0CBA}" presName="node" presStyleLbl="node1" presStyleIdx="3" presStyleCnt="6">
        <dgm:presLayoutVars>
          <dgm:bulletEnabled val="1"/>
        </dgm:presLayoutVars>
      </dgm:prSet>
      <dgm:spPr/>
    </dgm:pt>
    <dgm:pt modelId="{4DCA99F5-02D0-4DEA-8553-96D56AAEEC56}" type="pres">
      <dgm:prSet presAssocID="{6E8921A7-3754-443E-8584-7C5FB48F0CBA}" presName="dummy" presStyleCnt="0"/>
      <dgm:spPr/>
    </dgm:pt>
    <dgm:pt modelId="{983D41CD-ACA6-4D51-B646-51ACC1D2875C}" type="pres">
      <dgm:prSet presAssocID="{5D6A6CC9-8289-4E3A-B2AD-3F322DFE59A0}" presName="sibTrans" presStyleLbl="sibTrans2D1" presStyleIdx="3" presStyleCnt="6"/>
      <dgm:spPr/>
    </dgm:pt>
    <dgm:pt modelId="{65777BD2-C207-4651-9FE2-1B3FDC236830}" type="pres">
      <dgm:prSet presAssocID="{6406F719-9FE6-4256-B228-DE3875D402CA}" presName="node" presStyleLbl="node1" presStyleIdx="4" presStyleCnt="6">
        <dgm:presLayoutVars>
          <dgm:bulletEnabled val="1"/>
        </dgm:presLayoutVars>
      </dgm:prSet>
      <dgm:spPr/>
    </dgm:pt>
    <dgm:pt modelId="{BC822E75-B924-4B66-865E-D413D21A9AC2}" type="pres">
      <dgm:prSet presAssocID="{6406F719-9FE6-4256-B228-DE3875D402CA}" presName="dummy" presStyleCnt="0"/>
      <dgm:spPr/>
    </dgm:pt>
    <dgm:pt modelId="{3761ED6D-44A9-4784-AD99-78EB0B5D3549}" type="pres">
      <dgm:prSet presAssocID="{3D74977F-8102-4DF8-AE9B-644356AB8CB9}" presName="sibTrans" presStyleLbl="sibTrans2D1" presStyleIdx="4" presStyleCnt="6"/>
      <dgm:spPr/>
    </dgm:pt>
    <dgm:pt modelId="{7E03FFE2-E7C8-4751-89A2-79746ACDCFF0}" type="pres">
      <dgm:prSet presAssocID="{1E418288-21D2-4E06-81A2-78BCACB94C4B}" presName="node" presStyleLbl="node1" presStyleIdx="5" presStyleCnt="6">
        <dgm:presLayoutVars>
          <dgm:bulletEnabled val="1"/>
        </dgm:presLayoutVars>
      </dgm:prSet>
      <dgm:spPr/>
    </dgm:pt>
    <dgm:pt modelId="{AF865F93-BAD1-44B7-9C72-B5006559389E}" type="pres">
      <dgm:prSet presAssocID="{1E418288-21D2-4E06-81A2-78BCACB94C4B}" presName="dummy" presStyleCnt="0"/>
      <dgm:spPr/>
    </dgm:pt>
    <dgm:pt modelId="{DC5AAD03-1B86-486F-BFEC-758D1B948C03}" type="pres">
      <dgm:prSet presAssocID="{50464C91-C105-462A-A28D-73F5E2DC33BC}" presName="sibTrans" presStyleLbl="sibTrans2D1" presStyleIdx="5" presStyleCnt="6"/>
      <dgm:spPr/>
    </dgm:pt>
  </dgm:ptLst>
  <dgm:cxnLst>
    <dgm:cxn modelId="{27E03004-B5CE-4AE6-BA06-63B5AB20590B}" type="presOf" srcId="{7F29EB5E-E1DD-4A05-87EC-CAD99640C9F9}" destId="{339425D1-8C42-4A99-B8FC-86102C7CAF36}" srcOrd="0" destOrd="0" presId="urn:microsoft.com/office/officeart/2005/8/layout/radial6"/>
    <dgm:cxn modelId="{5B23220D-FF33-426E-B988-A2F4660F3830}" type="presOf" srcId="{8FFE4B59-9921-4FA0-8952-F444801B3552}" destId="{E5108057-9ECD-4260-932E-248D02461681}" srcOrd="0" destOrd="0" presId="urn:microsoft.com/office/officeart/2005/8/layout/radial6"/>
    <dgm:cxn modelId="{E7CCA20F-0CE5-4B5E-9881-9D47E27ED682}" srcId="{36EFD851-1A74-4D07-85F4-E0E74D471673}" destId="{6E8921A7-3754-443E-8584-7C5FB48F0CBA}" srcOrd="3" destOrd="0" parTransId="{8BE47962-4E1C-45F0-B265-677A18E7A621}" sibTransId="{5D6A6CC9-8289-4E3A-B2AD-3F322DFE59A0}"/>
    <dgm:cxn modelId="{DEC22E1F-EE1E-4625-ABCC-5B62A1CC5AA4}" type="presOf" srcId="{50464C91-C105-462A-A28D-73F5E2DC33BC}" destId="{DC5AAD03-1B86-486F-BFEC-758D1B948C03}" srcOrd="0" destOrd="0" presId="urn:microsoft.com/office/officeart/2005/8/layout/radial6"/>
    <dgm:cxn modelId="{B69AA323-021E-4A91-A093-E8C473D1E492}" srcId="{36EFD851-1A74-4D07-85F4-E0E74D471673}" destId="{8FFE4B59-9921-4FA0-8952-F444801B3552}" srcOrd="0" destOrd="0" parTransId="{18797E3F-D67C-4773-B2CD-B3BD940E9580}" sibTransId="{4DCF6867-AE5C-46C2-B762-44277BA3508E}"/>
    <dgm:cxn modelId="{CAF6225F-9FF3-4397-8B4A-EA3401F7074A}" type="presOf" srcId="{4B3702CD-0537-441B-A34C-301B32429A5B}" destId="{770C3611-782B-458B-AF59-FCD9833B68FB}" srcOrd="0" destOrd="0" presId="urn:microsoft.com/office/officeart/2005/8/layout/radial6"/>
    <dgm:cxn modelId="{EB343447-BEC9-467D-B647-459F66D99F62}" type="presOf" srcId="{3D74977F-8102-4DF8-AE9B-644356AB8CB9}" destId="{3761ED6D-44A9-4784-AD99-78EB0B5D3549}" srcOrd="0" destOrd="0" presId="urn:microsoft.com/office/officeart/2005/8/layout/radial6"/>
    <dgm:cxn modelId="{7111557F-B138-4C89-A2F2-D2350C30957F}" type="presOf" srcId="{B567D267-F02A-4CE1-A5D1-DEF6E1BD72C6}" destId="{05102F67-4AAD-4583-9D11-01CF90438640}" srcOrd="0" destOrd="0" presId="urn:microsoft.com/office/officeart/2005/8/layout/radial6"/>
    <dgm:cxn modelId="{6F0AEE80-E068-4B0C-ADF2-4981414335DF}" type="presOf" srcId="{BD2579F6-043E-494B-A1B4-B7C094DDD128}" destId="{0767DAD9-FD3E-4418-9048-FC1DEBEEC99A}" srcOrd="0" destOrd="0" presId="urn:microsoft.com/office/officeart/2005/8/layout/radial6"/>
    <dgm:cxn modelId="{51C91B88-C82E-4D8A-9C8D-D7D91354C831}" type="presOf" srcId="{4594D97C-DB04-4E23-BA2A-3C734CFF4DC8}" destId="{A79D8F66-EAAB-4C1E-9016-CC9FDBF39D0B}" srcOrd="0" destOrd="0" presId="urn:microsoft.com/office/officeart/2005/8/layout/radial6"/>
    <dgm:cxn modelId="{957DCD8A-AFBE-48A4-8124-F4D2E1ECA2C4}" srcId="{36EFD851-1A74-4D07-85F4-E0E74D471673}" destId="{4B3702CD-0537-441B-A34C-301B32429A5B}" srcOrd="2" destOrd="0" parTransId="{D93D6F96-8BA4-42AF-975C-F95605C2AB05}" sibTransId="{4594D97C-DB04-4E23-BA2A-3C734CFF4DC8}"/>
    <dgm:cxn modelId="{447B0B91-2F84-4E65-9DD9-CD5582C94BA3}" srcId="{36EFD851-1A74-4D07-85F4-E0E74D471673}" destId="{1E418288-21D2-4E06-81A2-78BCACB94C4B}" srcOrd="5" destOrd="0" parTransId="{F71BE918-FA9C-42BF-BB37-69ADD989CD66}" sibTransId="{50464C91-C105-462A-A28D-73F5E2DC33BC}"/>
    <dgm:cxn modelId="{59473E91-4EA0-4602-9F47-749DBC910BA5}" srcId="{7F29EB5E-E1DD-4A05-87EC-CAD99640C9F9}" destId="{36EFD851-1A74-4D07-85F4-E0E74D471673}" srcOrd="0" destOrd="0" parTransId="{1BA54088-68AF-4BAD-A589-69439E7AFACC}" sibTransId="{F0D217E3-1AAF-469F-82E8-B2D4889A11D6}"/>
    <dgm:cxn modelId="{C3B5E2A4-DD5A-4D0F-91D6-03EBCEEBF3E7}" type="presOf" srcId="{36EFD851-1A74-4D07-85F4-E0E74D471673}" destId="{6951BC96-96F1-4042-A23F-53E715F0F651}" srcOrd="0" destOrd="0" presId="urn:microsoft.com/office/officeart/2005/8/layout/radial6"/>
    <dgm:cxn modelId="{BEE163B3-8541-4E94-B4CF-4270FD577E4C}" type="presOf" srcId="{6406F719-9FE6-4256-B228-DE3875D402CA}" destId="{65777BD2-C207-4651-9FE2-1B3FDC236830}" srcOrd="0" destOrd="0" presId="urn:microsoft.com/office/officeart/2005/8/layout/radial6"/>
    <dgm:cxn modelId="{2F4E31C9-3FEC-41A1-8871-27255BBC3CAB}" srcId="{36EFD851-1A74-4D07-85F4-E0E74D471673}" destId="{B567D267-F02A-4CE1-A5D1-DEF6E1BD72C6}" srcOrd="1" destOrd="0" parTransId="{A6AA9442-1178-4C2F-B930-D93A3B819D9F}" sibTransId="{BD2579F6-043E-494B-A1B4-B7C094DDD128}"/>
    <dgm:cxn modelId="{049551CB-EDA6-4831-A2BA-F3FD0A947E33}" type="presOf" srcId="{1E418288-21D2-4E06-81A2-78BCACB94C4B}" destId="{7E03FFE2-E7C8-4751-89A2-79746ACDCFF0}" srcOrd="0" destOrd="0" presId="urn:microsoft.com/office/officeart/2005/8/layout/radial6"/>
    <dgm:cxn modelId="{132457D3-8EF5-4FD1-857E-58C0E7F01132}" type="presOf" srcId="{6E8921A7-3754-443E-8584-7C5FB48F0CBA}" destId="{407A9F39-F6BD-44E4-BE7A-A157C4251EA7}" srcOrd="0" destOrd="0" presId="urn:microsoft.com/office/officeart/2005/8/layout/radial6"/>
    <dgm:cxn modelId="{2CAD9EE0-B402-467B-9CAE-07AE958888EB}" srcId="{36EFD851-1A74-4D07-85F4-E0E74D471673}" destId="{6406F719-9FE6-4256-B228-DE3875D402CA}" srcOrd="4" destOrd="0" parTransId="{8EC41D76-A7FF-4E5F-A63C-BF5AFBAB7448}" sibTransId="{3D74977F-8102-4DF8-AE9B-644356AB8CB9}"/>
    <dgm:cxn modelId="{10573EEB-2BA6-4632-9C45-40E467CC3E50}" type="presOf" srcId="{4DCF6867-AE5C-46C2-B762-44277BA3508E}" destId="{8E5D624E-9004-414A-9D59-7FA0BE53C47F}" srcOrd="0" destOrd="0" presId="urn:microsoft.com/office/officeart/2005/8/layout/radial6"/>
    <dgm:cxn modelId="{607B02EC-B23E-475C-95C2-DBFDE40A698F}" type="presOf" srcId="{5D6A6CC9-8289-4E3A-B2AD-3F322DFE59A0}" destId="{983D41CD-ACA6-4D51-B646-51ACC1D2875C}" srcOrd="0" destOrd="0" presId="urn:microsoft.com/office/officeart/2005/8/layout/radial6"/>
    <dgm:cxn modelId="{453BDDC9-E3C7-4A6A-A204-A73C116158D3}" type="presParOf" srcId="{339425D1-8C42-4A99-B8FC-86102C7CAF36}" destId="{6951BC96-96F1-4042-A23F-53E715F0F651}" srcOrd="0" destOrd="0" presId="urn:microsoft.com/office/officeart/2005/8/layout/radial6"/>
    <dgm:cxn modelId="{5EFD676B-991F-42D5-B72E-01E2F417BD39}" type="presParOf" srcId="{339425D1-8C42-4A99-B8FC-86102C7CAF36}" destId="{E5108057-9ECD-4260-932E-248D02461681}" srcOrd="1" destOrd="0" presId="urn:microsoft.com/office/officeart/2005/8/layout/radial6"/>
    <dgm:cxn modelId="{1594870D-9E3D-457D-AAD2-837E5E12AF86}" type="presParOf" srcId="{339425D1-8C42-4A99-B8FC-86102C7CAF36}" destId="{25DFB855-EC83-477E-8D95-441B72BD25B9}" srcOrd="2" destOrd="0" presId="urn:microsoft.com/office/officeart/2005/8/layout/radial6"/>
    <dgm:cxn modelId="{B2A2F9BA-79F5-40D9-9E90-11C86D04F6C2}" type="presParOf" srcId="{339425D1-8C42-4A99-B8FC-86102C7CAF36}" destId="{8E5D624E-9004-414A-9D59-7FA0BE53C47F}" srcOrd="3" destOrd="0" presId="urn:microsoft.com/office/officeart/2005/8/layout/radial6"/>
    <dgm:cxn modelId="{8AE61602-6EB5-4DC9-8CD9-D0914C16C985}" type="presParOf" srcId="{339425D1-8C42-4A99-B8FC-86102C7CAF36}" destId="{05102F67-4AAD-4583-9D11-01CF90438640}" srcOrd="4" destOrd="0" presId="urn:microsoft.com/office/officeart/2005/8/layout/radial6"/>
    <dgm:cxn modelId="{32CC885D-9199-458C-87AC-F29ED8A9E8AF}" type="presParOf" srcId="{339425D1-8C42-4A99-B8FC-86102C7CAF36}" destId="{CE0322B0-7FE8-472F-92A5-1BD23E0A778F}" srcOrd="5" destOrd="0" presId="urn:microsoft.com/office/officeart/2005/8/layout/radial6"/>
    <dgm:cxn modelId="{D28A1F75-C865-4DEF-8A75-26080C5A5A74}" type="presParOf" srcId="{339425D1-8C42-4A99-B8FC-86102C7CAF36}" destId="{0767DAD9-FD3E-4418-9048-FC1DEBEEC99A}" srcOrd="6" destOrd="0" presId="urn:microsoft.com/office/officeart/2005/8/layout/radial6"/>
    <dgm:cxn modelId="{EBF810EE-D828-4F29-9C1E-AB8459B9DDE2}" type="presParOf" srcId="{339425D1-8C42-4A99-B8FC-86102C7CAF36}" destId="{770C3611-782B-458B-AF59-FCD9833B68FB}" srcOrd="7" destOrd="0" presId="urn:microsoft.com/office/officeart/2005/8/layout/radial6"/>
    <dgm:cxn modelId="{CA04AD5F-9E58-411B-B34B-31477A3DD2A2}" type="presParOf" srcId="{339425D1-8C42-4A99-B8FC-86102C7CAF36}" destId="{B3DD3FAC-6402-495A-B0B6-BD3B7CC1332F}" srcOrd="8" destOrd="0" presId="urn:microsoft.com/office/officeart/2005/8/layout/radial6"/>
    <dgm:cxn modelId="{EB716C52-2DAE-4D53-A868-459F841E68ED}" type="presParOf" srcId="{339425D1-8C42-4A99-B8FC-86102C7CAF36}" destId="{A79D8F66-EAAB-4C1E-9016-CC9FDBF39D0B}" srcOrd="9" destOrd="0" presId="urn:microsoft.com/office/officeart/2005/8/layout/radial6"/>
    <dgm:cxn modelId="{8F6751BE-697B-48FF-BB99-D17535DFA1A9}" type="presParOf" srcId="{339425D1-8C42-4A99-B8FC-86102C7CAF36}" destId="{407A9F39-F6BD-44E4-BE7A-A157C4251EA7}" srcOrd="10" destOrd="0" presId="urn:microsoft.com/office/officeart/2005/8/layout/radial6"/>
    <dgm:cxn modelId="{86E4F845-C398-4FF1-960A-C285DCDA8C42}" type="presParOf" srcId="{339425D1-8C42-4A99-B8FC-86102C7CAF36}" destId="{4DCA99F5-02D0-4DEA-8553-96D56AAEEC56}" srcOrd="11" destOrd="0" presId="urn:microsoft.com/office/officeart/2005/8/layout/radial6"/>
    <dgm:cxn modelId="{D5BB6BC9-3C6E-4BF0-A804-8178F1847E29}" type="presParOf" srcId="{339425D1-8C42-4A99-B8FC-86102C7CAF36}" destId="{983D41CD-ACA6-4D51-B646-51ACC1D2875C}" srcOrd="12" destOrd="0" presId="urn:microsoft.com/office/officeart/2005/8/layout/radial6"/>
    <dgm:cxn modelId="{F20E44B2-967E-4D2E-8089-915EA8A3D6A3}" type="presParOf" srcId="{339425D1-8C42-4A99-B8FC-86102C7CAF36}" destId="{65777BD2-C207-4651-9FE2-1B3FDC236830}" srcOrd="13" destOrd="0" presId="urn:microsoft.com/office/officeart/2005/8/layout/radial6"/>
    <dgm:cxn modelId="{A6BBA307-E1C3-4827-987F-42A846F8BD9B}" type="presParOf" srcId="{339425D1-8C42-4A99-B8FC-86102C7CAF36}" destId="{BC822E75-B924-4B66-865E-D413D21A9AC2}" srcOrd="14" destOrd="0" presId="urn:microsoft.com/office/officeart/2005/8/layout/radial6"/>
    <dgm:cxn modelId="{26C85E90-C467-45B2-96BB-75AEB86EE93A}" type="presParOf" srcId="{339425D1-8C42-4A99-B8FC-86102C7CAF36}" destId="{3761ED6D-44A9-4784-AD99-78EB0B5D3549}" srcOrd="15" destOrd="0" presId="urn:microsoft.com/office/officeart/2005/8/layout/radial6"/>
    <dgm:cxn modelId="{B75EBB9C-EDD6-41C2-9BA1-FCD13A33E636}" type="presParOf" srcId="{339425D1-8C42-4A99-B8FC-86102C7CAF36}" destId="{7E03FFE2-E7C8-4751-89A2-79746ACDCFF0}" srcOrd="16" destOrd="0" presId="urn:microsoft.com/office/officeart/2005/8/layout/radial6"/>
    <dgm:cxn modelId="{C25F2024-C714-4283-9BA5-58E5B189EDCC}" type="presParOf" srcId="{339425D1-8C42-4A99-B8FC-86102C7CAF36}" destId="{AF865F93-BAD1-44B7-9C72-B5006559389E}" srcOrd="17" destOrd="0" presId="urn:microsoft.com/office/officeart/2005/8/layout/radial6"/>
    <dgm:cxn modelId="{FC7AE5F5-98D8-412E-BAF3-9C63D12E1DDC}" type="presParOf" srcId="{339425D1-8C42-4A99-B8FC-86102C7CAF36}" destId="{DC5AAD03-1B86-486F-BFEC-758D1B948C03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9FFD25-9F0B-E04E-8CD3-1BA973563F63}">
      <dsp:nvSpPr>
        <dsp:cNvPr id="0" name=""/>
        <dsp:cNvSpPr/>
      </dsp:nvSpPr>
      <dsp:spPr>
        <a:xfrm>
          <a:off x="1869951" y="1304564"/>
          <a:ext cx="1252728" cy="1252881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3554770-0DFD-1942-9BD7-11C578F34519}">
      <dsp:nvSpPr>
        <dsp:cNvPr id="0" name=""/>
        <dsp:cNvSpPr/>
      </dsp:nvSpPr>
      <dsp:spPr>
        <a:xfrm>
          <a:off x="1778606" y="326687"/>
          <a:ext cx="1435417" cy="76816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/>
            <a:t>Skuld</a:t>
          </a:r>
          <a:endParaRPr lang="sv-SE" sz="1400" kern="1200" dirty="0"/>
        </a:p>
      </dsp:txBody>
      <dsp:txXfrm>
        <a:off x="1778606" y="326687"/>
        <a:ext cx="1435417" cy="768167"/>
      </dsp:txXfrm>
    </dsp:sp>
    <dsp:sp modelId="{BF7744F6-74BB-044A-8F7A-ACFCDAFE60E3}">
      <dsp:nvSpPr>
        <dsp:cNvPr id="0" name=""/>
        <dsp:cNvSpPr/>
      </dsp:nvSpPr>
      <dsp:spPr>
        <a:xfrm>
          <a:off x="2237418" y="1481243"/>
          <a:ext cx="1252728" cy="1252881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CF39758-78D0-AA47-B806-577756872EBF}">
      <dsp:nvSpPr>
        <dsp:cNvPr id="0" name=""/>
        <dsp:cNvSpPr/>
      </dsp:nvSpPr>
      <dsp:spPr>
        <a:xfrm>
          <a:off x="3313185" y="1056446"/>
          <a:ext cx="2020048" cy="84498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/>
            <a:t>Betalningsanmärkning</a:t>
          </a:r>
          <a:endParaRPr lang="sv-SE" sz="1400" kern="1200" dirty="0"/>
        </a:p>
      </dsp:txBody>
      <dsp:txXfrm>
        <a:off x="3313185" y="1056446"/>
        <a:ext cx="2020048" cy="844984"/>
      </dsp:txXfrm>
    </dsp:sp>
    <dsp:sp modelId="{A813DCBB-8F39-B344-95BE-0C5C440CAA6A}">
      <dsp:nvSpPr>
        <dsp:cNvPr id="0" name=""/>
        <dsp:cNvSpPr/>
      </dsp:nvSpPr>
      <dsp:spPr>
        <a:xfrm>
          <a:off x="2327718" y="1878770"/>
          <a:ext cx="1252728" cy="1252881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CEE2704-7E66-4342-ABB5-1F0DC3EB0BEA}">
      <dsp:nvSpPr>
        <dsp:cNvPr id="0" name=""/>
        <dsp:cNvSpPr/>
      </dsp:nvSpPr>
      <dsp:spPr>
        <a:xfrm>
          <a:off x="3775141" y="2131881"/>
          <a:ext cx="1331023" cy="90259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/>
            <a:t>Ekonomiskt utanförskap</a:t>
          </a:r>
          <a:endParaRPr lang="sv-SE" sz="1400" kern="1200" dirty="0"/>
        </a:p>
      </dsp:txBody>
      <dsp:txXfrm>
        <a:off x="3775141" y="2131881"/>
        <a:ext cx="1331023" cy="902597"/>
      </dsp:txXfrm>
    </dsp:sp>
    <dsp:sp modelId="{AC57F279-B680-0E41-AA2F-B173376654E4}">
      <dsp:nvSpPr>
        <dsp:cNvPr id="0" name=""/>
        <dsp:cNvSpPr/>
      </dsp:nvSpPr>
      <dsp:spPr>
        <a:xfrm>
          <a:off x="2073519" y="2197559"/>
          <a:ext cx="1252728" cy="1252881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3E79C7E-DA10-B74F-AC1A-0ED50DA28643}">
      <dsp:nvSpPr>
        <dsp:cNvPr id="0" name=""/>
        <dsp:cNvSpPr/>
      </dsp:nvSpPr>
      <dsp:spPr>
        <a:xfrm>
          <a:off x="3200974" y="3341745"/>
          <a:ext cx="1435417" cy="82578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/>
            <a:t>Räntor och avgifter</a:t>
          </a:r>
          <a:endParaRPr lang="sv-SE" sz="1400" kern="1200" dirty="0"/>
        </a:p>
      </dsp:txBody>
      <dsp:txXfrm>
        <a:off x="3200974" y="3341745"/>
        <a:ext cx="1435417" cy="825780"/>
      </dsp:txXfrm>
    </dsp:sp>
    <dsp:sp modelId="{E04A2F6A-1A7F-6145-A56E-3123FF0EDDB9}">
      <dsp:nvSpPr>
        <dsp:cNvPr id="0" name=""/>
        <dsp:cNvSpPr/>
      </dsp:nvSpPr>
      <dsp:spPr>
        <a:xfrm>
          <a:off x="1666382" y="2197559"/>
          <a:ext cx="1252728" cy="1252881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636969D-9F8B-944A-B9ED-6522E02E6877}">
      <dsp:nvSpPr>
        <dsp:cNvPr id="0" name=""/>
        <dsp:cNvSpPr/>
      </dsp:nvSpPr>
      <dsp:spPr>
        <a:xfrm>
          <a:off x="356238" y="3341745"/>
          <a:ext cx="1435417" cy="82578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b="0" kern="1200" dirty="0"/>
            <a:t>Löneutmätning</a:t>
          </a:r>
        </a:p>
      </dsp:txBody>
      <dsp:txXfrm>
        <a:off x="356238" y="3341745"/>
        <a:ext cx="1435417" cy="825780"/>
      </dsp:txXfrm>
    </dsp:sp>
    <dsp:sp modelId="{9015DA8B-ADCE-E945-8EFE-65C3CB97D5CC}">
      <dsp:nvSpPr>
        <dsp:cNvPr id="0" name=""/>
        <dsp:cNvSpPr/>
      </dsp:nvSpPr>
      <dsp:spPr>
        <a:xfrm>
          <a:off x="1412183" y="1878770"/>
          <a:ext cx="1252728" cy="1252881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41438BC-E51B-5E4F-BD4B-CB56704D9BC7}">
      <dsp:nvSpPr>
        <dsp:cNvPr id="0" name=""/>
        <dsp:cNvSpPr/>
      </dsp:nvSpPr>
      <dsp:spPr>
        <a:xfrm>
          <a:off x="-113534" y="2131881"/>
          <a:ext cx="1331023" cy="90259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/>
            <a:t>Skuld</a:t>
          </a:r>
          <a:endParaRPr lang="sv-SE" sz="1400" kern="1200" dirty="0"/>
        </a:p>
      </dsp:txBody>
      <dsp:txXfrm>
        <a:off x="-113534" y="2131881"/>
        <a:ext cx="1331023" cy="902597"/>
      </dsp:txXfrm>
    </dsp:sp>
    <dsp:sp modelId="{FE7CF1A2-CC21-214D-B334-D380C1EE98E6}">
      <dsp:nvSpPr>
        <dsp:cNvPr id="0" name=""/>
        <dsp:cNvSpPr/>
      </dsp:nvSpPr>
      <dsp:spPr>
        <a:xfrm>
          <a:off x="1502484" y="1481243"/>
          <a:ext cx="1252728" cy="1252881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7D16634-0654-9E46-9BC0-B3209D31EAD9}">
      <dsp:nvSpPr>
        <dsp:cNvPr id="0" name=""/>
        <dsp:cNvSpPr/>
      </dsp:nvSpPr>
      <dsp:spPr>
        <a:xfrm>
          <a:off x="-9140" y="1056446"/>
          <a:ext cx="1357122" cy="84498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/>
            <a:t>Hälsoproblem</a:t>
          </a:r>
          <a:endParaRPr lang="sv-SE" sz="1400" kern="1200" dirty="0"/>
        </a:p>
      </dsp:txBody>
      <dsp:txXfrm>
        <a:off x="-9140" y="1056446"/>
        <a:ext cx="1357122" cy="8449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5AAD03-1B86-486F-BFEC-758D1B948C03}">
      <dsp:nvSpPr>
        <dsp:cNvPr id="0" name=""/>
        <dsp:cNvSpPr/>
      </dsp:nvSpPr>
      <dsp:spPr>
        <a:xfrm>
          <a:off x="398481" y="629462"/>
          <a:ext cx="4314787" cy="4314787"/>
        </a:xfrm>
        <a:prstGeom prst="blockArc">
          <a:avLst>
            <a:gd name="adj1" fmla="val 12600000"/>
            <a:gd name="adj2" fmla="val 16200000"/>
            <a:gd name="adj3" fmla="val 4513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61ED6D-44A9-4784-AD99-78EB0B5D3549}">
      <dsp:nvSpPr>
        <dsp:cNvPr id="0" name=""/>
        <dsp:cNvSpPr/>
      </dsp:nvSpPr>
      <dsp:spPr>
        <a:xfrm>
          <a:off x="398481" y="629462"/>
          <a:ext cx="4314787" cy="4314787"/>
        </a:xfrm>
        <a:prstGeom prst="blockArc">
          <a:avLst>
            <a:gd name="adj1" fmla="val 9000000"/>
            <a:gd name="adj2" fmla="val 12600000"/>
            <a:gd name="adj3" fmla="val 4513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3D41CD-ACA6-4D51-B646-51ACC1D2875C}">
      <dsp:nvSpPr>
        <dsp:cNvPr id="0" name=""/>
        <dsp:cNvSpPr/>
      </dsp:nvSpPr>
      <dsp:spPr>
        <a:xfrm>
          <a:off x="398481" y="629462"/>
          <a:ext cx="4314787" cy="4314787"/>
        </a:xfrm>
        <a:prstGeom prst="blockArc">
          <a:avLst>
            <a:gd name="adj1" fmla="val 5400000"/>
            <a:gd name="adj2" fmla="val 9000000"/>
            <a:gd name="adj3" fmla="val 4513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9D8F66-EAAB-4C1E-9016-CC9FDBF39D0B}">
      <dsp:nvSpPr>
        <dsp:cNvPr id="0" name=""/>
        <dsp:cNvSpPr/>
      </dsp:nvSpPr>
      <dsp:spPr>
        <a:xfrm>
          <a:off x="398481" y="629462"/>
          <a:ext cx="4314787" cy="4314787"/>
        </a:xfrm>
        <a:prstGeom prst="blockArc">
          <a:avLst>
            <a:gd name="adj1" fmla="val 1800000"/>
            <a:gd name="adj2" fmla="val 5400000"/>
            <a:gd name="adj3" fmla="val 4513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67DAD9-FD3E-4418-9048-FC1DEBEEC99A}">
      <dsp:nvSpPr>
        <dsp:cNvPr id="0" name=""/>
        <dsp:cNvSpPr/>
      </dsp:nvSpPr>
      <dsp:spPr>
        <a:xfrm>
          <a:off x="398481" y="629462"/>
          <a:ext cx="4314787" cy="4314787"/>
        </a:xfrm>
        <a:prstGeom prst="blockArc">
          <a:avLst>
            <a:gd name="adj1" fmla="val 19800000"/>
            <a:gd name="adj2" fmla="val 1800000"/>
            <a:gd name="adj3" fmla="val 4513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5D624E-9004-414A-9D59-7FA0BE53C47F}">
      <dsp:nvSpPr>
        <dsp:cNvPr id="0" name=""/>
        <dsp:cNvSpPr/>
      </dsp:nvSpPr>
      <dsp:spPr>
        <a:xfrm>
          <a:off x="398481" y="629462"/>
          <a:ext cx="4314787" cy="4314787"/>
        </a:xfrm>
        <a:prstGeom prst="blockArc">
          <a:avLst>
            <a:gd name="adj1" fmla="val 16200000"/>
            <a:gd name="adj2" fmla="val 19800000"/>
            <a:gd name="adj3" fmla="val 4513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51BC96-96F1-4042-A23F-53E715F0F651}">
      <dsp:nvSpPr>
        <dsp:cNvPr id="0" name=""/>
        <dsp:cNvSpPr/>
      </dsp:nvSpPr>
      <dsp:spPr>
        <a:xfrm>
          <a:off x="1295824" y="1583583"/>
          <a:ext cx="2520101" cy="2406545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200" b="1" kern="1200" dirty="0"/>
            <a:t>Överskuldsättning</a:t>
          </a:r>
          <a:endParaRPr lang="sv-SE" sz="1300" b="1" kern="1200" dirty="0"/>
        </a:p>
      </dsp:txBody>
      <dsp:txXfrm>
        <a:off x="1664884" y="1936013"/>
        <a:ext cx="1781981" cy="1701685"/>
      </dsp:txXfrm>
    </dsp:sp>
    <dsp:sp modelId="{E5108057-9ECD-4260-932E-248D02461681}">
      <dsp:nvSpPr>
        <dsp:cNvPr id="0" name=""/>
        <dsp:cNvSpPr/>
      </dsp:nvSpPr>
      <dsp:spPr>
        <a:xfrm>
          <a:off x="1879716" y="1987"/>
          <a:ext cx="1352317" cy="135231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 dirty="0"/>
            <a:t>Individnivå</a:t>
          </a:r>
        </a:p>
      </dsp:txBody>
      <dsp:txXfrm>
        <a:off x="2077758" y="200029"/>
        <a:ext cx="956233" cy="956233"/>
      </dsp:txXfrm>
    </dsp:sp>
    <dsp:sp modelId="{05102F67-4AAD-4583-9D11-01CF90438640}">
      <dsp:nvSpPr>
        <dsp:cNvPr id="0" name=""/>
        <dsp:cNvSpPr/>
      </dsp:nvSpPr>
      <dsp:spPr>
        <a:xfrm>
          <a:off x="3705912" y="1056342"/>
          <a:ext cx="1352317" cy="135231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 dirty="0"/>
            <a:t>Hushållet</a:t>
          </a:r>
          <a:endParaRPr lang="sv-SE" sz="900" kern="1200" dirty="0"/>
        </a:p>
      </dsp:txBody>
      <dsp:txXfrm>
        <a:off x="3903954" y="1254384"/>
        <a:ext cx="956233" cy="956233"/>
      </dsp:txXfrm>
    </dsp:sp>
    <dsp:sp modelId="{770C3611-782B-458B-AF59-FCD9833B68FB}">
      <dsp:nvSpPr>
        <dsp:cNvPr id="0" name=""/>
        <dsp:cNvSpPr/>
      </dsp:nvSpPr>
      <dsp:spPr>
        <a:xfrm>
          <a:off x="3705912" y="3165052"/>
          <a:ext cx="1352317" cy="135231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 dirty="0"/>
            <a:t>Arbets-marknaden</a:t>
          </a:r>
          <a:endParaRPr lang="sv-SE" sz="1000" kern="1200" dirty="0"/>
        </a:p>
      </dsp:txBody>
      <dsp:txXfrm>
        <a:off x="3903954" y="3363094"/>
        <a:ext cx="956233" cy="956233"/>
      </dsp:txXfrm>
    </dsp:sp>
    <dsp:sp modelId="{407A9F39-F6BD-44E4-BE7A-A157C4251EA7}">
      <dsp:nvSpPr>
        <dsp:cNvPr id="0" name=""/>
        <dsp:cNvSpPr/>
      </dsp:nvSpPr>
      <dsp:spPr>
        <a:xfrm>
          <a:off x="1879716" y="4219407"/>
          <a:ext cx="1352317" cy="135231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 dirty="0"/>
            <a:t>Lokal-samhället</a:t>
          </a:r>
          <a:endParaRPr lang="sv-SE" sz="900" kern="1200" dirty="0"/>
        </a:p>
      </dsp:txBody>
      <dsp:txXfrm>
        <a:off x="2077758" y="4417449"/>
        <a:ext cx="956233" cy="956233"/>
      </dsp:txXfrm>
    </dsp:sp>
    <dsp:sp modelId="{65777BD2-C207-4651-9FE2-1B3FDC236830}">
      <dsp:nvSpPr>
        <dsp:cNvPr id="0" name=""/>
        <dsp:cNvSpPr/>
      </dsp:nvSpPr>
      <dsp:spPr>
        <a:xfrm>
          <a:off x="53519" y="3165052"/>
          <a:ext cx="1352317" cy="135231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 dirty="0"/>
            <a:t>Välfärds-systemet</a:t>
          </a:r>
          <a:endParaRPr lang="sv-SE" sz="900" kern="1200" dirty="0"/>
        </a:p>
      </dsp:txBody>
      <dsp:txXfrm>
        <a:off x="251561" y="3363094"/>
        <a:ext cx="956233" cy="956233"/>
      </dsp:txXfrm>
    </dsp:sp>
    <dsp:sp modelId="{7E03FFE2-E7C8-4751-89A2-79746ACDCFF0}">
      <dsp:nvSpPr>
        <dsp:cNvPr id="0" name=""/>
        <dsp:cNvSpPr/>
      </dsp:nvSpPr>
      <dsp:spPr>
        <a:xfrm>
          <a:off x="53519" y="1056342"/>
          <a:ext cx="1352317" cy="1352317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v-SE" sz="1400" kern="1200" dirty="0"/>
            <a:t>Samhället</a:t>
          </a:r>
        </a:p>
      </dsp:txBody>
      <dsp:txXfrm>
        <a:off x="251561" y="1254384"/>
        <a:ext cx="956233" cy="9562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A23D2-9261-402F-86B4-4E35BF34AAEC}" type="datetimeFigureOut">
              <a:rPr lang="sv-SE" smtClean="0"/>
              <a:t>2026-04-16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590525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2429" y="9377316"/>
            <a:ext cx="588956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l"/>
            <a:fld id="{0F412F81-3FE0-4C9D-BD52-CDFD9488FEAF}" type="slidenum">
              <a:rPr lang="sv-SE" smtClean="0"/>
              <a:pPr algn="l"/>
              <a:t>‹#›</a:t>
            </a:fld>
            <a:endParaRPr lang="sv-SE"/>
          </a:p>
        </p:txBody>
      </p:sp>
      <p:pic>
        <p:nvPicPr>
          <p:cNvPr id="6" name="Bildobjekt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957" y="9472835"/>
            <a:ext cx="1867878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778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CDC222-7179-46A6-B3AB-97F7CB4B05A7}" type="datetimeFigureOut">
              <a:rPr lang="sv-SE" smtClean="0"/>
              <a:t>2026-04-16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50446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A4C8C-C752-4B94-B88D-6DF198E1BB01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8721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v-SE" dirty="0"/>
              <a:t>Skuldsättning i hög ålder är inte en fas utan ett tillstånd – ett systemfel där människor fastnar i decennier.</a:t>
            </a:r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3588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06611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0734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68534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87052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99766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4893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869872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A4C8C-C752-4B94-B88D-6DF198E1BB01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45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örsta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95401" y="2636912"/>
            <a:ext cx="10879954" cy="1008112"/>
          </a:xfrm>
        </p:spPr>
        <p:txBody>
          <a:bodyPr anchor="b" anchorCtr="0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95401" y="3780000"/>
            <a:ext cx="10879953" cy="112680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41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8">
          <p15:clr>
            <a:srgbClr val="FBAE40"/>
          </p15:clr>
        </p15:guide>
        <p15:guide id="2" pos="5518">
          <p15:clr>
            <a:srgbClr val="FBAE40"/>
          </p15:clr>
        </p15:guide>
        <p15:guide id="3" pos="5428">
          <p15:clr>
            <a:srgbClr val="FBAE40"/>
          </p15:clr>
        </p15:guide>
        <p15:guide id="4" orient="horz" pos="383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400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50651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del sam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3"/>
          <p:cNvSpPr>
            <a:spLocks noGrp="1"/>
          </p:cNvSpPr>
          <p:nvPr>
            <p:ph type="title"/>
          </p:nvPr>
        </p:nvSpPr>
        <p:spPr>
          <a:xfrm>
            <a:off x="6456040" y="273603"/>
            <a:ext cx="5112568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320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5" name="Platshållare för innehåll 2"/>
          <p:cNvSpPr>
            <a:spLocks noGrp="1"/>
          </p:cNvSpPr>
          <p:nvPr>
            <p:ph idx="1"/>
          </p:nvPr>
        </p:nvSpPr>
        <p:spPr>
          <a:xfrm>
            <a:off x="6456040" y="1628800"/>
            <a:ext cx="5112568" cy="449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9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6096000" cy="685742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9164806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på platta och Innehåll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27720" y="548680"/>
            <a:ext cx="5040560" cy="557492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456040" y="548680"/>
            <a:ext cx="5112568" cy="5574920"/>
          </a:xfrm>
        </p:spPr>
        <p:txBody>
          <a:bodyPr anchor="ctr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149491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887000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887000" cy="449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42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12" name="Bildobjek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938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tart bl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ubrik 1"/>
          <p:cNvSpPr>
            <a:spLocks noGrp="1"/>
          </p:cNvSpPr>
          <p:nvPr>
            <p:ph type="ctrTitle"/>
          </p:nvPr>
        </p:nvSpPr>
        <p:spPr>
          <a:xfrm>
            <a:off x="695401" y="2636912"/>
            <a:ext cx="10879954" cy="1008112"/>
          </a:xfrm>
        </p:spPr>
        <p:txBody>
          <a:bodyPr anchor="b" anchorCtr="0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15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95401" y="3780000"/>
            <a:ext cx="10879953" cy="112680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sp>
        <p:nvSpPr>
          <p:cNvPr id="12" name="Rektangel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6" name="Bildobjekt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12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59009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4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959008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3317158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95681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del sam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3"/>
          <p:cNvSpPr>
            <a:spLocks noGrp="1"/>
          </p:cNvSpPr>
          <p:nvPr>
            <p:ph type="title"/>
          </p:nvPr>
        </p:nvSpPr>
        <p:spPr>
          <a:xfrm>
            <a:off x="6456040" y="273603"/>
            <a:ext cx="5112568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320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5" name="Platshållare för innehåll 2"/>
          <p:cNvSpPr>
            <a:spLocks noGrp="1"/>
          </p:cNvSpPr>
          <p:nvPr>
            <p:ph idx="1"/>
          </p:nvPr>
        </p:nvSpPr>
        <p:spPr>
          <a:xfrm>
            <a:off x="6456040" y="1628800"/>
            <a:ext cx="5112568" cy="449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9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6096000" cy="685742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055845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på platta och Innehåll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27720" y="548680"/>
            <a:ext cx="5040560" cy="557492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456040" y="548680"/>
            <a:ext cx="5112568" cy="5574920"/>
          </a:xfrm>
        </p:spPr>
        <p:txBody>
          <a:bodyPr anchor="ctr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920820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1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59009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959008" cy="44948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3566570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887000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887000" cy="449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4932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12" name="Bildobjek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70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tart g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objekt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012" y="6310364"/>
            <a:ext cx="2149871" cy="331030"/>
          </a:xfrm>
          <a:prstGeom prst="rect">
            <a:avLst/>
          </a:prstGeom>
        </p:spPr>
      </p:pic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ubrik 1"/>
          <p:cNvSpPr>
            <a:spLocks noGrp="1"/>
          </p:cNvSpPr>
          <p:nvPr>
            <p:ph type="ctrTitle"/>
          </p:nvPr>
        </p:nvSpPr>
        <p:spPr>
          <a:xfrm>
            <a:off x="695401" y="2636912"/>
            <a:ext cx="10879954" cy="1008112"/>
          </a:xfrm>
        </p:spPr>
        <p:txBody>
          <a:bodyPr anchor="b" anchorCtr="0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12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95401" y="3780000"/>
            <a:ext cx="10879953" cy="112680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pic>
        <p:nvPicPr>
          <p:cNvPr id="17" name="Bildobjekt 1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0998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59008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4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959008" cy="44948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330239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01306506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del sam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3"/>
          <p:cNvSpPr>
            <a:spLocks noGrp="1"/>
          </p:cNvSpPr>
          <p:nvPr>
            <p:ph type="title"/>
          </p:nvPr>
        </p:nvSpPr>
        <p:spPr>
          <a:xfrm>
            <a:off x="6456040" y="273603"/>
            <a:ext cx="5112568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320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5" name="Platshållare för innehåll 2"/>
          <p:cNvSpPr>
            <a:spLocks noGrp="1"/>
          </p:cNvSpPr>
          <p:nvPr>
            <p:ph idx="1"/>
          </p:nvPr>
        </p:nvSpPr>
        <p:spPr>
          <a:xfrm>
            <a:off x="6456040" y="1628800"/>
            <a:ext cx="5112568" cy="449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9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6096000" cy="685742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42116450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på platta och Innehåll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27720" y="548680"/>
            <a:ext cx="5040560" cy="557492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456040" y="548680"/>
            <a:ext cx="5112568" cy="5574920"/>
          </a:xfrm>
        </p:spPr>
        <p:txBody>
          <a:bodyPr anchor="ctr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32881537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887000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887000" cy="449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5" name="Bildobjek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2537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6" name="Bildobjekt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6580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tart li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objekt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012" y="6310364"/>
            <a:ext cx="2149871" cy="331030"/>
          </a:xfrm>
          <a:prstGeom prst="rect">
            <a:avLst/>
          </a:prstGeom>
        </p:spPr>
      </p:pic>
      <p:sp>
        <p:nvSpPr>
          <p:cNvPr id="12" name="Rektangel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ubrik 1"/>
          <p:cNvSpPr>
            <a:spLocks noGrp="1"/>
          </p:cNvSpPr>
          <p:nvPr>
            <p:ph type="ctrTitle"/>
          </p:nvPr>
        </p:nvSpPr>
        <p:spPr>
          <a:xfrm>
            <a:off x="695401" y="2636912"/>
            <a:ext cx="10879954" cy="1008112"/>
          </a:xfrm>
        </p:spPr>
        <p:txBody>
          <a:bodyPr anchor="b" anchorCtr="0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15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95401" y="3780000"/>
            <a:ext cx="10879953" cy="112680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pic>
        <p:nvPicPr>
          <p:cNvPr id="16" name="Bildobjekt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7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178853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59008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4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959008" cy="44948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20864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543222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del sam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3"/>
          <p:cNvSpPr>
            <a:spLocks noGrp="1"/>
          </p:cNvSpPr>
          <p:nvPr>
            <p:ph type="title"/>
          </p:nvPr>
        </p:nvSpPr>
        <p:spPr>
          <a:xfrm>
            <a:off x="6456040" y="273603"/>
            <a:ext cx="5112568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320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5" name="Platshållare för innehåll 2"/>
          <p:cNvSpPr>
            <a:spLocks noGrp="1"/>
          </p:cNvSpPr>
          <p:nvPr>
            <p:ph idx="1"/>
          </p:nvPr>
        </p:nvSpPr>
        <p:spPr>
          <a:xfrm>
            <a:off x="6456040" y="1628800"/>
            <a:ext cx="5112568" cy="449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9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6096000" cy="685742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</p:spTree>
    <p:extLst>
      <p:ext uri="{BB962C8B-B14F-4D97-AF65-F5344CB8AC3E}">
        <p14:creationId xmlns:p14="http://schemas.microsoft.com/office/powerpoint/2010/main" val="22106059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på platta och Innehåll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27720" y="548680"/>
            <a:ext cx="5040560" cy="557492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456040" y="548680"/>
            <a:ext cx="5112568" cy="5574920"/>
          </a:xfrm>
        </p:spPr>
        <p:txBody>
          <a:bodyPr anchor="ctr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8879663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887000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887000" cy="449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3341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12" name="Bildobjek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229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tart rö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ktangel 1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ubrik 1"/>
          <p:cNvSpPr>
            <a:spLocks noGrp="1"/>
          </p:cNvSpPr>
          <p:nvPr>
            <p:ph type="ctrTitle"/>
          </p:nvPr>
        </p:nvSpPr>
        <p:spPr>
          <a:xfrm>
            <a:off x="695401" y="2636912"/>
            <a:ext cx="10879954" cy="1008112"/>
          </a:xfrm>
        </p:spPr>
        <p:txBody>
          <a:bodyPr anchor="b" anchorCtr="0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15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95401" y="3780000"/>
            <a:ext cx="10879953" cy="112680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pic>
        <p:nvPicPr>
          <p:cNvPr id="16" name="Bildobjekt 1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9312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887000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959008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890644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6" name="Platshållare fö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8" name="Platshållare för bild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779640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del sam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ubrik 3"/>
          <p:cNvSpPr>
            <a:spLocks noGrp="1"/>
          </p:cNvSpPr>
          <p:nvPr>
            <p:ph type="title"/>
          </p:nvPr>
        </p:nvSpPr>
        <p:spPr>
          <a:xfrm>
            <a:off x="6456040" y="260648"/>
            <a:ext cx="5112568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3200"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12" name="Platshållare för innehåll 2"/>
          <p:cNvSpPr>
            <a:spLocks noGrp="1"/>
          </p:cNvSpPr>
          <p:nvPr>
            <p:ph idx="1"/>
          </p:nvPr>
        </p:nvSpPr>
        <p:spPr>
          <a:xfrm>
            <a:off x="6456040" y="1628800"/>
            <a:ext cx="5112568" cy="449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9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6096000" cy="685742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7" name="Platshållare för sidfot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8" name="Platshållare för bildnummer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5468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ehållsdel sam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6456040" y="273603"/>
            <a:ext cx="5112568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3200"/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456040" y="1628800"/>
            <a:ext cx="5112568" cy="449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7" name="Platshållare för bild 5"/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6096000" cy="6857428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/>
              <a:t>Klicka på ikonen för att lägga till en bild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793344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på platta och Innehåll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27720" y="548680"/>
            <a:ext cx="5040560" cy="557492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456040" y="548680"/>
            <a:ext cx="5112568" cy="5574920"/>
          </a:xfrm>
        </p:spPr>
        <p:txBody>
          <a:bodyPr anchor="ctr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21544054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887000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887000" cy="449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8858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pic>
        <p:nvPicPr>
          <p:cNvPr id="12" name="Bildobjek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1179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örstasida me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tshållare för bild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12192000" cy="68574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  <p:sp>
        <p:nvSpPr>
          <p:cNvPr id="7" name="Rubrik 1"/>
          <p:cNvSpPr>
            <a:spLocks noGrp="1"/>
          </p:cNvSpPr>
          <p:nvPr>
            <p:ph type="ctrTitle"/>
          </p:nvPr>
        </p:nvSpPr>
        <p:spPr>
          <a:xfrm>
            <a:off x="695401" y="2636912"/>
            <a:ext cx="10879954" cy="1008112"/>
          </a:xfrm>
        </p:spPr>
        <p:txBody>
          <a:bodyPr anchor="b" anchorCtr="0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12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95401" y="3780000"/>
            <a:ext cx="10879953" cy="1126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  <p:sp>
        <p:nvSpPr>
          <p:cNvPr id="9" name="Platshållare för tex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" y="5373688"/>
            <a:ext cx="12191999" cy="148431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2000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sv-SE" dirty="0"/>
              <a:t> </a:t>
            </a:r>
          </a:p>
        </p:txBody>
      </p:sp>
      <p:sp>
        <p:nvSpPr>
          <p:cNvPr id="11" name="Platshållare för tex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08368" y="6308849"/>
            <a:ext cx="2159000" cy="3365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836627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sto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tshållare för bild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12192000" cy="68574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1" y="1"/>
            <a:ext cx="12191999" cy="1864598"/>
          </a:xfrm>
          <a:gradFill>
            <a:gsLst>
              <a:gs pos="100000">
                <a:schemeClr val="tx1">
                  <a:alpha val="0"/>
                </a:schemeClr>
              </a:gs>
              <a:gs pos="57000">
                <a:schemeClr val="tx1">
                  <a:alpha val="56000"/>
                </a:schemeClr>
              </a:gs>
            </a:gsLst>
            <a:lin ang="5400000" scaled="1"/>
          </a:gradFill>
        </p:spPr>
        <p:txBody>
          <a:bodyPr lIns="0" rIns="0"/>
          <a:lstStyle>
            <a:lvl1pPr marL="0" indent="0" algn="ctr"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11" name="Platshållare för tex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" y="5373688"/>
            <a:ext cx="12191999" cy="148431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2000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sv-SE" dirty="0"/>
              <a:t> </a:t>
            </a:r>
          </a:p>
        </p:txBody>
      </p:sp>
      <p:sp>
        <p:nvSpPr>
          <p:cNvPr id="13" name="Platshållare för tex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08368" y="6308849"/>
            <a:ext cx="2159000" cy="3365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69027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or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tshållare för bild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72"/>
            <a:ext cx="12192000" cy="685742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sv-SE" dirty="0"/>
              <a:t>Klicka på ikonen för att lägga till en bild</a:t>
            </a:r>
          </a:p>
        </p:txBody>
      </p:sp>
      <p:sp>
        <p:nvSpPr>
          <p:cNvPr id="5" name="Platshållare för tex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" y="5373688"/>
            <a:ext cx="12191999" cy="1484312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2000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sv-SE" dirty="0"/>
              <a:t> </a:t>
            </a:r>
          </a:p>
        </p:txBody>
      </p:sp>
      <p:sp>
        <p:nvSpPr>
          <p:cNvPr id="6" name="Platshållare för tex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08368" y="6308849"/>
            <a:ext cx="2159000" cy="3365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sv-S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622831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Avslut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45116" y="2829650"/>
            <a:ext cx="7701768" cy="119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27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på platta och Innehålls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ktangel 6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Rubrik 3"/>
          <p:cNvSpPr>
            <a:spLocks noGrp="1"/>
          </p:cNvSpPr>
          <p:nvPr>
            <p:ph type="title"/>
          </p:nvPr>
        </p:nvSpPr>
        <p:spPr>
          <a:xfrm>
            <a:off x="527720" y="548680"/>
            <a:ext cx="5040560" cy="557492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4000"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456040" y="548680"/>
            <a:ext cx="5112568" cy="5574920"/>
          </a:xfrm>
        </p:spPr>
        <p:txBody>
          <a:bodyPr anchor="ctr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062683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ktangel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887000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887000" cy="4494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48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rubrik och två innehållsdelar färgpla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ktangel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ubrik 4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22424" cy="936203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9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sp>
        <p:nvSpPr>
          <p:cNvPr id="10" name="Platshållare för innehåll 2"/>
          <p:cNvSpPr>
            <a:spLocks noGrp="1"/>
          </p:cNvSpPr>
          <p:nvPr>
            <p:ph idx="13"/>
          </p:nvPr>
        </p:nvSpPr>
        <p:spPr>
          <a:xfrm>
            <a:off x="6312024" y="1628800"/>
            <a:ext cx="5220000" cy="449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  <a:endParaRPr lang="sv-SE" dirty="0"/>
          </a:p>
        </p:txBody>
      </p:sp>
      <p:pic>
        <p:nvPicPr>
          <p:cNvPr id="12" name="Bildobjekt 1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07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start gr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pic>
        <p:nvPicPr>
          <p:cNvPr id="11" name="Bildobjekt 10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8368" y="6307938"/>
            <a:ext cx="2166987" cy="337130"/>
          </a:xfrm>
          <a:prstGeom prst="rect">
            <a:avLst/>
          </a:prstGeom>
        </p:spPr>
      </p:pic>
      <p:sp>
        <p:nvSpPr>
          <p:cNvPr id="6" name="Rubrik 1"/>
          <p:cNvSpPr>
            <a:spLocks noGrp="1"/>
          </p:cNvSpPr>
          <p:nvPr>
            <p:ph type="ctrTitle"/>
          </p:nvPr>
        </p:nvSpPr>
        <p:spPr>
          <a:xfrm>
            <a:off x="695401" y="2636912"/>
            <a:ext cx="10879954" cy="1008112"/>
          </a:xfrm>
        </p:spPr>
        <p:txBody>
          <a:bodyPr anchor="b" anchorCtr="0">
            <a:no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15" name="Underrubrik 2"/>
          <p:cNvSpPr>
            <a:spLocks noGrp="1"/>
          </p:cNvSpPr>
          <p:nvPr>
            <p:ph type="subTitle" idx="1" hasCustomPrompt="1"/>
          </p:nvPr>
        </p:nvSpPr>
        <p:spPr>
          <a:xfrm>
            <a:off x="695401" y="3780000"/>
            <a:ext cx="10879953" cy="1126800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dirty="0"/>
              <a:t>Klicka här för att ändra format på underrubrik i bakgrunden</a:t>
            </a:r>
          </a:p>
        </p:txBody>
      </p:sp>
    </p:spTree>
    <p:extLst>
      <p:ext uri="{BB962C8B-B14F-4D97-AF65-F5344CB8AC3E}">
        <p14:creationId xmlns:p14="http://schemas.microsoft.com/office/powerpoint/2010/main" val="249234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59008" cy="936203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sv-SE" dirty="0"/>
              <a:t>Klicka här för att ändra format</a:t>
            </a:r>
          </a:p>
        </p:txBody>
      </p:sp>
      <p:sp>
        <p:nvSpPr>
          <p:cNvPr id="4" name="Platshållare för innehåll 2"/>
          <p:cNvSpPr>
            <a:spLocks noGrp="1"/>
          </p:cNvSpPr>
          <p:nvPr>
            <p:ph idx="1"/>
          </p:nvPr>
        </p:nvSpPr>
        <p:spPr>
          <a:xfrm>
            <a:off x="609600" y="1628800"/>
            <a:ext cx="10959008" cy="4494800"/>
          </a:xfrm>
        </p:spPr>
        <p:txBody>
          <a:bodyPr/>
          <a:lstStyle/>
          <a:p>
            <a:pPr lvl="0"/>
            <a:r>
              <a:rPr lang="sv-SE" dirty="0"/>
              <a:t>Redigera format för bakgrundstext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</p:spTree>
    <p:extLst>
      <p:ext uri="{BB962C8B-B14F-4D97-AF65-F5344CB8AC3E}">
        <p14:creationId xmlns:p14="http://schemas.microsoft.com/office/powerpoint/2010/main" val="141235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1.emf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heme" Target="../theme/theme5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9" Type="http://schemas.openxmlformats.org/officeDocument/2006/relationships/image" Target="../media/image1.e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9" Type="http://schemas.openxmlformats.org/officeDocument/2006/relationships/image" Target="../media/image1.emf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emf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42283" cy="9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09600" y="1628800"/>
            <a:ext cx="10942283" cy="45668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98900" y="6331143"/>
            <a:ext cx="1152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260836" y="6331143"/>
            <a:ext cx="62687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09600" y="6331143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02013" y="6318164"/>
            <a:ext cx="2149869" cy="3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98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9" r:id="rId4"/>
    <p:sldLayoutId id="2147483762" r:id="rId5"/>
    <p:sldLayoutId id="2147483752" r:id="rId6"/>
    <p:sldLayoutId id="2147483753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sv-SE" sz="4000" b="1" kern="1200" dirty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65113" indent="-265113" algn="l" defTabSz="914400" rtl="0" eaLnBrk="1" latinLnBrk="0" hangingPunct="1">
        <a:lnSpc>
          <a:spcPct val="100000"/>
        </a:lnSpc>
        <a:spcBef>
          <a:spcPts val="1500"/>
        </a:spcBef>
        <a:spcAft>
          <a:spcPts val="50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163" indent="-273050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7550" indent="-17938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96938" indent="-17938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6325" indent="-17938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anose="020B0604020202020204" pitchFamily="34" charset="0"/>
        <a:buChar char="»"/>
        <a:defRPr lang="sv-SE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48">
          <p15:clr>
            <a:srgbClr val="F26B43"/>
          </p15:clr>
        </p15:guide>
        <p15:guide id="2" pos="5428">
          <p15:clr>
            <a:srgbClr val="F26B43"/>
          </p15:clr>
        </p15:guide>
        <p15:guide id="3" pos="5518">
          <p15:clr>
            <a:srgbClr val="F26B43"/>
          </p15:clr>
        </p15:guide>
        <p15:guide id="4" orient="horz" pos="383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42283" cy="9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609600" y="1628800"/>
            <a:ext cx="10942282" cy="44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98900" y="6331143"/>
            <a:ext cx="1152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260836" y="6331143"/>
            <a:ext cx="62687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09600" y="6331143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02013" y="6318164"/>
            <a:ext cx="2149869" cy="3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85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1" r:id="rId2"/>
    <p:sldLayoutId id="2147483682" r:id="rId3"/>
    <p:sldLayoutId id="2147483683" r:id="rId4"/>
    <p:sldLayoutId id="2147483763" r:id="rId5"/>
    <p:sldLayoutId id="2147483754" r:id="rId6"/>
    <p:sldLayoutId id="2147483755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sv-SE" sz="4000" b="1" kern="1200" dirty="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100000"/>
        </a:lnSpc>
        <a:spcBef>
          <a:spcPts val="1500"/>
        </a:spcBef>
        <a:spcAft>
          <a:spcPts val="50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anose="020B0604020202020204" pitchFamily="34" charset="0"/>
        <a:buChar char="»"/>
        <a:defRPr lang="sv-SE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48">
          <p15:clr>
            <a:srgbClr val="F26B43"/>
          </p15:clr>
        </p15:guide>
        <p15:guide id="2" pos="5428">
          <p15:clr>
            <a:srgbClr val="F26B43"/>
          </p15:clr>
        </p15:guide>
        <p15:guide id="3" pos="5518">
          <p15:clr>
            <a:srgbClr val="F26B43"/>
          </p15:clr>
        </p15:guide>
        <p15:guide id="4" orient="horz" pos="3838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42283" cy="9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12" name="Platshållare för text 2"/>
          <p:cNvSpPr>
            <a:spLocks noGrp="1"/>
          </p:cNvSpPr>
          <p:nvPr>
            <p:ph type="body" idx="1"/>
          </p:nvPr>
        </p:nvSpPr>
        <p:spPr>
          <a:xfrm>
            <a:off x="609600" y="1628800"/>
            <a:ext cx="10942282" cy="44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98900" y="6331143"/>
            <a:ext cx="1152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260836" y="6331143"/>
            <a:ext cx="62687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09600" y="6331143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10" name="Bildobjekt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02013" y="6318164"/>
            <a:ext cx="2149869" cy="3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44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96" r:id="rId2"/>
    <p:sldLayoutId id="2147483697" r:id="rId3"/>
    <p:sldLayoutId id="2147483698" r:id="rId4"/>
    <p:sldLayoutId id="2147483764" r:id="rId5"/>
    <p:sldLayoutId id="2147483756" r:id="rId6"/>
    <p:sldLayoutId id="2147483757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sv-SE" sz="4000" b="1" kern="1200" dirty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100000"/>
        </a:lnSpc>
        <a:spcBef>
          <a:spcPts val="1500"/>
        </a:spcBef>
        <a:spcAft>
          <a:spcPts val="50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2619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9138" indent="-1857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92175" indent="-1730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7913" indent="-1857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anose="020B0604020202020204" pitchFamily="34" charset="0"/>
        <a:buChar char="»"/>
        <a:defRPr lang="sv-SE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48">
          <p15:clr>
            <a:srgbClr val="F26B43"/>
          </p15:clr>
        </p15:guide>
        <p15:guide id="2" pos="5428">
          <p15:clr>
            <a:srgbClr val="F26B43"/>
          </p15:clr>
        </p15:guide>
        <p15:guide id="3" pos="5518">
          <p15:clr>
            <a:srgbClr val="F26B43"/>
          </p15:clr>
        </p15:guide>
        <p15:guide id="4" orient="horz" pos="3838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rubrik 1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42283" cy="9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12" name="Platshållare för text 2"/>
          <p:cNvSpPr>
            <a:spLocks noGrp="1"/>
          </p:cNvSpPr>
          <p:nvPr>
            <p:ph type="body" idx="1"/>
          </p:nvPr>
        </p:nvSpPr>
        <p:spPr>
          <a:xfrm>
            <a:off x="609600" y="1628800"/>
            <a:ext cx="10942282" cy="44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98900" y="6331143"/>
            <a:ext cx="1152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260836" y="6331143"/>
            <a:ext cx="62687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09600" y="6331143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02013" y="6318164"/>
            <a:ext cx="2149869" cy="3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881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706" r:id="rId2"/>
    <p:sldLayoutId id="2147483707" r:id="rId3"/>
    <p:sldLayoutId id="2147483708" r:id="rId4"/>
    <p:sldLayoutId id="2147483765" r:id="rId5"/>
    <p:sldLayoutId id="2147483750" r:id="rId6"/>
    <p:sldLayoutId id="2147483751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sv-SE" sz="4000" b="1" kern="1200" dirty="0">
          <a:solidFill>
            <a:schemeClr val="accent4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100000"/>
        </a:lnSpc>
        <a:spcBef>
          <a:spcPts val="1500"/>
        </a:spcBef>
        <a:spcAft>
          <a:spcPts val="50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2925" indent="-271463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5963" indent="-1730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901700" indent="-1857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4738" indent="-1730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anose="020B0604020202020204" pitchFamily="34" charset="0"/>
        <a:buChar char="»"/>
        <a:defRPr lang="sv-SE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48">
          <p15:clr>
            <a:srgbClr val="F26B43"/>
          </p15:clr>
        </p15:guide>
        <p15:guide id="2" pos="5428">
          <p15:clr>
            <a:srgbClr val="F26B43"/>
          </p15:clr>
        </p15:guide>
        <p15:guide id="3" pos="5518">
          <p15:clr>
            <a:srgbClr val="F26B43"/>
          </p15:clr>
        </p15:guide>
        <p15:guide id="4" orient="horz" pos="3838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rubrik 1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42283" cy="9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12" name="Platshållare för text 2"/>
          <p:cNvSpPr>
            <a:spLocks noGrp="1"/>
          </p:cNvSpPr>
          <p:nvPr>
            <p:ph type="body" idx="1"/>
          </p:nvPr>
        </p:nvSpPr>
        <p:spPr>
          <a:xfrm>
            <a:off x="609600" y="1628800"/>
            <a:ext cx="10942282" cy="44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98900" y="6331143"/>
            <a:ext cx="1152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260836" y="6331143"/>
            <a:ext cx="62687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09600" y="6331143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02013" y="6318164"/>
            <a:ext cx="2149869" cy="3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340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718" r:id="rId2"/>
    <p:sldLayoutId id="2147483719" r:id="rId3"/>
    <p:sldLayoutId id="2147483720" r:id="rId4"/>
    <p:sldLayoutId id="2147483766" r:id="rId5"/>
    <p:sldLayoutId id="2147483758" r:id="rId6"/>
    <p:sldLayoutId id="2147483759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sv-SE" sz="4000" b="1" kern="1200" dirty="0">
          <a:solidFill>
            <a:schemeClr val="accent5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lnSpc>
          <a:spcPct val="100000"/>
        </a:lnSpc>
        <a:spcBef>
          <a:spcPts val="1500"/>
        </a:spcBef>
        <a:spcAft>
          <a:spcPts val="50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269875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7550" indent="-177800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93763" indent="-176213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81088" indent="-187325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anose="020B0604020202020204" pitchFamily="34" charset="0"/>
        <a:buChar char="»"/>
        <a:defRPr lang="sv-SE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48">
          <p15:clr>
            <a:srgbClr val="F26B43"/>
          </p15:clr>
        </p15:guide>
        <p15:guide id="2" pos="5428">
          <p15:clr>
            <a:srgbClr val="F26B43"/>
          </p15:clr>
        </p15:guide>
        <p15:guide id="3" pos="5518">
          <p15:clr>
            <a:srgbClr val="F26B43"/>
          </p15:clr>
        </p15:guide>
        <p15:guide id="4" orient="horz" pos="383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tshållare för rubrik 1"/>
          <p:cNvSpPr>
            <a:spLocks noGrp="1"/>
          </p:cNvSpPr>
          <p:nvPr>
            <p:ph type="title"/>
          </p:nvPr>
        </p:nvSpPr>
        <p:spPr>
          <a:xfrm>
            <a:off x="609599" y="273603"/>
            <a:ext cx="10942283" cy="9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12" name="Platshållare för text 2">
            <a:extLs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28800"/>
            <a:ext cx="10942282" cy="44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98900" y="6331143"/>
            <a:ext cx="1152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260836" y="6331143"/>
            <a:ext cx="62687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09600" y="6331143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402013" y="6318164"/>
            <a:ext cx="2149869" cy="3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3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728" r:id="rId2"/>
    <p:sldLayoutId id="2147483729" r:id="rId3"/>
    <p:sldLayoutId id="2147483730" r:id="rId4"/>
    <p:sldLayoutId id="2147483767" r:id="rId5"/>
    <p:sldLayoutId id="2147483760" r:id="rId6"/>
    <p:sldLayoutId id="2147483761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sv-SE" sz="4000" b="1" kern="1200" dirty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69875" indent="-269875" algn="l" defTabSz="914400" rtl="0" eaLnBrk="1" latinLnBrk="0" hangingPunct="1">
        <a:lnSpc>
          <a:spcPct val="100000"/>
        </a:lnSpc>
        <a:spcBef>
          <a:spcPts val="1500"/>
        </a:spcBef>
        <a:spcAft>
          <a:spcPts val="50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269875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7550" indent="-177800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93763" indent="-176213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81088" indent="-187325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anose="020B0604020202020204" pitchFamily="34" charset="0"/>
        <a:buChar char="»"/>
        <a:defRPr lang="sv-SE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48">
          <p15:clr>
            <a:srgbClr val="F26B43"/>
          </p15:clr>
        </p15:guide>
        <p15:guide id="2" pos="5428">
          <p15:clr>
            <a:srgbClr val="F26B43"/>
          </p15:clr>
        </p15:guide>
        <p15:guide id="3" pos="5518">
          <p15:clr>
            <a:srgbClr val="F26B43"/>
          </p15:clr>
        </p15:guide>
        <p15:guide id="4" orient="horz" pos="3838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609600" y="273603"/>
            <a:ext cx="10942282" cy="93620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v-SE" dirty="0"/>
              <a:t>Klicka här för att ändra format</a:t>
            </a:r>
          </a:p>
        </p:txBody>
      </p:sp>
      <p:sp>
        <p:nvSpPr>
          <p:cNvPr id="8" name="Platshållare för text 2"/>
          <p:cNvSpPr>
            <a:spLocks noGrp="1"/>
          </p:cNvSpPr>
          <p:nvPr>
            <p:ph type="body" idx="1"/>
          </p:nvPr>
        </p:nvSpPr>
        <p:spPr>
          <a:xfrm>
            <a:off x="609600" y="1628800"/>
            <a:ext cx="10942282" cy="449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sv-SE" dirty="0"/>
              <a:t>Klicka här för att ändra format på bakgrundstexten</a:t>
            </a:r>
          </a:p>
          <a:p>
            <a:pPr lvl="1"/>
            <a:r>
              <a:rPr lang="sv-SE" dirty="0"/>
              <a:t>Nivå två</a:t>
            </a:r>
          </a:p>
          <a:p>
            <a:pPr lvl="2"/>
            <a:r>
              <a:rPr lang="sv-SE" dirty="0"/>
              <a:t>Nivå tre</a:t>
            </a:r>
          </a:p>
          <a:p>
            <a:pPr lvl="3"/>
            <a:r>
              <a:rPr lang="sv-SE" dirty="0"/>
              <a:t>Nivå fyra</a:t>
            </a:r>
          </a:p>
          <a:p>
            <a:pPr lvl="4"/>
            <a:r>
              <a:rPr lang="sv-SE" dirty="0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1098900" y="6331143"/>
            <a:ext cx="1152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2260836" y="6331143"/>
            <a:ext cx="62687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09600" y="6331143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1107D60-156D-4456-A4CF-F3851E5458F0}" type="slidenum">
              <a:rPr lang="sv-SE" smtClean="0"/>
              <a:pPr/>
              <a:t>‹#›</a:t>
            </a:fld>
            <a:endParaRPr lang="sv-SE"/>
          </a:p>
        </p:txBody>
      </p:sp>
      <p:pic>
        <p:nvPicPr>
          <p:cNvPr id="9" name="Bildobjekt 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402013" y="6318164"/>
            <a:ext cx="2149869" cy="3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6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34" r:id="rId3"/>
    <p:sldLayoutId id="2147483735" r:id="rId4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sv-SE" sz="4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100000"/>
        </a:lnSpc>
        <a:spcBef>
          <a:spcPts val="1500"/>
        </a:spcBef>
        <a:spcAft>
          <a:spcPts val="500"/>
        </a:spcAft>
        <a:buClrTx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1813" indent="-266700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17550" indent="-174625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90588" indent="-174625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itchFamily="34" charset="0"/>
        <a:buChar char="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76325" indent="-173038" algn="l" defTabSz="914400" rtl="0" eaLnBrk="1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Font typeface="Arial" panose="020B0604020202020204" pitchFamily="34" charset="0"/>
        <a:buChar char="»"/>
        <a:defRPr lang="sv-SE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748">
          <p15:clr>
            <a:srgbClr val="F26B43"/>
          </p15:clr>
        </p15:guide>
        <p15:guide id="2" pos="5428">
          <p15:clr>
            <a:srgbClr val="F26B43"/>
          </p15:clr>
        </p15:guide>
        <p15:guide id="3" pos="5518">
          <p15:clr>
            <a:srgbClr val="F26B43"/>
          </p15:clr>
        </p15:guide>
        <p15:guide id="4" orient="horz" pos="383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767408" y="3573016"/>
            <a:ext cx="10879954" cy="1008112"/>
          </a:xfrm>
        </p:spPr>
        <p:txBody>
          <a:bodyPr/>
          <a:lstStyle/>
          <a:p>
            <a:br>
              <a:rPr lang="sv-SE" dirty="0"/>
            </a:br>
            <a:br>
              <a:rPr lang="sv-SE" dirty="0"/>
            </a:br>
            <a:r>
              <a:rPr lang="sv-SE" dirty="0"/>
              <a:t>Skuldsättning 65+ i Sverige</a:t>
            </a:r>
            <a:br>
              <a:rPr lang="sv-SE" dirty="0"/>
            </a:br>
            <a:r>
              <a:rPr lang="sv-SE" sz="2800" dirty="0"/>
              <a:t>När skuld går från problem till tillstånd</a:t>
            </a:r>
            <a:br>
              <a:rPr lang="sv-SE" sz="2800" dirty="0"/>
            </a:b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9480376" y="5661248"/>
            <a:ext cx="2275650" cy="504056"/>
          </a:xfrm>
        </p:spPr>
        <p:txBody>
          <a:bodyPr/>
          <a:lstStyle/>
          <a:p>
            <a:r>
              <a:rPr lang="sv-SE" sz="2800" dirty="0"/>
              <a:t>Davor Vuleta</a:t>
            </a:r>
          </a:p>
        </p:txBody>
      </p:sp>
    </p:spTree>
    <p:extLst>
      <p:ext uri="{BB962C8B-B14F-4D97-AF65-F5344CB8AC3E}">
        <p14:creationId xmlns:p14="http://schemas.microsoft.com/office/powerpoint/2010/main" val="311498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B0BDC3E-8472-6A37-3A0B-E8405C986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Antal betalningsföreläggande 2025 (65+)</a:t>
            </a:r>
          </a:p>
        </p:txBody>
      </p:sp>
      <p:graphicFrame>
        <p:nvGraphicFramePr>
          <p:cNvPr id="4" name="Platshållare för innehåll 3">
            <a:extLst>
              <a:ext uri="{FF2B5EF4-FFF2-40B4-BE49-F238E27FC236}">
                <a16:creationId xmlns:a16="http://schemas.microsoft.com/office/drawing/2014/main" id="{4A10349E-577F-52A6-B4DD-1CBE01C0B9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4218680"/>
              </p:ext>
            </p:extLst>
          </p:nvPr>
        </p:nvGraphicFramePr>
        <p:xfrm>
          <a:off x="695400" y="1484784"/>
          <a:ext cx="10585176" cy="3816426"/>
        </p:xfrm>
        <a:graphic>
          <a:graphicData uri="http://schemas.openxmlformats.org/drawingml/2006/table">
            <a:tbl>
              <a:tblPr/>
              <a:tblGrid>
                <a:gridCol w="1323147">
                  <a:extLst>
                    <a:ext uri="{9D8B030D-6E8A-4147-A177-3AD203B41FA5}">
                      <a16:colId xmlns:a16="http://schemas.microsoft.com/office/drawing/2014/main" val="1391405774"/>
                    </a:ext>
                  </a:extLst>
                </a:gridCol>
                <a:gridCol w="1323147">
                  <a:extLst>
                    <a:ext uri="{9D8B030D-6E8A-4147-A177-3AD203B41FA5}">
                      <a16:colId xmlns:a16="http://schemas.microsoft.com/office/drawing/2014/main" val="3215346099"/>
                    </a:ext>
                  </a:extLst>
                </a:gridCol>
                <a:gridCol w="1323147">
                  <a:extLst>
                    <a:ext uri="{9D8B030D-6E8A-4147-A177-3AD203B41FA5}">
                      <a16:colId xmlns:a16="http://schemas.microsoft.com/office/drawing/2014/main" val="2523946479"/>
                    </a:ext>
                  </a:extLst>
                </a:gridCol>
                <a:gridCol w="1323147">
                  <a:extLst>
                    <a:ext uri="{9D8B030D-6E8A-4147-A177-3AD203B41FA5}">
                      <a16:colId xmlns:a16="http://schemas.microsoft.com/office/drawing/2014/main" val="4192969907"/>
                    </a:ext>
                  </a:extLst>
                </a:gridCol>
                <a:gridCol w="1323147">
                  <a:extLst>
                    <a:ext uri="{9D8B030D-6E8A-4147-A177-3AD203B41FA5}">
                      <a16:colId xmlns:a16="http://schemas.microsoft.com/office/drawing/2014/main" val="2355025555"/>
                    </a:ext>
                  </a:extLst>
                </a:gridCol>
                <a:gridCol w="1323147">
                  <a:extLst>
                    <a:ext uri="{9D8B030D-6E8A-4147-A177-3AD203B41FA5}">
                      <a16:colId xmlns:a16="http://schemas.microsoft.com/office/drawing/2014/main" val="629054089"/>
                    </a:ext>
                  </a:extLst>
                </a:gridCol>
                <a:gridCol w="1323147">
                  <a:extLst>
                    <a:ext uri="{9D8B030D-6E8A-4147-A177-3AD203B41FA5}">
                      <a16:colId xmlns:a16="http://schemas.microsoft.com/office/drawing/2014/main" val="639745142"/>
                    </a:ext>
                  </a:extLst>
                </a:gridCol>
                <a:gridCol w="1323147">
                  <a:extLst>
                    <a:ext uri="{9D8B030D-6E8A-4147-A177-3AD203B41FA5}">
                      <a16:colId xmlns:a16="http://schemas.microsoft.com/office/drawing/2014/main" val="1691823017"/>
                    </a:ext>
                  </a:extLst>
                </a:gridCol>
              </a:tblGrid>
              <a:tr h="636071"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18-25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26-34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35-44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45-54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55-64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65-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Totalsumma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838845"/>
                  </a:ext>
                </a:extLst>
              </a:tr>
              <a:tr h="63607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Banker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0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97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B17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2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160080"/>
                  </a:ext>
                </a:extLst>
              </a:tr>
              <a:tr h="63607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Annan</a:t>
                      </a:r>
                      <a:b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kreditgivning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CF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CC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8A7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E6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155334"/>
                  </a:ext>
                </a:extLst>
              </a:tr>
              <a:tr h="63607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Vård och omsorg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F8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E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D88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7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6481384"/>
                  </a:ext>
                </a:extLst>
              </a:tr>
              <a:tr h="63607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Telekommunikation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A17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C6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4C37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C2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1432092"/>
                  </a:ext>
                </a:extLst>
              </a:tr>
              <a:tr h="636071">
                <a:tc>
                  <a:txBody>
                    <a:bodyPr/>
                    <a:lstStyle/>
                    <a:p>
                      <a:pPr algn="l" fontAlgn="b"/>
                      <a: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Försörjning av el &amp;</a:t>
                      </a:r>
                      <a:b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sv-S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värme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FCF7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9D67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D78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A37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v-S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0624928"/>
                  </a:ext>
                </a:extLst>
              </a:tr>
            </a:tbl>
          </a:graphicData>
        </a:graphic>
      </p:graphicFrame>
      <p:sp>
        <p:nvSpPr>
          <p:cNvPr id="5" name="Rektangel 4">
            <a:extLst>
              <a:ext uri="{FF2B5EF4-FFF2-40B4-BE49-F238E27FC236}">
                <a16:creationId xmlns:a16="http://schemas.microsoft.com/office/drawing/2014/main" id="{AACD17A3-32CC-2D6B-FCBB-06ED71C1A7DB}"/>
              </a:ext>
            </a:extLst>
          </p:cNvPr>
          <p:cNvSpPr/>
          <p:nvPr/>
        </p:nvSpPr>
        <p:spPr>
          <a:xfrm>
            <a:off x="8616280" y="1484784"/>
            <a:ext cx="1332000" cy="3816426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187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BF27D1C-4374-9F8F-0636-60942B88A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Konsekvenserna</a:t>
            </a:r>
          </a:p>
        </p:txBody>
      </p:sp>
      <p:sp>
        <p:nvSpPr>
          <p:cNvPr id="12" name="Platshållare för innehåll 11">
            <a:extLst>
              <a:ext uri="{FF2B5EF4-FFF2-40B4-BE49-F238E27FC236}">
                <a16:creationId xmlns:a16="http://schemas.microsoft.com/office/drawing/2014/main" id="{98839B01-FEEE-A6E4-2AA7-7C2B3681E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3722" y="548680"/>
            <a:ext cx="5112568" cy="720080"/>
          </a:xfrm>
        </p:spPr>
        <p:txBody>
          <a:bodyPr/>
          <a:lstStyle/>
          <a:p>
            <a:pPr marL="0" indent="0">
              <a:buNone/>
            </a:pPr>
            <a:r>
              <a:rPr lang="sv-SE" sz="2800" b="1" dirty="0"/>
              <a:t>När skuld blir ett tillstånd</a:t>
            </a:r>
            <a:br>
              <a:rPr lang="sv-SE" sz="2800" dirty="0"/>
            </a:br>
            <a:r>
              <a:rPr lang="sv-SE" sz="2800" dirty="0"/>
              <a:t>- påverkas hela livet! </a:t>
            </a:r>
          </a:p>
        </p:txBody>
      </p:sp>
      <p:grpSp>
        <p:nvGrpSpPr>
          <p:cNvPr id="25" name="Grupp 24">
            <a:extLst>
              <a:ext uri="{FF2B5EF4-FFF2-40B4-BE49-F238E27FC236}">
                <a16:creationId xmlns:a16="http://schemas.microsoft.com/office/drawing/2014/main" id="{8C9F1936-1198-9BAA-1F87-4506BD98A029}"/>
              </a:ext>
            </a:extLst>
          </p:cNvPr>
          <p:cNvGrpSpPr/>
          <p:nvPr/>
        </p:nvGrpSpPr>
        <p:grpSpPr>
          <a:xfrm>
            <a:off x="6713510" y="4266852"/>
            <a:ext cx="5160910" cy="923330"/>
            <a:chOff x="6623722" y="3140968"/>
            <a:chExt cx="5160910" cy="923330"/>
          </a:xfrm>
        </p:grpSpPr>
        <p:grpSp>
          <p:nvGrpSpPr>
            <p:cNvPr id="14" name="Group 4">
              <a:extLst>
                <a:ext uri="{FF2B5EF4-FFF2-40B4-BE49-F238E27FC236}">
                  <a16:creationId xmlns:a16="http://schemas.microsoft.com/office/drawing/2014/main" id="{2490C6E9-1077-29FA-01D8-5E64E059EC3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23722" y="3356992"/>
              <a:ext cx="644456" cy="534810"/>
              <a:chOff x="3696" y="2037"/>
              <a:chExt cx="288" cy="239"/>
            </a:xfrm>
            <a:solidFill>
              <a:schemeClr val="tx2"/>
            </a:solidFill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890A1452-6BC6-7947-F926-ECBAA2561F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06" y="2037"/>
                <a:ext cx="278" cy="239"/>
              </a:xfrm>
              <a:custGeom>
                <a:avLst/>
                <a:gdLst>
                  <a:gd name="T0" fmla="*/ 67 w 132"/>
                  <a:gd name="T1" fmla="*/ 113 h 113"/>
                  <a:gd name="T2" fmla="*/ 65 w 132"/>
                  <a:gd name="T3" fmla="*/ 112 h 113"/>
                  <a:gd name="T4" fmla="*/ 32 w 132"/>
                  <a:gd name="T5" fmla="*/ 79 h 113"/>
                  <a:gd name="T6" fmla="*/ 32 w 132"/>
                  <a:gd name="T7" fmla="*/ 75 h 113"/>
                  <a:gd name="T8" fmla="*/ 36 w 132"/>
                  <a:gd name="T9" fmla="*/ 75 h 113"/>
                  <a:gd name="T10" fmla="*/ 67 w 132"/>
                  <a:gd name="T11" fmla="*/ 106 h 113"/>
                  <a:gd name="T12" fmla="*/ 118 w 132"/>
                  <a:gd name="T13" fmla="*/ 55 h 113"/>
                  <a:gd name="T14" fmla="*/ 126 w 132"/>
                  <a:gd name="T15" fmla="*/ 36 h 113"/>
                  <a:gd name="T16" fmla="*/ 118 w 132"/>
                  <a:gd name="T17" fmla="*/ 18 h 113"/>
                  <a:gd name="T18" fmla="*/ 116 w 132"/>
                  <a:gd name="T19" fmla="*/ 16 h 113"/>
                  <a:gd name="T20" fmla="*/ 80 w 132"/>
                  <a:gd name="T21" fmla="*/ 16 h 113"/>
                  <a:gd name="T22" fmla="*/ 69 w 132"/>
                  <a:gd name="T23" fmla="*/ 27 h 113"/>
                  <a:gd name="T24" fmla="*/ 65 w 132"/>
                  <a:gd name="T25" fmla="*/ 27 h 113"/>
                  <a:gd name="T26" fmla="*/ 54 w 132"/>
                  <a:gd name="T27" fmla="*/ 16 h 113"/>
                  <a:gd name="T28" fmla="*/ 18 w 132"/>
                  <a:gd name="T29" fmla="*/ 16 h 113"/>
                  <a:gd name="T30" fmla="*/ 16 w 132"/>
                  <a:gd name="T31" fmla="*/ 18 h 113"/>
                  <a:gd name="T32" fmla="*/ 10 w 132"/>
                  <a:gd name="T33" fmla="*/ 46 h 113"/>
                  <a:gd name="T34" fmla="*/ 8 w 132"/>
                  <a:gd name="T35" fmla="*/ 50 h 113"/>
                  <a:gd name="T36" fmla="*/ 4 w 132"/>
                  <a:gd name="T37" fmla="*/ 48 h 113"/>
                  <a:gd name="T38" fmla="*/ 12 w 132"/>
                  <a:gd name="T39" fmla="*/ 14 h 113"/>
                  <a:gd name="T40" fmla="*/ 13 w 132"/>
                  <a:gd name="T41" fmla="*/ 12 h 113"/>
                  <a:gd name="T42" fmla="*/ 58 w 132"/>
                  <a:gd name="T43" fmla="*/ 12 h 113"/>
                  <a:gd name="T44" fmla="*/ 67 w 132"/>
                  <a:gd name="T45" fmla="*/ 21 h 113"/>
                  <a:gd name="T46" fmla="*/ 76 w 132"/>
                  <a:gd name="T47" fmla="*/ 12 h 113"/>
                  <a:gd name="T48" fmla="*/ 121 w 132"/>
                  <a:gd name="T49" fmla="*/ 12 h 113"/>
                  <a:gd name="T50" fmla="*/ 122 w 132"/>
                  <a:gd name="T51" fmla="*/ 14 h 113"/>
                  <a:gd name="T52" fmla="*/ 132 w 132"/>
                  <a:gd name="T53" fmla="*/ 36 h 113"/>
                  <a:gd name="T54" fmla="*/ 122 w 132"/>
                  <a:gd name="T55" fmla="*/ 59 h 113"/>
                  <a:gd name="T56" fmla="*/ 69 w 132"/>
                  <a:gd name="T57" fmla="*/ 112 h 113"/>
                  <a:gd name="T58" fmla="*/ 67 w 132"/>
                  <a:gd name="T5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32" h="113">
                    <a:moveTo>
                      <a:pt x="67" y="113"/>
                    </a:moveTo>
                    <a:cubicBezTo>
                      <a:pt x="66" y="113"/>
                      <a:pt x="65" y="113"/>
                      <a:pt x="65" y="112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1" y="78"/>
                      <a:pt x="31" y="76"/>
                      <a:pt x="32" y="75"/>
                    </a:cubicBezTo>
                    <a:cubicBezTo>
                      <a:pt x="33" y="74"/>
                      <a:pt x="35" y="74"/>
                      <a:pt x="36" y="75"/>
                    </a:cubicBezTo>
                    <a:cubicBezTo>
                      <a:pt x="67" y="106"/>
                      <a:pt x="67" y="106"/>
                      <a:pt x="67" y="106"/>
                    </a:cubicBezTo>
                    <a:cubicBezTo>
                      <a:pt x="118" y="55"/>
                      <a:pt x="118" y="55"/>
                      <a:pt x="118" y="55"/>
                    </a:cubicBezTo>
                    <a:cubicBezTo>
                      <a:pt x="123" y="50"/>
                      <a:pt x="126" y="43"/>
                      <a:pt x="126" y="36"/>
                    </a:cubicBezTo>
                    <a:cubicBezTo>
                      <a:pt x="126" y="30"/>
                      <a:pt x="123" y="23"/>
                      <a:pt x="118" y="18"/>
                    </a:cubicBezTo>
                    <a:cubicBezTo>
                      <a:pt x="116" y="16"/>
                      <a:pt x="116" y="16"/>
                      <a:pt x="116" y="16"/>
                    </a:cubicBezTo>
                    <a:cubicBezTo>
                      <a:pt x="106" y="6"/>
                      <a:pt x="90" y="6"/>
                      <a:pt x="80" y="16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29"/>
                      <a:pt x="66" y="29"/>
                      <a:pt x="65" y="2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4" y="6"/>
                      <a:pt x="28" y="6"/>
                      <a:pt x="18" y="16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9" y="25"/>
                      <a:pt x="6" y="36"/>
                      <a:pt x="10" y="46"/>
                    </a:cubicBezTo>
                    <a:cubicBezTo>
                      <a:pt x="11" y="47"/>
                      <a:pt x="10" y="49"/>
                      <a:pt x="8" y="50"/>
                    </a:cubicBezTo>
                    <a:cubicBezTo>
                      <a:pt x="7" y="50"/>
                      <a:pt x="5" y="49"/>
                      <a:pt x="4" y="48"/>
                    </a:cubicBezTo>
                    <a:cubicBezTo>
                      <a:pt x="0" y="36"/>
                      <a:pt x="3" y="23"/>
                      <a:pt x="12" y="14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6" y="0"/>
                      <a:pt x="46" y="0"/>
                      <a:pt x="58" y="12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88" y="0"/>
                      <a:pt x="108" y="0"/>
                      <a:pt x="121" y="12"/>
                    </a:cubicBezTo>
                    <a:cubicBezTo>
                      <a:pt x="122" y="14"/>
                      <a:pt x="122" y="14"/>
                      <a:pt x="122" y="14"/>
                    </a:cubicBezTo>
                    <a:cubicBezTo>
                      <a:pt x="128" y="20"/>
                      <a:pt x="132" y="28"/>
                      <a:pt x="132" y="36"/>
                    </a:cubicBezTo>
                    <a:cubicBezTo>
                      <a:pt x="132" y="45"/>
                      <a:pt x="128" y="53"/>
                      <a:pt x="122" y="59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69" y="113"/>
                      <a:pt x="68" y="113"/>
                      <a:pt x="67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714F8597-BB93-9007-530B-6FFC10D575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6" y="2113"/>
                <a:ext cx="208" cy="89"/>
              </a:xfrm>
              <a:custGeom>
                <a:avLst/>
                <a:gdLst>
                  <a:gd name="T0" fmla="*/ 61 w 99"/>
                  <a:gd name="T1" fmla="*/ 42 h 42"/>
                  <a:gd name="T2" fmla="*/ 58 w 99"/>
                  <a:gd name="T3" fmla="*/ 40 h 42"/>
                  <a:gd name="T4" fmla="*/ 47 w 99"/>
                  <a:gd name="T5" fmla="*/ 21 h 42"/>
                  <a:gd name="T6" fmla="*/ 41 w 99"/>
                  <a:gd name="T7" fmla="*/ 28 h 42"/>
                  <a:gd name="T8" fmla="*/ 39 w 99"/>
                  <a:gd name="T9" fmla="*/ 29 h 42"/>
                  <a:gd name="T10" fmla="*/ 3 w 99"/>
                  <a:gd name="T11" fmla="*/ 29 h 42"/>
                  <a:gd name="T12" fmla="*/ 0 w 99"/>
                  <a:gd name="T13" fmla="*/ 26 h 42"/>
                  <a:gd name="T14" fmla="*/ 3 w 99"/>
                  <a:gd name="T15" fmla="*/ 23 h 42"/>
                  <a:gd name="T16" fmla="*/ 37 w 99"/>
                  <a:gd name="T17" fmla="*/ 23 h 42"/>
                  <a:gd name="T18" fmla="*/ 45 w 99"/>
                  <a:gd name="T19" fmla="*/ 14 h 42"/>
                  <a:gd name="T20" fmla="*/ 48 w 99"/>
                  <a:gd name="T21" fmla="*/ 13 h 42"/>
                  <a:gd name="T22" fmla="*/ 50 w 99"/>
                  <a:gd name="T23" fmla="*/ 14 h 42"/>
                  <a:gd name="T24" fmla="*/ 60 w 99"/>
                  <a:gd name="T25" fmla="*/ 31 h 42"/>
                  <a:gd name="T26" fmla="*/ 69 w 99"/>
                  <a:gd name="T27" fmla="*/ 2 h 42"/>
                  <a:gd name="T28" fmla="*/ 72 w 99"/>
                  <a:gd name="T29" fmla="*/ 0 h 42"/>
                  <a:gd name="T30" fmla="*/ 75 w 99"/>
                  <a:gd name="T31" fmla="*/ 2 h 42"/>
                  <a:gd name="T32" fmla="*/ 83 w 99"/>
                  <a:gd name="T33" fmla="*/ 23 h 42"/>
                  <a:gd name="T34" fmla="*/ 96 w 99"/>
                  <a:gd name="T35" fmla="*/ 23 h 42"/>
                  <a:gd name="T36" fmla="*/ 99 w 99"/>
                  <a:gd name="T37" fmla="*/ 26 h 42"/>
                  <a:gd name="T38" fmla="*/ 96 w 99"/>
                  <a:gd name="T39" fmla="*/ 29 h 42"/>
                  <a:gd name="T40" fmla="*/ 81 w 99"/>
                  <a:gd name="T41" fmla="*/ 29 h 42"/>
                  <a:gd name="T42" fmla="*/ 78 w 99"/>
                  <a:gd name="T43" fmla="*/ 28 h 42"/>
                  <a:gd name="T44" fmla="*/ 72 w 99"/>
                  <a:gd name="T45" fmla="*/ 12 h 42"/>
                  <a:gd name="T46" fmla="*/ 63 w 99"/>
                  <a:gd name="T47" fmla="*/ 40 h 42"/>
                  <a:gd name="T48" fmla="*/ 61 w 99"/>
                  <a:gd name="T49" fmla="*/ 42 h 42"/>
                  <a:gd name="T50" fmla="*/ 61 w 99"/>
                  <a:gd name="T5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9" h="42">
                    <a:moveTo>
                      <a:pt x="61" y="42"/>
                    </a:moveTo>
                    <a:cubicBezTo>
                      <a:pt x="60" y="42"/>
                      <a:pt x="59" y="41"/>
                      <a:pt x="58" y="40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0" y="29"/>
                      <a:pt x="39" y="29"/>
                      <a:pt x="39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" y="29"/>
                      <a:pt x="0" y="28"/>
                      <a:pt x="0" y="26"/>
                    </a:cubicBezTo>
                    <a:cubicBezTo>
                      <a:pt x="0" y="25"/>
                      <a:pt x="1" y="23"/>
                      <a:pt x="3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6" y="13"/>
                      <a:pt x="47" y="13"/>
                      <a:pt x="48" y="13"/>
                    </a:cubicBezTo>
                    <a:cubicBezTo>
                      <a:pt x="49" y="13"/>
                      <a:pt x="50" y="13"/>
                      <a:pt x="50" y="14"/>
                    </a:cubicBezTo>
                    <a:cubicBezTo>
                      <a:pt x="60" y="31"/>
                      <a:pt x="60" y="31"/>
                      <a:pt x="60" y="3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70" y="1"/>
                      <a:pt x="71" y="0"/>
                      <a:pt x="72" y="0"/>
                    </a:cubicBezTo>
                    <a:cubicBezTo>
                      <a:pt x="73" y="0"/>
                      <a:pt x="74" y="1"/>
                      <a:pt x="75" y="2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8" y="23"/>
                      <a:pt x="99" y="25"/>
                      <a:pt x="99" y="26"/>
                    </a:cubicBezTo>
                    <a:cubicBezTo>
                      <a:pt x="99" y="28"/>
                      <a:pt x="98" y="29"/>
                      <a:pt x="96" y="29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0" y="29"/>
                      <a:pt x="79" y="29"/>
                      <a:pt x="78" y="28"/>
                    </a:cubicBezTo>
                    <a:cubicBezTo>
                      <a:pt x="72" y="12"/>
                      <a:pt x="72" y="12"/>
                      <a:pt x="72" y="12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</p:grpSp>
        <p:sp>
          <p:nvSpPr>
            <p:cNvPr id="17" name="textruta 16">
              <a:extLst>
                <a:ext uri="{FF2B5EF4-FFF2-40B4-BE49-F238E27FC236}">
                  <a16:creationId xmlns:a16="http://schemas.microsoft.com/office/drawing/2014/main" id="{935492EE-7967-ECAA-327C-44355F1C1B0E}"/>
                </a:ext>
              </a:extLst>
            </p:cNvPr>
            <p:cNvSpPr txBox="1"/>
            <p:nvPr/>
          </p:nvSpPr>
          <p:spPr>
            <a:xfrm>
              <a:off x="7392144" y="3140968"/>
              <a:ext cx="439248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>
                  <a:solidFill>
                    <a:schemeClr val="tx2"/>
                  </a:solidFill>
                </a:rPr>
                <a:t>Påverkar hälsa och livssituation</a:t>
              </a:r>
              <a:br>
                <a:rPr lang="sv-SE" dirty="0"/>
              </a:br>
              <a:r>
                <a:rPr lang="sv-SE" dirty="0"/>
                <a:t>Ekonomisk stress, psykisk ohälsa och social isolering.</a:t>
              </a:r>
            </a:p>
          </p:txBody>
        </p:sp>
      </p:grpSp>
      <p:grpSp>
        <p:nvGrpSpPr>
          <p:cNvPr id="26" name="Grupp 25">
            <a:extLst>
              <a:ext uri="{FF2B5EF4-FFF2-40B4-BE49-F238E27FC236}">
                <a16:creationId xmlns:a16="http://schemas.microsoft.com/office/drawing/2014/main" id="{F89355C3-D3AD-BDBA-DA11-F8C0C35AE380}"/>
              </a:ext>
            </a:extLst>
          </p:cNvPr>
          <p:cNvGrpSpPr/>
          <p:nvPr/>
        </p:nvGrpSpPr>
        <p:grpSpPr>
          <a:xfrm>
            <a:off x="6713510" y="3105834"/>
            <a:ext cx="5138532" cy="646331"/>
            <a:chOff x="6646100" y="4624706"/>
            <a:chExt cx="5138532" cy="646331"/>
          </a:xfrm>
        </p:grpSpPr>
        <p:sp>
          <p:nvSpPr>
            <p:cNvPr id="19" name="textruta 18">
              <a:extLst>
                <a:ext uri="{FF2B5EF4-FFF2-40B4-BE49-F238E27FC236}">
                  <a16:creationId xmlns:a16="http://schemas.microsoft.com/office/drawing/2014/main" id="{230F7B10-2441-0B2A-75E1-B54C9ECFE307}"/>
                </a:ext>
              </a:extLst>
            </p:cNvPr>
            <p:cNvSpPr txBox="1"/>
            <p:nvPr/>
          </p:nvSpPr>
          <p:spPr>
            <a:xfrm>
              <a:off x="7392144" y="4624706"/>
              <a:ext cx="4392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>
                  <a:solidFill>
                    <a:schemeClr val="tx2"/>
                  </a:solidFill>
                </a:rPr>
                <a:t>Små skulder blir stora över tid</a:t>
              </a:r>
              <a:br>
                <a:rPr lang="sv-SE" dirty="0"/>
              </a:br>
              <a:r>
                <a:rPr lang="sv-SE" dirty="0"/>
                <a:t>Räntor och avgifter driver upp beloppen.</a:t>
              </a:r>
            </a:p>
          </p:txBody>
        </p:sp>
        <p:pic>
          <p:nvPicPr>
            <p:cNvPr id="21" name="Bild 20">
              <a:extLst>
                <a:ext uri="{FF2B5EF4-FFF2-40B4-BE49-F238E27FC236}">
                  <a16:creationId xmlns:a16="http://schemas.microsoft.com/office/drawing/2014/main" id="{248D848D-EB11-2EF8-D820-6962DF20DC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646100" y="4636832"/>
              <a:ext cx="622078" cy="622078"/>
            </a:xfrm>
            <a:prstGeom prst="rect">
              <a:avLst/>
            </a:prstGeom>
          </p:spPr>
        </p:pic>
      </p:grpSp>
      <p:grpSp>
        <p:nvGrpSpPr>
          <p:cNvPr id="27" name="Grupp 26">
            <a:extLst>
              <a:ext uri="{FF2B5EF4-FFF2-40B4-BE49-F238E27FC236}">
                <a16:creationId xmlns:a16="http://schemas.microsoft.com/office/drawing/2014/main" id="{F11F927D-1AF9-00A0-E304-22AB4D35385B}"/>
              </a:ext>
            </a:extLst>
          </p:cNvPr>
          <p:cNvGrpSpPr/>
          <p:nvPr/>
        </p:nvGrpSpPr>
        <p:grpSpPr>
          <a:xfrm>
            <a:off x="6679030" y="1934229"/>
            <a:ext cx="5105602" cy="656754"/>
            <a:chOff x="6679030" y="1934229"/>
            <a:chExt cx="5105602" cy="656754"/>
          </a:xfrm>
        </p:grpSpPr>
        <p:sp>
          <p:nvSpPr>
            <p:cNvPr id="18" name="textruta 17">
              <a:extLst>
                <a:ext uri="{FF2B5EF4-FFF2-40B4-BE49-F238E27FC236}">
                  <a16:creationId xmlns:a16="http://schemas.microsoft.com/office/drawing/2014/main" id="{D8718852-7ADE-A753-B562-77565B8A62BE}"/>
                </a:ext>
              </a:extLst>
            </p:cNvPr>
            <p:cNvSpPr txBox="1"/>
            <p:nvPr/>
          </p:nvSpPr>
          <p:spPr>
            <a:xfrm>
              <a:off x="7392144" y="1934229"/>
              <a:ext cx="43924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v-SE" b="1" dirty="0">
                  <a:solidFill>
                    <a:schemeClr val="tx2"/>
                  </a:solidFill>
                </a:rPr>
                <a:t>Långvarig skuldsättning</a:t>
              </a:r>
              <a:br>
                <a:rPr lang="sv-SE" dirty="0"/>
              </a:br>
              <a:r>
                <a:rPr lang="sv-SE" dirty="0"/>
                <a:t>Många fastnar i årtionde.</a:t>
              </a:r>
            </a:p>
          </p:txBody>
        </p:sp>
        <p:grpSp>
          <p:nvGrpSpPr>
            <p:cNvPr id="22" name="Group 329">
              <a:extLst>
                <a:ext uri="{FF2B5EF4-FFF2-40B4-BE49-F238E27FC236}">
                  <a16:creationId xmlns:a16="http://schemas.microsoft.com/office/drawing/2014/main" id="{6F4CC15C-EFDB-B4CC-6734-BCDFFA1A4FA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79030" y="2034768"/>
              <a:ext cx="556215" cy="556215"/>
              <a:chOff x="3254" y="2950"/>
              <a:chExt cx="285" cy="285"/>
            </a:xfrm>
            <a:solidFill>
              <a:schemeClr val="tx2"/>
            </a:solidFill>
          </p:grpSpPr>
          <p:sp>
            <p:nvSpPr>
              <p:cNvPr id="23" name="Freeform 330">
                <a:extLst>
                  <a:ext uri="{FF2B5EF4-FFF2-40B4-BE49-F238E27FC236}">
                    <a16:creationId xmlns:a16="http://schemas.microsoft.com/office/drawing/2014/main" id="{A487AAF1-BB4F-DDE3-D997-B52B957EF88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54" y="2950"/>
                <a:ext cx="285" cy="285"/>
              </a:xfrm>
              <a:custGeom>
                <a:avLst/>
                <a:gdLst>
                  <a:gd name="T0" fmla="*/ 68 w 136"/>
                  <a:gd name="T1" fmla="*/ 136 h 136"/>
                  <a:gd name="T2" fmla="*/ 0 w 136"/>
                  <a:gd name="T3" fmla="*/ 68 h 136"/>
                  <a:gd name="T4" fmla="*/ 68 w 136"/>
                  <a:gd name="T5" fmla="*/ 0 h 136"/>
                  <a:gd name="T6" fmla="*/ 136 w 136"/>
                  <a:gd name="T7" fmla="*/ 68 h 136"/>
                  <a:gd name="T8" fmla="*/ 68 w 136"/>
                  <a:gd name="T9" fmla="*/ 136 h 136"/>
                  <a:gd name="T10" fmla="*/ 68 w 136"/>
                  <a:gd name="T11" fmla="*/ 6 h 136"/>
                  <a:gd name="T12" fmla="*/ 6 w 136"/>
                  <a:gd name="T13" fmla="*/ 68 h 136"/>
                  <a:gd name="T14" fmla="*/ 68 w 136"/>
                  <a:gd name="T15" fmla="*/ 130 h 136"/>
                  <a:gd name="T16" fmla="*/ 130 w 136"/>
                  <a:gd name="T17" fmla="*/ 68 h 136"/>
                  <a:gd name="T18" fmla="*/ 68 w 136"/>
                  <a:gd name="T19" fmla="*/ 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" h="136">
                    <a:moveTo>
                      <a:pt x="68" y="136"/>
                    </a:moveTo>
                    <a:cubicBezTo>
                      <a:pt x="31" y="136"/>
                      <a:pt x="0" y="105"/>
                      <a:pt x="0" y="68"/>
                    </a:cubicBezTo>
                    <a:cubicBezTo>
                      <a:pt x="0" y="31"/>
                      <a:pt x="31" y="0"/>
                      <a:pt x="68" y="0"/>
                    </a:cubicBezTo>
                    <a:cubicBezTo>
                      <a:pt x="105" y="0"/>
                      <a:pt x="136" y="31"/>
                      <a:pt x="136" y="68"/>
                    </a:cubicBezTo>
                    <a:cubicBezTo>
                      <a:pt x="136" y="105"/>
                      <a:pt x="105" y="136"/>
                      <a:pt x="68" y="136"/>
                    </a:cubicBezTo>
                    <a:close/>
                    <a:moveTo>
                      <a:pt x="68" y="6"/>
                    </a:moveTo>
                    <a:cubicBezTo>
                      <a:pt x="34" y="6"/>
                      <a:pt x="6" y="34"/>
                      <a:pt x="6" y="68"/>
                    </a:cubicBezTo>
                    <a:cubicBezTo>
                      <a:pt x="6" y="102"/>
                      <a:pt x="34" y="130"/>
                      <a:pt x="68" y="130"/>
                    </a:cubicBezTo>
                    <a:cubicBezTo>
                      <a:pt x="102" y="130"/>
                      <a:pt x="130" y="102"/>
                      <a:pt x="130" y="68"/>
                    </a:cubicBezTo>
                    <a:cubicBezTo>
                      <a:pt x="130" y="34"/>
                      <a:pt x="102" y="6"/>
                      <a:pt x="6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  <p:sp>
            <p:nvSpPr>
              <p:cNvPr id="24" name="Freeform 331">
                <a:extLst>
                  <a:ext uri="{FF2B5EF4-FFF2-40B4-BE49-F238E27FC236}">
                    <a16:creationId xmlns:a16="http://schemas.microsoft.com/office/drawing/2014/main" id="{AC43C52F-AE3B-45E2-8EBB-46971BB5F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0" y="3011"/>
                <a:ext cx="69" cy="161"/>
              </a:xfrm>
              <a:custGeom>
                <a:avLst/>
                <a:gdLst>
                  <a:gd name="T0" fmla="*/ 30 w 33"/>
                  <a:gd name="T1" fmla="*/ 77 h 77"/>
                  <a:gd name="T2" fmla="*/ 28 w 33"/>
                  <a:gd name="T3" fmla="*/ 76 h 77"/>
                  <a:gd name="T4" fmla="*/ 1 w 33"/>
                  <a:gd name="T5" fmla="*/ 41 h 77"/>
                  <a:gd name="T6" fmla="*/ 0 w 33"/>
                  <a:gd name="T7" fmla="*/ 39 h 77"/>
                  <a:gd name="T8" fmla="*/ 0 w 33"/>
                  <a:gd name="T9" fmla="*/ 3 h 77"/>
                  <a:gd name="T10" fmla="*/ 3 w 33"/>
                  <a:gd name="T11" fmla="*/ 0 h 77"/>
                  <a:gd name="T12" fmla="*/ 6 w 33"/>
                  <a:gd name="T13" fmla="*/ 3 h 77"/>
                  <a:gd name="T14" fmla="*/ 6 w 33"/>
                  <a:gd name="T15" fmla="*/ 38 h 77"/>
                  <a:gd name="T16" fmla="*/ 32 w 33"/>
                  <a:gd name="T17" fmla="*/ 72 h 77"/>
                  <a:gd name="T18" fmla="*/ 32 w 33"/>
                  <a:gd name="T19" fmla="*/ 76 h 77"/>
                  <a:gd name="T20" fmla="*/ 30 w 33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77">
                    <a:moveTo>
                      <a:pt x="30" y="77"/>
                    </a:moveTo>
                    <a:cubicBezTo>
                      <a:pt x="29" y="77"/>
                      <a:pt x="28" y="77"/>
                      <a:pt x="28" y="76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3" y="74"/>
                      <a:pt x="33" y="75"/>
                      <a:pt x="32" y="76"/>
                    </a:cubicBezTo>
                    <a:cubicBezTo>
                      <a:pt x="31" y="77"/>
                      <a:pt x="31" y="77"/>
                      <a:pt x="30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sv-SE"/>
              </a:p>
            </p:txBody>
          </p:sp>
        </p:grpSp>
      </p:grpSp>
      <p:sp>
        <p:nvSpPr>
          <p:cNvPr id="28" name="textruta 27">
            <a:extLst>
              <a:ext uri="{FF2B5EF4-FFF2-40B4-BE49-F238E27FC236}">
                <a16:creationId xmlns:a16="http://schemas.microsoft.com/office/drawing/2014/main" id="{EE3AD4BA-B0C9-1C7E-98A8-271873FB43E3}"/>
              </a:ext>
            </a:extLst>
          </p:cNvPr>
          <p:cNvSpPr txBox="1"/>
          <p:nvPr/>
        </p:nvSpPr>
        <p:spPr>
          <a:xfrm>
            <a:off x="6623722" y="5445224"/>
            <a:ext cx="516091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v-SE" dirty="0"/>
              <a:t>För många är skulden inte något man tar sig ur – det är något man lever med!</a:t>
            </a:r>
          </a:p>
        </p:txBody>
      </p:sp>
    </p:spTree>
    <p:extLst>
      <p:ext uri="{BB962C8B-B14F-4D97-AF65-F5344CB8AC3E}">
        <p14:creationId xmlns:p14="http://schemas.microsoft.com/office/powerpoint/2010/main" val="3603038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600" dirty="0"/>
              <a:t>Varför fastnar man i överskuldsättning?</a:t>
            </a:r>
          </a:p>
        </p:txBody>
      </p:sp>
      <p:graphicFrame>
        <p:nvGraphicFramePr>
          <p:cNvPr id="5" name="Platshållare för innehåll 3">
            <a:extLst>
              <a:ext uri="{FF2B5EF4-FFF2-40B4-BE49-F238E27FC236}">
                <a16:creationId xmlns:a16="http://schemas.microsoft.com/office/drawing/2014/main" id="{4ECA4B4B-8416-A88D-32FE-FBB10BE19588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37262102"/>
              </p:ext>
            </p:extLst>
          </p:nvPr>
        </p:nvGraphicFramePr>
        <p:xfrm>
          <a:off x="6623722" y="1089033"/>
          <a:ext cx="5219700" cy="4494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1024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ubrik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Totalkostnader för överskuldsättning</a:t>
            </a:r>
            <a:br>
              <a:rPr lang="sv-SE" dirty="0"/>
            </a:br>
            <a:endParaRPr lang="sv-SE" sz="2800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</p:nvPr>
        </p:nvGraphicFramePr>
        <p:xfrm>
          <a:off x="6456363" y="549275"/>
          <a:ext cx="5111750" cy="5573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6741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DE9B3C5-0D65-43B4-12EF-FC8F76DC5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Vad betyder det för er som rådgivare?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F59B999-D941-A5CE-8388-7EB57334E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3330" y="1556792"/>
            <a:ext cx="5112568" cy="5574920"/>
          </a:xfrm>
        </p:spPr>
        <p:txBody>
          <a:bodyPr/>
          <a:lstStyle/>
          <a:p>
            <a:pPr marL="0" indent="0">
              <a:buNone/>
            </a:pPr>
            <a:r>
              <a:rPr lang="sv-SE" sz="2800" dirty="0"/>
              <a:t>Skulder ökar = konsekvenserna ökar!</a:t>
            </a:r>
            <a:br>
              <a:rPr lang="sv-SE" sz="2800" dirty="0"/>
            </a:br>
            <a:endParaRPr lang="sv-SE" sz="2800" dirty="0"/>
          </a:p>
          <a:p>
            <a:r>
              <a:rPr lang="sv-SE" sz="2000" dirty="0"/>
              <a:t>Förebyggande innan pensionen – </a:t>
            </a:r>
            <a:br>
              <a:rPr lang="sv-SE" sz="2000" dirty="0"/>
            </a:br>
            <a:r>
              <a:rPr lang="sv-SE" sz="1600" dirty="0"/>
              <a:t>planera för pensionen i god tid.</a:t>
            </a:r>
          </a:p>
          <a:p>
            <a:r>
              <a:rPr lang="sv-SE" sz="2000" dirty="0"/>
              <a:t>Tidig upptäckt viktig - </a:t>
            </a:r>
            <a:br>
              <a:rPr lang="sv-SE" sz="2000" dirty="0"/>
            </a:br>
            <a:r>
              <a:rPr lang="sv-SE" sz="1600" dirty="0"/>
              <a:t>aktiva insatser mot gruppen. </a:t>
            </a:r>
            <a:endParaRPr lang="sv-SE" sz="2000" dirty="0"/>
          </a:p>
          <a:p>
            <a:r>
              <a:rPr lang="sv-SE" sz="2000" dirty="0"/>
              <a:t>Anpassning till äldre målgrupp - </a:t>
            </a:r>
            <a:br>
              <a:rPr lang="sv-SE" sz="2000" dirty="0"/>
            </a:br>
            <a:r>
              <a:rPr lang="sv-SE" sz="1600" dirty="0"/>
              <a:t>digitalt utanförskap kräver fysiska möten och telefon.</a:t>
            </a:r>
          </a:p>
          <a:p>
            <a:r>
              <a:rPr lang="sv-SE" sz="2000" dirty="0"/>
              <a:t>Små skulder måste tas på allvar - </a:t>
            </a:r>
            <a:br>
              <a:rPr lang="sv-SE" sz="2800" dirty="0"/>
            </a:br>
            <a:r>
              <a:rPr lang="sv-SE" sz="1600" dirty="0"/>
              <a:t>vårdavgifter och telekomskulder – agera innan de växer.</a:t>
            </a:r>
          </a:p>
          <a:p>
            <a:endParaRPr lang="sv-SE" sz="2000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2062210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1C851BCD-87C0-9CA2-01E7-0C877F388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500" y="2087214"/>
            <a:ext cx="10887000" cy="936203"/>
          </a:xfrm>
        </p:spPr>
        <p:txBody>
          <a:bodyPr/>
          <a:lstStyle/>
          <a:p>
            <a:pPr algn="ctr"/>
            <a:r>
              <a:rPr lang="sv-SE" dirty="0"/>
              <a:t>Tack för att ni lyssnade! 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643C149-37FE-C3A4-91F9-C137E28C18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7568" y="1628800"/>
            <a:ext cx="7920880" cy="4494800"/>
          </a:xfrm>
        </p:spPr>
        <p:txBody>
          <a:bodyPr/>
          <a:lstStyle/>
          <a:p>
            <a:pPr marL="0" indent="0">
              <a:buNone/>
            </a:pPr>
            <a:br>
              <a:rPr lang="sv-SE" dirty="0"/>
            </a:b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🎧L</a:t>
            </a:r>
            <a:r>
              <a:rPr lang="sv-SE" b="1" dirty="0"/>
              <a:t>yssna gärna på </a:t>
            </a:r>
            <a:r>
              <a:rPr lang="sv-SE" b="1" dirty="0" err="1"/>
              <a:t>Skuldpodden</a:t>
            </a:r>
            <a:r>
              <a:rPr lang="sv-SE" b="1" dirty="0"/>
              <a:t> –</a:t>
            </a:r>
          </a:p>
          <a:p>
            <a:pPr marL="0" indent="0">
              <a:buNone/>
            </a:pPr>
            <a:r>
              <a:rPr lang="sv-SE" dirty="0"/>
              <a:t>	en </a:t>
            </a:r>
            <a:r>
              <a:rPr lang="sv-SE" dirty="0" err="1"/>
              <a:t>podd</a:t>
            </a:r>
            <a:r>
              <a:rPr lang="sv-SE" dirty="0"/>
              <a:t> från Kronofogden om privatekonomi, 	livsval och återhämtning.</a:t>
            </a:r>
          </a:p>
        </p:txBody>
      </p:sp>
      <p:pic>
        <p:nvPicPr>
          <p:cNvPr id="5" name="Bildobjekt 4">
            <a:extLst>
              <a:ext uri="{FF2B5EF4-FFF2-40B4-BE49-F238E27FC236}">
                <a16:creationId xmlns:a16="http://schemas.microsoft.com/office/drawing/2014/main" id="{13DC7971-8D1B-81BD-0DA5-A6655EDB171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</a:blip>
          <a:srcRect l="13890" t="28333" r="7685" b="34028"/>
          <a:stretch/>
        </p:blipFill>
        <p:spPr>
          <a:xfrm>
            <a:off x="9768408" y="3256909"/>
            <a:ext cx="1931744" cy="618067"/>
          </a:xfrm>
          <a:prstGeom prst="rect">
            <a:avLst/>
          </a:prstGeom>
        </p:spPr>
      </p:pic>
      <p:pic>
        <p:nvPicPr>
          <p:cNvPr id="6" name="Bildobjekt 5">
            <a:extLst>
              <a:ext uri="{FF2B5EF4-FFF2-40B4-BE49-F238E27FC236}">
                <a16:creationId xmlns:a16="http://schemas.microsoft.com/office/drawing/2014/main" id="{DAC953B6-D57F-2E46-DF62-DA8EEBE5C9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813" y="4075821"/>
            <a:ext cx="1846934" cy="1846934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E8E4ABFD-D07D-D069-A539-FE99CDA4D266}"/>
              </a:ext>
            </a:extLst>
          </p:cNvPr>
          <p:cNvSpPr txBox="1"/>
          <p:nvPr/>
        </p:nvSpPr>
        <p:spPr>
          <a:xfrm>
            <a:off x="3359696" y="736378"/>
            <a:ext cx="53769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sv-SE" dirty="0">
                <a:solidFill>
                  <a:schemeClr val="bg1"/>
                </a:solidFill>
              </a:rPr>
              <a:t>Det här börjar långt innan ni möter människorna –</a:t>
            </a:r>
            <a:br>
              <a:rPr lang="sv-SE" dirty="0">
                <a:solidFill>
                  <a:schemeClr val="bg1"/>
                </a:solidFill>
              </a:rPr>
            </a:br>
            <a:r>
              <a:rPr lang="sv-SE" dirty="0">
                <a:solidFill>
                  <a:schemeClr val="bg1"/>
                </a:solidFill>
              </a:rPr>
              <a:t>men det är hos er det kan vända.</a:t>
            </a:r>
          </a:p>
        </p:txBody>
      </p:sp>
    </p:spTree>
    <p:extLst>
      <p:ext uri="{BB962C8B-B14F-4D97-AF65-F5344CB8AC3E}">
        <p14:creationId xmlns:p14="http://schemas.microsoft.com/office/powerpoint/2010/main" val="412369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ubrik 6">
            <a:extLst>
              <a:ext uri="{FF2B5EF4-FFF2-40B4-BE49-F238E27FC236}">
                <a16:creationId xmlns:a16="http://schemas.microsoft.com/office/drawing/2014/main" id="{120DB1BD-AA88-A7F4-4BE4-E57321DBB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392" y="1361620"/>
            <a:ext cx="5040560" cy="4134760"/>
          </a:xfrm>
        </p:spPr>
        <p:txBody>
          <a:bodyPr/>
          <a:lstStyle/>
          <a:p>
            <a:r>
              <a:rPr lang="sv-SE" sz="2800" dirty="0"/>
              <a:t>Vem är jag? </a:t>
            </a:r>
            <a:br>
              <a:rPr lang="sv-SE" sz="2400" dirty="0"/>
            </a:br>
            <a:br>
              <a:rPr lang="sv-SE" sz="2400" dirty="0"/>
            </a:br>
            <a:r>
              <a:rPr lang="sv-SE" sz="1800" dirty="0"/>
              <a:t>Kom till Sverige 1994 (uppehållstillstånd 1997)</a:t>
            </a:r>
            <a:br>
              <a:rPr lang="sv-SE" sz="1800" dirty="0"/>
            </a:br>
            <a:br>
              <a:rPr lang="sv-SE" sz="1800" dirty="0"/>
            </a:br>
            <a:r>
              <a:rPr lang="sv-SE" sz="1800" dirty="0"/>
              <a:t>Började på Kronofogden 2007</a:t>
            </a:r>
            <a:br>
              <a:rPr lang="sv-SE" sz="1800" dirty="0"/>
            </a:br>
            <a:br>
              <a:rPr lang="sv-SE" sz="1800" dirty="0"/>
            </a:br>
            <a:r>
              <a:rPr lang="sv-SE" sz="1800" dirty="0"/>
              <a:t>Doktor i rättssociologi 2022</a:t>
            </a:r>
            <a:br>
              <a:rPr lang="sv-SE" sz="2400" dirty="0"/>
            </a:br>
            <a:endParaRPr lang="sv-SE" sz="2400" dirty="0"/>
          </a:p>
        </p:txBody>
      </p:sp>
      <p:pic>
        <p:nvPicPr>
          <p:cNvPr id="15" name="Platshållare för innehåll 14">
            <a:extLst>
              <a:ext uri="{FF2B5EF4-FFF2-40B4-BE49-F238E27FC236}">
                <a16:creationId xmlns:a16="http://schemas.microsoft.com/office/drawing/2014/main" id="{35382B63-82C2-5774-9B87-C2E7D17E60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334" y="549275"/>
            <a:ext cx="3715808" cy="5573713"/>
          </a:xfrm>
        </p:spPr>
      </p:pic>
    </p:spTree>
    <p:extLst>
      <p:ext uri="{BB962C8B-B14F-4D97-AF65-F5344CB8AC3E}">
        <p14:creationId xmlns:p14="http://schemas.microsoft.com/office/powerpoint/2010/main" val="3771462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ED18389-B685-7DFE-4160-69A43A6EB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Föreläsningens väg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3A07C47-8F29-1EFD-5E74-98D3B1BE09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sv-SE" dirty="0"/>
              <a:t>Översikt – hur ser läget ut för 65+?</a:t>
            </a:r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Var uppstår skulder? (utvecklingen)</a:t>
            </a:r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Varför fastnar människor? (</a:t>
            </a:r>
            <a:r>
              <a:rPr lang="sv-SE" dirty="0" err="1"/>
              <a:t>gäldenisering</a:t>
            </a:r>
            <a:r>
              <a:rPr lang="sv-SE" dirty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sv-SE" dirty="0"/>
              <a:t>Vad kräver detta av er? (rådgivarens roll)</a:t>
            </a:r>
          </a:p>
        </p:txBody>
      </p:sp>
    </p:spTree>
    <p:extLst>
      <p:ext uri="{BB962C8B-B14F-4D97-AF65-F5344CB8AC3E}">
        <p14:creationId xmlns:p14="http://schemas.microsoft.com/office/powerpoint/2010/main" val="818320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26F057C-DFFE-202D-59FF-5818F82DA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sz="3600" dirty="0"/>
              <a:t>Antal skuldsatta och totala skulden 2020-2025</a:t>
            </a:r>
          </a:p>
        </p:txBody>
      </p:sp>
      <p:graphicFrame>
        <p:nvGraphicFramePr>
          <p:cNvPr id="8" name="Platshållare för innehåll 7">
            <a:extLst>
              <a:ext uri="{FF2B5EF4-FFF2-40B4-BE49-F238E27FC236}">
                <a16:creationId xmlns:a16="http://schemas.microsoft.com/office/drawing/2014/main" id="{00000000-0008-0000-03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7359749"/>
              </p:ext>
            </p:extLst>
          </p:nvPr>
        </p:nvGraphicFramePr>
        <p:xfrm>
          <a:off x="191344" y="1209807"/>
          <a:ext cx="5637956" cy="491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Platshållare för innehåll 8">
            <a:extLst>
              <a:ext uri="{FF2B5EF4-FFF2-40B4-BE49-F238E27FC236}">
                <a16:creationId xmlns:a16="http://schemas.microsoft.com/office/drawing/2014/main" id="{541D6D1D-10BB-CDEA-0841-46E5432243DD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186753321"/>
              </p:ext>
            </p:extLst>
          </p:nvPr>
        </p:nvGraphicFramePr>
        <p:xfrm>
          <a:off x="6311900" y="1209807"/>
          <a:ext cx="5688756" cy="4913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85154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21EE61E-11D5-9C31-596F-E5B376EEE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495" y="404664"/>
            <a:ext cx="10959009" cy="936203"/>
          </a:xfrm>
        </p:spPr>
        <p:txBody>
          <a:bodyPr/>
          <a:lstStyle/>
          <a:p>
            <a:pPr algn="ctr"/>
            <a:r>
              <a:rPr lang="sv-SE" sz="3200" b="1" dirty="0"/>
              <a:t>Vilka är överrepresenterade hos Kronofogden?</a:t>
            </a:r>
            <a:br>
              <a:rPr lang="sv-SE" sz="3200" dirty="0"/>
            </a:br>
            <a:r>
              <a:rPr lang="sv-SE" sz="2400" b="0" dirty="0"/>
              <a:t>(Avvikelse från befolkningen i procent)</a:t>
            </a:r>
            <a:endParaRPr lang="sv-SE" sz="59500" b="0" dirty="0"/>
          </a:p>
        </p:txBody>
      </p:sp>
      <p:graphicFrame>
        <p:nvGraphicFramePr>
          <p:cNvPr id="7" name="Platshållare för innehåll 6">
            <a:extLst>
              <a:ext uri="{FF2B5EF4-FFF2-40B4-BE49-F238E27FC236}">
                <a16:creationId xmlns:a16="http://schemas.microsoft.com/office/drawing/2014/main" id="{6F6F2833-1801-CDFB-5C0E-CD2B035777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8148899"/>
              </p:ext>
            </p:extLst>
          </p:nvPr>
        </p:nvGraphicFramePr>
        <p:xfrm>
          <a:off x="609600" y="1628775"/>
          <a:ext cx="10958513" cy="4494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ruta 8">
            <a:extLst>
              <a:ext uri="{FF2B5EF4-FFF2-40B4-BE49-F238E27FC236}">
                <a16:creationId xmlns:a16="http://schemas.microsoft.com/office/drawing/2014/main" id="{B28DFED3-A9DF-9D30-3F05-A5F5A5F3FD2A}"/>
              </a:ext>
            </a:extLst>
          </p:cNvPr>
          <p:cNvSpPr txBox="1"/>
          <p:nvPr/>
        </p:nvSpPr>
        <p:spPr>
          <a:xfrm>
            <a:off x="616495" y="6226230"/>
            <a:ext cx="8280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dirty="0">
                <a:solidFill>
                  <a:schemeClr val="tx2"/>
                </a:solidFill>
              </a:rPr>
              <a:t>0 = motsvarar befolkningen | + = överrepresentation | – = underrepresentation</a:t>
            </a:r>
          </a:p>
        </p:txBody>
      </p:sp>
    </p:spTree>
    <p:extLst>
      <p:ext uri="{BB962C8B-B14F-4D97-AF65-F5344CB8AC3E}">
        <p14:creationId xmlns:p14="http://schemas.microsoft.com/office/powerpoint/2010/main" val="2102134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FA8EF4E-A159-B5FB-310D-99E5F5939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Förstagångsgäldenärer</a:t>
            </a:r>
          </a:p>
        </p:txBody>
      </p:sp>
      <p:graphicFrame>
        <p:nvGraphicFramePr>
          <p:cNvPr id="5" name="Platshållare för innehåll 4">
            <a:extLst>
              <a:ext uri="{FF2B5EF4-FFF2-40B4-BE49-F238E27FC236}">
                <a16:creationId xmlns:a16="http://schemas.microsoft.com/office/drawing/2014/main" id="{606E518A-37AA-F003-7A2E-D54B2F7922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4205304"/>
              </p:ext>
            </p:extLst>
          </p:nvPr>
        </p:nvGraphicFramePr>
        <p:xfrm>
          <a:off x="609600" y="1628775"/>
          <a:ext cx="5219700" cy="4494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Platshållare för innehåll 8">
            <a:extLst>
              <a:ext uri="{FF2B5EF4-FFF2-40B4-BE49-F238E27FC236}">
                <a16:creationId xmlns:a16="http://schemas.microsoft.com/office/drawing/2014/main" id="{2C154161-AE8A-79CB-44B2-526BF78D5CE8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961333822"/>
              </p:ext>
            </p:extLst>
          </p:nvPr>
        </p:nvGraphicFramePr>
        <p:xfrm>
          <a:off x="6311900" y="1628775"/>
          <a:ext cx="5219700" cy="4494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7033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68576624-C9B6-DB85-F3C3-1000A0654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Kvinnors skulder ökar snabbare</a:t>
            </a:r>
            <a:br>
              <a:rPr lang="sv-SE" dirty="0"/>
            </a:br>
            <a:br>
              <a:rPr lang="sv-SE" dirty="0"/>
            </a:br>
            <a:r>
              <a:rPr lang="sv-SE" sz="1800" dirty="0"/>
              <a:t>Det pekar på en ekonomisk sårbarhet vi behöver förstå bättre!</a:t>
            </a:r>
            <a:endParaRPr lang="sv-SE" dirty="0"/>
          </a:p>
        </p:txBody>
      </p:sp>
      <p:graphicFrame>
        <p:nvGraphicFramePr>
          <p:cNvPr id="6" name="Platshållare för innehåll 5">
            <a:extLst>
              <a:ext uri="{FF2B5EF4-FFF2-40B4-BE49-F238E27FC236}">
                <a16:creationId xmlns:a16="http://schemas.microsoft.com/office/drawing/2014/main" id="{04389A97-40A9-681D-BF93-3F6DECA208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6222728"/>
              </p:ext>
            </p:extLst>
          </p:nvPr>
        </p:nvGraphicFramePr>
        <p:xfrm>
          <a:off x="6456363" y="549275"/>
          <a:ext cx="5111750" cy="5573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64989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>
            <a:extLst>
              <a:ext uri="{FF2B5EF4-FFF2-40B4-BE49-F238E27FC236}">
                <a16:creationId xmlns:a16="http://schemas.microsoft.com/office/drawing/2014/main" id="{18734988-0612-A0A2-37C7-CDE748ECE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Vad består skulderna av?</a:t>
            </a:r>
          </a:p>
        </p:txBody>
      </p:sp>
      <p:graphicFrame>
        <p:nvGraphicFramePr>
          <p:cNvPr id="7" name="Platshållare för innehåll 6">
            <a:extLst>
              <a:ext uri="{FF2B5EF4-FFF2-40B4-BE49-F238E27FC236}">
                <a16:creationId xmlns:a16="http://schemas.microsoft.com/office/drawing/2014/main" id="{92ADF268-8024-83C1-89E9-A641A33776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8707863"/>
              </p:ext>
            </p:extLst>
          </p:nvPr>
        </p:nvGraphicFramePr>
        <p:xfrm>
          <a:off x="609600" y="1628775"/>
          <a:ext cx="5219700" cy="4494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Platshållare för innehåll 7">
            <a:extLst>
              <a:ext uri="{FF2B5EF4-FFF2-40B4-BE49-F238E27FC236}">
                <a16:creationId xmlns:a16="http://schemas.microsoft.com/office/drawing/2014/main" id="{8FDBE5CF-D901-0893-8854-20188E681EE8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2823717788"/>
              </p:ext>
            </p:extLst>
          </p:nvPr>
        </p:nvGraphicFramePr>
        <p:xfrm>
          <a:off x="6311900" y="1628775"/>
          <a:ext cx="5219700" cy="4494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4482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37CA786-1B75-E48F-37CA-1CDD20DE6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sv-SE" sz="3200" dirty="0"/>
            </a:br>
            <a:r>
              <a:rPr lang="sv-SE" sz="3200" dirty="0"/>
              <a:t>Utveckling av betalningsföreläggande 2015-2025</a:t>
            </a:r>
            <a:br>
              <a:rPr lang="sv-SE" sz="3200" dirty="0"/>
            </a:br>
            <a:endParaRPr lang="sv-SE" sz="3200" dirty="0"/>
          </a:p>
        </p:txBody>
      </p:sp>
      <p:graphicFrame>
        <p:nvGraphicFramePr>
          <p:cNvPr id="4" name="Platshållare för innehåll 3">
            <a:extLst>
              <a:ext uri="{FF2B5EF4-FFF2-40B4-BE49-F238E27FC236}">
                <a16:creationId xmlns:a16="http://schemas.microsoft.com/office/drawing/2014/main" id="{95473707-5262-41C3-FD9A-CF0517D116D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089972"/>
              </p:ext>
            </p:extLst>
          </p:nvPr>
        </p:nvGraphicFramePr>
        <p:xfrm>
          <a:off x="6240015" y="1340768"/>
          <a:ext cx="5760639" cy="3255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ruta 6">
            <a:extLst>
              <a:ext uri="{FF2B5EF4-FFF2-40B4-BE49-F238E27FC236}">
                <a16:creationId xmlns:a16="http://schemas.microsoft.com/office/drawing/2014/main" id="{634DC314-F413-5825-A9AA-510D2FAA9DB1}"/>
              </a:ext>
            </a:extLst>
          </p:cNvPr>
          <p:cNvSpPr txBox="1"/>
          <p:nvPr/>
        </p:nvSpPr>
        <p:spPr>
          <a:xfrm>
            <a:off x="6072335" y="69269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sv-SE" sz="1800" dirty="0"/>
              <a:t>Fysiska personer som fått betalningsföreläggande</a:t>
            </a:r>
          </a:p>
        </p:txBody>
      </p:sp>
      <p:sp>
        <p:nvSpPr>
          <p:cNvPr id="12" name="textruta 11">
            <a:extLst>
              <a:ext uri="{FF2B5EF4-FFF2-40B4-BE49-F238E27FC236}">
                <a16:creationId xmlns:a16="http://schemas.microsoft.com/office/drawing/2014/main" id="{04002E23-D01D-37A1-23D7-615F240A04E4}"/>
              </a:ext>
            </a:extLst>
          </p:cNvPr>
          <p:cNvSpPr txBox="1"/>
          <p:nvPr/>
        </p:nvSpPr>
        <p:spPr>
          <a:xfrm>
            <a:off x="6225326" y="5101733"/>
            <a:ext cx="57606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/>
              <a:t>Ökning av personer som fått betalningsföreläggande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600" dirty="0"/>
              <a:t>5 procent bland alla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sz="1600" dirty="0"/>
              <a:t>68 procent bland 65+ </a:t>
            </a:r>
          </a:p>
        </p:txBody>
      </p:sp>
    </p:spTree>
    <p:extLst>
      <p:ext uri="{BB962C8B-B14F-4D97-AF65-F5344CB8AC3E}">
        <p14:creationId xmlns:p14="http://schemas.microsoft.com/office/powerpoint/2010/main" val="2929960397"/>
      </p:ext>
    </p:extLst>
  </p:cSld>
  <p:clrMapOvr>
    <a:masterClrMapping/>
  </p:clrMapOvr>
</p:sld>
</file>

<file path=ppt/theme/theme1.xml><?xml version="1.0" encoding="utf-8"?>
<a:theme xmlns:a="http://schemas.openxmlformats.org/drawingml/2006/main" name="Kronofogden grön">
  <a:themeElements>
    <a:clrScheme name="Kronofogden PP">
      <a:dk1>
        <a:sysClr val="windowText" lastClr="000000"/>
      </a:dk1>
      <a:lt1>
        <a:sysClr val="window" lastClr="FFFFFF"/>
      </a:lt1>
      <a:dk2>
        <a:srgbClr val="999900"/>
      </a:dk2>
      <a:lt2>
        <a:srgbClr val="EEECE1"/>
      </a:lt2>
      <a:accent1>
        <a:srgbClr val="999900"/>
      </a:accent1>
      <a:accent2>
        <a:srgbClr val="B9003C"/>
      </a:accent2>
      <a:accent3>
        <a:srgbClr val="006769"/>
      </a:accent3>
      <a:accent4>
        <a:srgbClr val="DD9128"/>
      </a:accent4>
      <a:accent5>
        <a:srgbClr val="641E3C"/>
      </a:accent5>
      <a:accent6>
        <a:srgbClr val="6B6B5B"/>
      </a:accent6>
      <a:hlink>
        <a:srgbClr val="B9003C"/>
      </a:hlink>
      <a:folHlink>
        <a:srgbClr val="6B6B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6406A42B-3574-46D7-BC9F-100B092C703C}" vid="{725AAC99-34ED-4982-8DBE-E4660B03C80D}"/>
    </a:ext>
  </a:extLst>
</a:theme>
</file>

<file path=ppt/theme/theme2.xml><?xml version="1.0" encoding="utf-8"?>
<a:theme xmlns:a="http://schemas.openxmlformats.org/drawingml/2006/main" name="Kronofogden grå">
  <a:themeElements>
    <a:clrScheme name="Kronofogden PP">
      <a:dk1>
        <a:sysClr val="windowText" lastClr="000000"/>
      </a:dk1>
      <a:lt1>
        <a:sysClr val="window" lastClr="FFFFFF"/>
      </a:lt1>
      <a:dk2>
        <a:srgbClr val="999900"/>
      </a:dk2>
      <a:lt2>
        <a:srgbClr val="EEECE1"/>
      </a:lt2>
      <a:accent1>
        <a:srgbClr val="999900"/>
      </a:accent1>
      <a:accent2>
        <a:srgbClr val="B9003C"/>
      </a:accent2>
      <a:accent3>
        <a:srgbClr val="006769"/>
      </a:accent3>
      <a:accent4>
        <a:srgbClr val="DD9128"/>
      </a:accent4>
      <a:accent5>
        <a:srgbClr val="641E3C"/>
      </a:accent5>
      <a:accent6>
        <a:srgbClr val="6B6B5B"/>
      </a:accent6>
      <a:hlink>
        <a:srgbClr val="B9003C"/>
      </a:hlink>
      <a:folHlink>
        <a:srgbClr val="6B6B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6406A42B-3574-46D7-BC9F-100B092C703C}" vid="{CA98E5BB-5633-4F58-BE01-786BA189097E}"/>
    </a:ext>
  </a:extLst>
</a:theme>
</file>

<file path=ppt/theme/theme3.xml><?xml version="1.0" encoding="utf-8"?>
<a:theme xmlns:a="http://schemas.openxmlformats.org/drawingml/2006/main" name="Kronofogden blå">
  <a:themeElements>
    <a:clrScheme name="Kronofogden PP">
      <a:dk1>
        <a:sysClr val="windowText" lastClr="000000"/>
      </a:dk1>
      <a:lt1>
        <a:sysClr val="window" lastClr="FFFFFF"/>
      </a:lt1>
      <a:dk2>
        <a:srgbClr val="999900"/>
      </a:dk2>
      <a:lt2>
        <a:srgbClr val="EEECE1"/>
      </a:lt2>
      <a:accent1>
        <a:srgbClr val="999900"/>
      </a:accent1>
      <a:accent2>
        <a:srgbClr val="B9003C"/>
      </a:accent2>
      <a:accent3>
        <a:srgbClr val="006769"/>
      </a:accent3>
      <a:accent4>
        <a:srgbClr val="DD9128"/>
      </a:accent4>
      <a:accent5>
        <a:srgbClr val="641E3C"/>
      </a:accent5>
      <a:accent6>
        <a:srgbClr val="6B6B5B"/>
      </a:accent6>
      <a:hlink>
        <a:srgbClr val="B9003C"/>
      </a:hlink>
      <a:folHlink>
        <a:srgbClr val="6B6B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6406A42B-3574-46D7-BC9F-100B092C703C}" vid="{67BCC552-79EE-4BB6-934E-FD91A74F4585}"/>
    </a:ext>
  </a:extLst>
</a:theme>
</file>

<file path=ppt/theme/theme4.xml><?xml version="1.0" encoding="utf-8"?>
<a:theme xmlns:a="http://schemas.openxmlformats.org/drawingml/2006/main" name="Kronofogden gul">
  <a:themeElements>
    <a:clrScheme name="Kronofogden PP">
      <a:dk1>
        <a:sysClr val="windowText" lastClr="000000"/>
      </a:dk1>
      <a:lt1>
        <a:sysClr val="window" lastClr="FFFFFF"/>
      </a:lt1>
      <a:dk2>
        <a:srgbClr val="999900"/>
      </a:dk2>
      <a:lt2>
        <a:srgbClr val="EEECE1"/>
      </a:lt2>
      <a:accent1>
        <a:srgbClr val="999900"/>
      </a:accent1>
      <a:accent2>
        <a:srgbClr val="B9003C"/>
      </a:accent2>
      <a:accent3>
        <a:srgbClr val="006769"/>
      </a:accent3>
      <a:accent4>
        <a:srgbClr val="DD9128"/>
      </a:accent4>
      <a:accent5>
        <a:srgbClr val="641E3C"/>
      </a:accent5>
      <a:accent6>
        <a:srgbClr val="6B6B5B"/>
      </a:accent6>
      <a:hlink>
        <a:srgbClr val="B9003C"/>
      </a:hlink>
      <a:folHlink>
        <a:srgbClr val="6B6B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6406A42B-3574-46D7-BC9F-100B092C703C}" vid="{E768DDC2-30B8-44C6-9804-D07373D18404}"/>
    </a:ext>
  </a:extLst>
</a:theme>
</file>

<file path=ppt/theme/theme5.xml><?xml version="1.0" encoding="utf-8"?>
<a:theme xmlns:a="http://schemas.openxmlformats.org/drawingml/2006/main" name="Kronofogden lila">
  <a:themeElements>
    <a:clrScheme name="Kronofogden PP">
      <a:dk1>
        <a:sysClr val="windowText" lastClr="000000"/>
      </a:dk1>
      <a:lt1>
        <a:sysClr val="window" lastClr="FFFFFF"/>
      </a:lt1>
      <a:dk2>
        <a:srgbClr val="999900"/>
      </a:dk2>
      <a:lt2>
        <a:srgbClr val="EEECE1"/>
      </a:lt2>
      <a:accent1>
        <a:srgbClr val="999900"/>
      </a:accent1>
      <a:accent2>
        <a:srgbClr val="B9003C"/>
      </a:accent2>
      <a:accent3>
        <a:srgbClr val="006769"/>
      </a:accent3>
      <a:accent4>
        <a:srgbClr val="DD9128"/>
      </a:accent4>
      <a:accent5>
        <a:srgbClr val="641E3C"/>
      </a:accent5>
      <a:accent6>
        <a:srgbClr val="6B6B5B"/>
      </a:accent6>
      <a:hlink>
        <a:srgbClr val="B9003C"/>
      </a:hlink>
      <a:folHlink>
        <a:srgbClr val="6B6B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6406A42B-3574-46D7-BC9F-100B092C703C}" vid="{20DF3734-CD33-4DD8-954D-226C86A8DAD5}"/>
    </a:ext>
  </a:extLst>
</a:theme>
</file>

<file path=ppt/theme/theme6.xml><?xml version="1.0" encoding="utf-8"?>
<a:theme xmlns:a="http://schemas.openxmlformats.org/drawingml/2006/main" name="Kronofogden röd">
  <a:themeElements>
    <a:clrScheme name="Kronofogden PP">
      <a:dk1>
        <a:sysClr val="windowText" lastClr="000000"/>
      </a:dk1>
      <a:lt1>
        <a:sysClr val="window" lastClr="FFFFFF"/>
      </a:lt1>
      <a:dk2>
        <a:srgbClr val="999900"/>
      </a:dk2>
      <a:lt2>
        <a:srgbClr val="EEECE1"/>
      </a:lt2>
      <a:accent1>
        <a:srgbClr val="999900"/>
      </a:accent1>
      <a:accent2>
        <a:srgbClr val="B9003C"/>
      </a:accent2>
      <a:accent3>
        <a:srgbClr val="006769"/>
      </a:accent3>
      <a:accent4>
        <a:srgbClr val="DD9128"/>
      </a:accent4>
      <a:accent5>
        <a:srgbClr val="641E3C"/>
      </a:accent5>
      <a:accent6>
        <a:srgbClr val="6B6B5B"/>
      </a:accent6>
      <a:hlink>
        <a:srgbClr val="B9003C"/>
      </a:hlink>
      <a:folHlink>
        <a:srgbClr val="6B6B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6406A42B-3574-46D7-BC9F-100B092C703C}" vid="{1638D369-29D2-4B97-A2A1-270189F8E6C3}"/>
    </a:ext>
  </a:extLst>
</a:theme>
</file>

<file path=ppt/theme/theme7.xml><?xml version="1.0" encoding="utf-8"?>
<a:theme xmlns:a="http://schemas.openxmlformats.org/drawingml/2006/main" name="Övrigt">
  <a:themeElements>
    <a:clrScheme name="Kronofogden PP">
      <a:dk1>
        <a:sysClr val="windowText" lastClr="000000"/>
      </a:dk1>
      <a:lt1>
        <a:sysClr val="window" lastClr="FFFFFF"/>
      </a:lt1>
      <a:dk2>
        <a:srgbClr val="999900"/>
      </a:dk2>
      <a:lt2>
        <a:srgbClr val="EEECE1"/>
      </a:lt2>
      <a:accent1>
        <a:srgbClr val="999900"/>
      </a:accent1>
      <a:accent2>
        <a:srgbClr val="B9003C"/>
      </a:accent2>
      <a:accent3>
        <a:srgbClr val="006769"/>
      </a:accent3>
      <a:accent4>
        <a:srgbClr val="DD9128"/>
      </a:accent4>
      <a:accent5>
        <a:srgbClr val="641E3C"/>
      </a:accent5>
      <a:accent6>
        <a:srgbClr val="6B6B5B"/>
      </a:accent6>
      <a:hlink>
        <a:srgbClr val="B9003C"/>
      </a:hlink>
      <a:folHlink>
        <a:srgbClr val="6B6B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ank.potx" id="{6406A42B-3574-46D7-BC9F-100B092C703C}" vid="{F6A17EEC-0745-4590-A3B1-101EAB77079B}"/>
    </a:ext>
  </a:extLst>
</a:theme>
</file>

<file path=ppt/theme/theme8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066DC8B7682249AA6FCB1BB2A7BA55" ma:contentTypeVersion="18" ma:contentTypeDescription="Skapa ett nytt dokument." ma:contentTypeScope="" ma:versionID="df2b492d3887a0ef842f2496e485c25d">
  <xsd:schema xmlns:xsd="http://www.w3.org/2001/XMLSchema" xmlns:xs="http://www.w3.org/2001/XMLSchema" xmlns:p="http://schemas.microsoft.com/office/2006/metadata/properties" xmlns:ns2="ee26d839-0554-4b47-92aa-505a35303917" xmlns:ns3="c73c9021-088c-483d-9585-042422f92012" targetNamespace="http://schemas.microsoft.com/office/2006/metadata/properties" ma:root="true" ma:fieldsID="6265b859a327502c663f707f65f6dae9" ns2:_="" ns3:_="">
    <xsd:import namespace="ee26d839-0554-4b47-92aa-505a35303917"/>
    <xsd:import namespace="c73c9021-088c-483d-9585-042422f92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26d839-0554-4b47-92aa-505a353039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d3c7fb2e-5125-477d-966a-cece699c2b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3c9021-088c-483d-9585-042422f92012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4f724734-43c4-48b2-9ddc-daff0bd785b1}" ma:internalName="TaxCatchAll" ma:showField="CatchAllData" ma:web="c73c9021-088c-483d-9585-042422f92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26d839-0554-4b47-92aa-505a35303917">
      <Terms xmlns="http://schemas.microsoft.com/office/infopath/2007/PartnerControls"/>
    </lcf76f155ced4ddcb4097134ff3c332f>
    <TaxCatchAll xmlns="c73c9021-088c-483d-9585-042422f92012" xsi:nil="true"/>
  </documentManagement>
</p:properties>
</file>

<file path=customXml/itemProps1.xml><?xml version="1.0" encoding="utf-8"?>
<ds:datastoreItem xmlns:ds="http://schemas.openxmlformats.org/officeDocument/2006/customXml" ds:itemID="{A8A246F3-DE42-4A3E-BD63-CCF548563AD1}"/>
</file>

<file path=customXml/itemProps2.xml><?xml version="1.0" encoding="utf-8"?>
<ds:datastoreItem xmlns:ds="http://schemas.openxmlformats.org/officeDocument/2006/customXml" ds:itemID="{289B9A1F-BD55-4DEF-86CA-8A86A1AEDFB0}"/>
</file>

<file path=customXml/itemProps3.xml><?xml version="1.0" encoding="utf-8"?>
<ds:datastoreItem xmlns:ds="http://schemas.openxmlformats.org/officeDocument/2006/customXml" ds:itemID="{35B3AB21-8E15-4315-86BD-E9E08DF813F8}"/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657</TotalTime>
  <Words>549</Words>
  <Application>Microsoft Office PowerPoint</Application>
  <PresentationFormat>Bredbild</PresentationFormat>
  <Paragraphs>125</Paragraphs>
  <Slides>15</Slides>
  <Notes>9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7</vt:i4>
      </vt:variant>
      <vt:variant>
        <vt:lpstr>Bildrubriker</vt:lpstr>
      </vt:variant>
      <vt:variant>
        <vt:i4>15</vt:i4>
      </vt:variant>
    </vt:vector>
  </HeadingPairs>
  <TitlesOfParts>
    <vt:vector size="24" baseType="lpstr">
      <vt:lpstr>Arial</vt:lpstr>
      <vt:lpstr>Calibri</vt:lpstr>
      <vt:lpstr>Kronofogden grön</vt:lpstr>
      <vt:lpstr>Kronofogden grå</vt:lpstr>
      <vt:lpstr>Kronofogden blå</vt:lpstr>
      <vt:lpstr>Kronofogden gul</vt:lpstr>
      <vt:lpstr>Kronofogden lila</vt:lpstr>
      <vt:lpstr>Kronofogden röd</vt:lpstr>
      <vt:lpstr>Övrigt</vt:lpstr>
      <vt:lpstr>  Skuldsättning 65+ i Sverige När skuld går från problem till tillstånd </vt:lpstr>
      <vt:lpstr>Vem är jag?   Kom till Sverige 1994 (uppehållstillstånd 1997)  Började på Kronofogden 2007  Doktor i rättssociologi 2022 </vt:lpstr>
      <vt:lpstr>Föreläsningens väg</vt:lpstr>
      <vt:lpstr>Antal skuldsatta och totala skulden 2020-2025</vt:lpstr>
      <vt:lpstr>Vilka är överrepresenterade hos Kronofogden? (Avvikelse från befolkningen i procent)</vt:lpstr>
      <vt:lpstr>Förstagångsgäldenärer</vt:lpstr>
      <vt:lpstr>Kvinnors skulder ökar snabbare  Det pekar på en ekonomisk sårbarhet vi behöver förstå bättre!</vt:lpstr>
      <vt:lpstr>Vad består skulderna av?</vt:lpstr>
      <vt:lpstr> Utveckling av betalningsföreläggande 2015-2025 </vt:lpstr>
      <vt:lpstr>Antal betalningsföreläggande 2025 (65+)</vt:lpstr>
      <vt:lpstr>Konsekvenserna</vt:lpstr>
      <vt:lpstr>Varför fastnar man i överskuldsättning?</vt:lpstr>
      <vt:lpstr>Totalkostnader för överskuldsättning </vt:lpstr>
      <vt:lpstr>Vad betyder det för er som rådgivare?</vt:lpstr>
      <vt:lpstr>Tack för att ni lyssnade! </vt:lpstr>
    </vt:vector>
  </TitlesOfParts>
  <Manager/>
  <Company>Kronofogden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Davor Vuleta</dc:creator>
  <cp:lastModifiedBy>Davor Vuleta</cp:lastModifiedBy>
  <cp:revision>42</cp:revision>
  <dcterms:created xsi:type="dcterms:W3CDTF">2026-03-25T13:34:16Z</dcterms:created>
  <dcterms:modified xsi:type="dcterms:W3CDTF">2026-04-16T05:38:12Z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0x0101000D066DC8B7682249AA6FCB1BB2A7BA55</vt:lpwstr>
  </property>
</Properties>
</file>